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322" r:id="rId3"/>
    <p:sldId id="323" r:id="rId4"/>
    <p:sldId id="294" r:id="rId5"/>
    <p:sldId id="279" r:id="rId6"/>
    <p:sldId id="296" r:id="rId7"/>
    <p:sldId id="324" r:id="rId8"/>
    <p:sldId id="295" r:id="rId9"/>
    <p:sldId id="325" r:id="rId10"/>
    <p:sldId id="297" r:id="rId11"/>
    <p:sldId id="298" r:id="rId12"/>
    <p:sldId id="326" r:id="rId13"/>
    <p:sldId id="299" r:id="rId14"/>
    <p:sldId id="280" r:id="rId15"/>
    <p:sldId id="327" r:id="rId16"/>
    <p:sldId id="328" r:id="rId17"/>
    <p:sldId id="307" r:id="rId18"/>
    <p:sldId id="301" r:id="rId19"/>
    <p:sldId id="329" r:id="rId20"/>
    <p:sldId id="302" r:id="rId21"/>
    <p:sldId id="303" r:id="rId22"/>
    <p:sldId id="316" r:id="rId23"/>
    <p:sldId id="315" r:id="rId24"/>
    <p:sldId id="317" r:id="rId25"/>
    <p:sldId id="304" r:id="rId26"/>
    <p:sldId id="305" r:id="rId27"/>
    <p:sldId id="306" r:id="rId28"/>
    <p:sldId id="300" r:id="rId29"/>
    <p:sldId id="308" r:id="rId30"/>
    <p:sldId id="309" r:id="rId31"/>
    <p:sldId id="266" r:id="rId32"/>
    <p:sldId id="310" r:id="rId33"/>
    <p:sldId id="311" r:id="rId34"/>
    <p:sldId id="312" r:id="rId35"/>
    <p:sldId id="330" r:id="rId36"/>
    <p:sldId id="331" r:id="rId37"/>
    <p:sldId id="313" r:id="rId38"/>
    <p:sldId id="332" r:id="rId39"/>
    <p:sldId id="333" r:id="rId40"/>
    <p:sldId id="334" r:id="rId41"/>
    <p:sldId id="335" r:id="rId42"/>
    <p:sldId id="318" r:id="rId43"/>
    <p:sldId id="319" r:id="rId44"/>
    <p:sldId id="320" r:id="rId45"/>
    <p:sldId id="321" r:id="rId46"/>
    <p:sldId id="258"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86" d="100"/>
          <a:sy n="86" d="100"/>
        </p:scale>
        <p:origin x="514"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09T12:55:17.987" idx="1">
    <p:pos x="10" y="10"/>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09T12:55:17.987" idx="1">
    <p:pos x="10" y="10"/>
    <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2-09T12:55:17.987" idx="1">
    <p:pos x="10" y="10"/>
    <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2-09T12:55:17.987" idx="1">
    <p:pos x="10" y="10"/>
    <p:text/>
    <p:extLst>
      <p:ext uri="{C676402C-5697-4E1C-873F-D02D1690AC5C}">
        <p15:threadingInfo xmlns:p15="http://schemas.microsoft.com/office/powerpoint/2012/main" timeZoneBias="-480"/>
      </p:ext>
    </p:extLst>
  </p:cm>
</p:cmLst>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6" name="图形 5">
            <a:extLst>
              <a:ext uri="{FF2B5EF4-FFF2-40B4-BE49-F238E27FC236}">
                <a16:creationId xmlns:a16="http://schemas.microsoft.com/office/drawing/2014/main" id="{A1104012-D94E-4495-B1D6-AB3CF45F7B47}"/>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093" t="16308" r="17860" b="4605"/>
          <a:stretch/>
        </p:blipFill>
        <p:spPr>
          <a:xfrm>
            <a:off x="0" y="0"/>
            <a:ext cx="12750358" cy="6858000"/>
          </a:xfrm>
          <a:prstGeom prst="rect">
            <a:avLst/>
          </a:prstGeom>
        </p:spPr>
      </p:pic>
      <p:grpSp>
        <p:nvGrpSpPr>
          <p:cNvPr id="7" name="组合 6">
            <a:extLst>
              <a:ext uri="{FF2B5EF4-FFF2-40B4-BE49-F238E27FC236}">
                <a16:creationId xmlns:a16="http://schemas.microsoft.com/office/drawing/2014/main" id="{580B9E4F-6D83-48B3-848B-54C93AD37100}"/>
              </a:ext>
            </a:extLst>
          </p:cNvPr>
          <p:cNvGrpSpPr/>
          <p:nvPr userDrawn="1"/>
        </p:nvGrpSpPr>
        <p:grpSpPr>
          <a:xfrm>
            <a:off x="1858531" y="-808470"/>
            <a:ext cx="8474939" cy="8474939"/>
            <a:chOff x="1858530" y="-808470"/>
            <a:chExt cx="8474939" cy="8474939"/>
          </a:xfrm>
        </p:grpSpPr>
        <p:sp>
          <p:nvSpPr>
            <p:cNvPr id="8" name="椭圆 7">
              <a:extLst>
                <a:ext uri="{FF2B5EF4-FFF2-40B4-BE49-F238E27FC236}">
                  <a16:creationId xmlns:a16="http://schemas.microsoft.com/office/drawing/2014/main" id="{88803D99-552F-4C96-B16E-617370DE44C1}"/>
                </a:ext>
              </a:extLst>
            </p:cNvPr>
            <p:cNvSpPr/>
            <p:nvPr/>
          </p:nvSpPr>
          <p:spPr>
            <a:xfrm>
              <a:off x="1858530" y="-808470"/>
              <a:ext cx="8474939" cy="8474939"/>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sp>
          <p:nvSpPr>
            <p:cNvPr id="9" name="椭圆 8">
              <a:extLst>
                <a:ext uri="{FF2B5EF4-FFF2-40B4-BE49-F238E27FC236}">
                  <a16:creationId xmlns:a16="http://schemas.microsoft.com/office/drawing/2014/main" id="{CEE2C32C-B006-4536-9203-327B1D2B140E}"/>
                </a:ext>
              </a:extLst>
            </p:cNvPr>
            <p:cNvSpPr/>
            <p:nvPr/>
          </p:nvSpPr>
          <p:spPr>
            <a:xfrm>
              <a:off x="2027534" y="-639465"/>
              <a:ext cx="8136929" cy="8136929"/>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grpSp>
      <p:pic>
        <p:nvPicPr>
          <p:cNvPr id="10" name="图形 9">
            <a:extLst>
              <a:ext uri="{FF2B5EF4-FFF2-40B4-BE49-F238E27FC236}">
                <a16:creationId xmlns:a16="http://schemas.microsoft.com/office/drawing/2014/main" id="{1194E61D-E4B8-4163-A57D-2F71A28ADE1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23880" y="-431051"/>
            <a:ext cx="7344240" cy="7344240"/>
          </a:xfrm>
          <a:prstGeom prst="rect">
            <a:avLst/>
          </a:prstGeom>
        </p:spPr>
      </p:pic>
      <p:sp>
        <p:nvSpPr>
          <p:cNvPr id="11" name="文本框 10">
            <a:extLst>
              <a:ext uri="{FF2B5EF4-FFF2-40B4-BE49-F238E27FC236}">
                <a16:creationId xmlns:a16="http://schemas.microsoft.com/office/drawing/2014/main" id="{3CED0B77-41B8-4D64-84E1-F1D60EFA7A57}"/>
              </a:ext>
            </a:extLst>
          </p:cNvPr>
          <p:cNvSpPr txBox="1"/>
          <p:nvPr userDrawn="1"/>
        </p:nvSpPr>
        <p:spPr>
          <a:xfrm>
            <a:off x="2894312" y="2921169"/>
            <a:ext cx="6403376" cy="1015663"/>
          </a:xfrm>
          <a:prstGeom prst="rect">
            <a:avLst/>
          </a:prstGeom>
          <a:noFill/>
        </p:spPr>
        <p:txBody>
          <a:bodyPr wrap="square" rtlCol="0">
            <a:spAutoFit/>
          </a:bodyPr>
          <a:lstStyle/>
          <a:p>
            <a:pPr algn="dist"/>
            <a:r>
              <a:rPr lang="zh-CN" altLang="en-US" sz="6000" b="1" spc="100" dirty="0">
                <a:solidFill>
                  <a:schemeClr val="accent3"/>
                </a:solidFill>
                <a:latin typeface="+mj-ea"/>
                <a:ea typeface="+mj-ea"/>
              </a:rPr>
              <a:t>向量范数的定义</a:t>
            </a:r>
          </a:p>
        </p:txBody>
      </p:sp>
      <p:cxnSp>
        <p:nvCxnSpPr>
          <p:cNvPr id="14" name="直接连接符 13">
            <a:extLst>
              <a:ext uri="{FF2B5EF4-FFF2-40B4-BE49-F238E27FC236}">
                <a16:creationId xmlns:a16="http://schemas.microsoft.com/office/drawing/2014/main" id="{9B98B4EA-351F-4952-9DE8-682A42B21C98}"/>
              </a:ext>
            </a:extLst>
          </p:cNvPr>
          <p:cNvCxnSpPr/>
          <p:nvPr/>
        </p:nvCxnSpPr>
        <p:spPr>
          <a:xfrm>
            <a:off x="3936000" y="4706946"/>
            <a:ext cx="43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0DF487F-70FF-48F3-97E7-6E3463741B7E}"/>
              </a:ext>
            </a:extLst>
          </p:cNvPr>
          <p:cNvCxnSpPr/>
          <p:nvPr/>
        </p:nvCxnSpPr>
        <p:spPr>
          <a:xfrm>
            <a:off x="3936000" y="5245323"/>
            <a:ext cx="43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347E84D5-E855-41FD-A9A6-956491F58314}"/>
              </a:ext>
            </a:extLst>
          </p:cNvPr>
          <p:cNvSpPr/>
          <p:nvPr userDrawn="1"/>
        </p:nvSpPr>
        <p:spPr>
          <a:xfrm>
            <a:off x="4918134" y="4745302"/>
            <a:ext cx="2089033" cy="461665"/>
          </a:xfrm>
          <a:prstGeom prst="rect">
            <a:avLst/>
          </a:prstGeom>
        </p:spPr>
        <p:txBody>
          <a:bodyPr wrap="none">
            <a:spAutoFit/>
          </a:bodyPr>
          <a:lstStyle/>
          <a:p>
            <a:r>
              <a:rPr lang="zh-CN" altLang="en-US" sz="2400" b="1" dirty="0"/>
              <a:t>理学院</a:t>
            </a:r>
            <a:r>
              <a:rPr lang="en-US" altLang="zh-CN" sz="2400" b="1" dirty="0"/>
              <a:t>    </a:t>
            </a:r>
            <a:r>
              <a:rPr lang="zh-CN" altLang="en-US" sz="2400" b="1" dirty="0"/>
              <a:t>张亮</a:t>
            </a:r>
          </a:p>
        </p:txBody>
      </p:sp>
      <p:pic>
        <p:nvPicPr>
          <p:cNvPr id="18" name="图片 17">
            <a:extLst>
              <a:ext uri="{FF2B5EF4-FFF2-40B4-BE49-F238E27FC236}">
                <a16:creationId xmlns:a16="http://schemas.microsoft.com/office/drawing/2014/main" id="{A59CE02D-A0C3-4FDE-A9E3-768398124AE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063718" y="817555"/>
            <a:ext cx="2064565" cy="1934609"/>
          </a:xfrm>
          <a:prstGeom prst="rect">
            <a:avLst/>
          </a:prstGeom>
        </p:spPr>
      </p:pic>
    </p:spTree>
    <p:extLst>
      <p:ext uri="{BB962C8B-B14F-4D97-AF65-F5344CB8AC3E}">
        <p14:creationId xmlns:p14="http://schemas.microsoft.com/office/powerpoint/2010/main" val="111967760"/>
      </p:ext>
    </p:extLst>
  </p:cSld>
  <p:clrMapOvr>
    <a:masterClrMapping/>
  </p:clrMapOvr>
  <p:transition spd="slow">
    <p:strips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DC68EFD-C1EC-4F76-B9BD-75D181F9EE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344400" cy="6953250"/>
          </a:xfrm>
          <a:prstGeom prst="rect">
            <a:avLst/>
          </a:prstGeom>
        </p:spPr>
      </p:pic>
      <p:sp>
        <p:nvSpPr>
          <p:cNvPr id="7" name="矩形 6">
            <a:extLst>
              <a:ext uri="{FF2B5EF4-FFF2-40B4-BE49-F238E27FC236}">
                <a16:creationId xmlns:a16="http://schemas.microsoft.com/office/drawing/2014/main" id="{AF9DD506-05DE-4E3C-95F8-C09A59D97382}"/>
              </a:ext>
            </a:extLst>
          </p:cNvPr>
          <p:cNvSpPr/>
          <p:nvPr userDrawn="1"/>
        </p:nvSpPr>
        <p:spPr>
          <a:xfrm>
            <a:off x="0" y="558515"/>
            <a:ext cx="12344400" cy="6001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EF6C02D-3C8B-4720-8591-1C25439A0CC3}"/>
              </a:ext>
            </a:extLst>
          </p:cNvPr>
          <p:cNvSpPr/>
          <p:nvPr userDrawn="1"/>
        </p:nvSpPr>
        <p:spPr>
          <a:xfrm>
            <a:off x="0" y="531275"/>
            <a:ext cx="12344400" cy="3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5DCFF06-EE8F-4516-82B1-0C85604E580C}"/>
              </a:ext>
            </a:extLst>
          </p:cNvPr>
          <p:cNvSpPr/>
          <p:nvPr userDrawn="1"/>
        </p:nvSpPr>
        <p:spPr>
          <a:xfrm>
            <a:off x="0" y="6524458"/>
            <a:ext cx="12344400" cy="3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A0599BFB-F301-422B-AFEB-354FB12921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5636" y="85638"/>
            <a:ext cx="1636364" cy="360000"/>
          </a:xfrm>
          <a:prstGeom prst="rect">
            <a:avLst/>
          </a:prstGeom>
        </p:spPr>
      </p:pic>
      <p:sp>
        <p:nvSpPr>
          <p:cNvPr id="13" name="文本占位符 12">
            <a:extLst>
              <a:ext uri="{FF2B5EF4-FFF2-40B4-BE49-F238E27FC236}">
                <a16:creationId xmlns:a16="http://schemas.microsoft.com/office/drawing/2014/main" id="{0C1E2C03-1066-4F09-AA9C-50C8915AF156}"/>
              </a:ext>
            </a:extLst>
          </p:cNvPr>
          <p:cNvSpPr>
            <a:spLocks noGrp="1"/>
          </p:cNvSpPr>
          <p:nvPr>
            <p:ph type="body" sz="quarter" idx="10" hasCustomPrompt="1"/>
          </p:nvPr>
        </p:nvSpPr>
        <p:spPr>
          <a:xfrm>
            <a:off x="695325" y="574327"/>
            <a:ext cx="6388100" cy="720000"/>
          </a:xfrm>
        </p:spPr>
        <p:txBody>
          <a:bodyPr anchor="b">
            <a:normAutofit/>
          </a:bodyPr>
          <a:lstStyle>
            <a:lvl1pPr marL="0" indent="0">
              <a:buNone/>
              <a:defRPr sz="3200" b="1">
                <a:solidFill>
                  <a:schemeClr val="accent3"/>
                </a:solidFill>
              </a:defRPr>
            </a:lvl1pPr>
          </a:lstStyle>
          <a:p>
            <a:pPr lvl="0"/>
            <a:r>
              <a:rPr lang="zh-CN" altLang="en-US" dirty="0"/>
              <a:t>标题</a:t>
            </a:r>
          </a:p>
        </p:txBody>
      </p:sp>
    </p:spTree>
    <p:extLst>
      <p:ext uri="{BB962C8B-B14F-4D97-AF65-F5344CB8AC3E}">
        <p14:creationId xmlns:p14="http://schemas.microsoft.com/office/powerpoint/2010/main" val="3248921762"/>
      </p:ext>
    </p:extLst>
  </p:cSld>
  <p:clrMapOvr>
    <a:masterClrMapping/>
  </p:clrMapOvr>
  <p:transition spd="slow">
    <p:strips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封面">
    <p:spTree>
      <p:nvGrpSpPr>
        <p:cNvPr id="1" name=""/>
        <p:cNvGrpSpPr/>
        <p:nvPr/>
      </p:nvGrpSpPr>
      <p:grpSpPr>
        <a:xfrm>
          <a:off x="0" y="0"/>
          <a:ext cx="0" cy="0"/>
          <a:chOff x="0" y="0"/>
          <a:chExt cx="0" cy="0"/>
        </a:xfrm>
      </p:grpSpPr>
      <p:pic>
        <p:nvPicPr>
          <p:cNvPr id="6" name="图形 5">
            <a:extLst>
              <a:ext uri="{FF2B5EF4-FFF2-40B4-BE49-F238E27FC236}">
                <a16:creationId xmlns:a16="http://schemas.microsoft.com/office/drawing/2014/main" id="{A1104012-D94E-4495-B1D6-AB3CF45F7B47}"/>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093" t="16308" r="17860" b="4605"/>
          <a:stretch/>
        </p:blipFill>
        <p:spPr>
          <a:xfrm>
            <a:off x="0" y="0"/>
            <a:ext cx="12750358" cy="6858000"/>
          </a:xfrm>
          <a:prstGeom prst="rect">
            <a:avLst/>
          </a:prstGeom>
        </p:spPr>
      </p:pic>
      <p:grpSp>
        <p:nvGrpSpPr>
          <p:cNvPr id="7" name="组合 6">
            <a:extLst>
              <a:ext uri="{FF2B5EF4-FFF2-40B4-BE49-F238E27FC236}">
                <a16:creationId xmlns:a16="http://schemas.microsoft.com/office/drawing/2014/main" id="{580B9E4F-6D83-48B3-848B-54C93AD37100}"/>
              </a:ext>
            </a:extLst>
          </p:cNvPr>
          <p:cNvGrpSpPr/>
          <p:nvPr userDrawn="1"/>
        </p:nvGrpSpPr>
        <p:grpSpPr>
          <a:xfrm>
            <a:off x="1858531" y="-808470"/>
            <a:ext cx="8474939" cy="8474939"/>
            <a:chOff x="1858530" y="-808470"/>
            <a:chExt cx="8474939" cy="8474939"/>
          </a:xfrm>
        </p:grpSpPr>
        <p:sp>
          <p:nvSpPr>
            <p:cNvPr id="8" name="椭圆 7">
              <a:extLst>
                <a:ext uri="{FF2B5EF4-FFF2-40B4-BE49-F238E27FC236}">
                  <a16:creationId xmlns:a16="http://schemas.microsoft.com/office/drawing/2014/main" id="{88803D99-552F-4C96-B16E-617370DE44C1}"/>
                </a:ext>
              </a:extLst>
            </p:cNvPr>
            <p:cNvSpPr/>
            <p:nvPr/>
          </p:nvSpPr>
          <p:spPr>
            <a:xfrm>
              <a:off x="1858530" y="-808470"/>
              <a:ext cx="8474939" cy="8474939"/>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sp>
          <p:nvSpPr>
            <p:cNvPr id="9" name="椭圆 8">
              <a:extLst>
                <a:ext uri="{FF2B5EF4-FFF2-40B4-BE49-F238E27FC236}">
                  <a16:creationId xmlns:a16="http://schemas.microsoft.com/office/drawing/2014/main" id="{CEE2C32C-B006-4536-9203-327B1D2B140E}"/>
                </a:ext>
              </a:extLst>
            </p:cNvPr>
            <p:cNvSpPr/>
            <p:nvPr/>
          </p:nvSpPr>
          <p:spPr>
            <a:xfrm>
              <a:off x="2027534" y="-639465"/>
              <a:ext cx="8136929" cy="8136929"/>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grpSp>
      <p:pic>
        <p:nvPicPr>
          <p:cNvPr id="10" name="图形 9">
            <a:extLst>
              <a:ext uri="{FF2B5EF4-FFF2-40B4-BE49-F238E27FC236}">
                <a16:creationId xmlns:a16="http://schemas.microsoft.com/office/drawing/2014/main" id="{1194E61D-E4B8-4163-A57D-2F71A28ADE1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23880" y="-431051"/>
            <a:ext cx="7344240" cy="7344240"/>
          </a:xfrm>
          <a:prstGeom prst="rect">
            <a:avLst/>
          </a:prstGeom>
        </p:spPr>
      </p:pic>
      <p:sp>
        <p:nvSpPr>
          <p:cNvPr id="11" name="文本框 10">
            <a:extLst>
              <a:ext uri="{FF2B5EF4-FFF2-40B4-BE49-F238E27FC236}">
                <a16:creationId xmlns:a16="http://schemas.microsoft.com/office/drawing/2014/main" id="{3CED0B77-41B8-4D64-84E1-F1D60EFA7A57}"/>
              </a:ext>
            </a:extLst>
          </p:cNvPr>
          <p:cNvSpPr txBox="1"/>
          <p:nvPr userDrawn="1"/>
        </p:nvSpPr>
        <p:spPr>
          <a:xfrm>
            <a:off x="4418956" y="3254753"/>
            <a:ext cx="3354088" cy="1631216"/>
          </a:xfrm>
          <a:prstGeom prst="rect">
            <a:avLst/>
          </a:prstGeom>
          <a:noFill/>
        </p:spPr>
        <p:txBody>
          <a:bodyPr wrap="square" rtlCol="0">
            <a:spAutoFit/>
          </a:bodyPr>
          <a:lstStyle/>
          <a:p>
            <a:pPr algn="dist"/>
            <a:r>
              <a:rPr lang="zh-CN" altLang="en-US" sz="7200" b="1" spc="100" dirty="0">
                <a:solidFill>
                  <a:schemeClr val="accent3"/>
                </a:solidFill>
                <a:latin typeface="+mj-ea"/>
                <a:ea typeface="+mj-ea"/>
              </a:rPr>
              <a:t>谢谢</a:t>
            </a:r>
            <a:endParaRPr lang="en-US" altLang="zh-CN" sz="7200" b="1" spc="100" dirty="0">
              <a:solidFill>
                <a:schemeClr val="accent3"/>
              </a:solidFill>
              <a:latin typeface="+mj-ea"/>
              <a:ea typeface="+mj-ea"/>
            </a:endParaRPr>
          </a:p>
          <a:p>
            <a:pPr algn="dist"/>
            <a:r>
              <a:rPr lang="en-US" altLang="zh-CN" sz="2400" b="1" spc="100" dirty="0">
                <a:solidFill>
                  <a:schemeClr val="accent3"/>
                </a:solidFill>
                <a:latin typeface="+mj-ea"/>
                <a:ea typeface="+mj-ea"/>
              </a:rPr>
              <a:t>THANK YOU</a:t>
            </a:r>
            <a:endParaRPr lang="zh-CN" altLang="en-US" sz="2400" b="1" spc="100" dirty="0">
              <a:solidFill>
                <a:schemeClr val="accent3"/>
              </a:solidFill>
              <a:latin typeface="+mj-ea"/>
              <a:ea typeface="+mj-ea"/>
            </a:endParaRPr>
          </a:p>
        </p:txBody>
      </p:sp>
      <p:pic>
        <p:nvPicPr>
          <p:cNvPr id="18" name="图片 17">
            <a:extLst>
              <a:ext uri="{FF2B5EF4-FFF2-40B4-BE49-F238E27FC236}">
                <a16:creationId xmlns:a16="http://schemas.microsoft.com/office/drawing/2014/main" id="{A59CE02D-A0C3-4FDE-A9E3-768398124AE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345217" y="1527975"/>
            <a:ext cx="1501563" cy="1407046"/>
          </a:xfrm>
          <a:prstGeom prst="rect">
            <a:avLst/>
          </a:prstGeom>
        </p:spPr>
      </p:pic>
    </p:spTree>
    <p:extLst>
      <p:ext uri="{BB962C8B-B14F-4D97-AF65-F5344CB8AC3E}">
        <p14:creationId xmlns:p14="http://schemas.microsoft.com/office/powerpoint/2010/main" val="2415422204"/>
      </p:ext>
    </p:extLst>
  </p:cSld>
  <p:clrMapOvr>
    <a:masterClrMapping/>
  </p:clrMapOvr>
  <p:transition spd="slow">
    <p:strips dir="ru"/>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1BA5F75-4952-46AA-AAD7-00F60292B2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E53FD92-F770-4441-82DC-8B98B4E29E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23DF5CC-F52C-4BFA-88EA-AA30167DA9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58DBD2-C522-439D-9C27-93602316D994}" type="datetimeFigureOut">
              <a:rPr lang="zh-CN" altLang="en-US" smtClean="0"/>
              <a:t>2021/11/18 Thursday</a:t>
            </a:fld>
            <a:endParaRPr lang="zh-CN" altLang="en-US"/>
          </a:p>
        </p:txBody>
      </p:sp>
      <p:sp>
        <p:nvSpPr>
          <p:cNvPr id="5" name="页脚占位符 4">
            <a:extLst>
              <a:ext uri="{FF2B5EF4-FFF2-40B4-BE49-F238E27FC236}">
                <a16:creationId xmlns:a16="http://schemas.microsoft.com/office/drawing/2014/main" id="{B1ADCFBA-E91E-4CCB-979A-0F57AC2632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77DD520-274C-4F07-AC00-041D25BC70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A1DE16-7891-4560-94C2-7B74448FF6A8}" type="slidenum">
              <a:rPr lang="zh-CN" altLang="en-US" smtClean="0"/>
              <a:t>‹#›</a:t>
            </a:fld>
            <a:endParaRPr lang="zh-CN" altLang="en-US"/>
          </a:p>
        </p:txBody>
      </p:sp>
    </p:spTree>
    <p:extLst>
      <p:ext uri="{BB962C8B-B14F-4D97-AF65-F5344CB8AC3E}">
        <p14:creationId xmlns:p14="http://schemas.microsoft.com/office/powerpoint/2010/main" val="40063121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01" userDrawn="1">
          <p15:clr>
            <a:srgbClr val="F26B43"/>
          </p15:clr>
        </p15:guide>
        <p15:guide id="2" orient="horz" pos="346" userDrawn="1">
          <p15:clr>
            <a:srgbClr val="F26B43"/>
          </p15:clr>
        </p15:guide>
        <p15:guide id="3" orient="horz" pos="3974" userDrawn="1">
          <p15:clr>
            <a:srgbClr val="F26B43"/>
          </p15:clr>
        </p15:guide>
        <p15:guide id="4" pos="43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image" Target="../media/image301.png"/></Relationships>
</file>

<file path=ppt/slides/_rels/slide11.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361.png"/><Relationship Id="rId5" Type="http://schemas.openxmlformats.org/officeDocument/2006/relationships/image" Target="../media/image350.png"/><Relationship Id="rId4" Type="http://schemas.openxmlformats.org/officeDocument/2006/relationships/image" Target="../media/image340.png"/></Relationships>
</file>

<file path=ppt/slides/_rels/slide12.xml.rels><?xml version="1.0" encoding="UTF-8" standalone="yes"?>
<Relationships xmlns="http://schemas.openxmlformats.org/package/2006/relationships"><Relationship Id="rId8" Type="http://schemas.openxmlformats.org/officeDocument/2006/relationships/image" Target="../media/image411.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351.png"/><Relationship Id="rId5" Type="http://schemas.openxmlformats.org/officeDocument/2006/relationships/image" Target="../media/image240.png"/><Relationship Id="rId9" Type="http://schemas.openxmlformats.org/officeDocument/2006/relationships/image" Target="../media/image371.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9.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7" Type="http://schemas.openxmlformats.org/officeDocument/2006/relationships/image" Target="../media/image421.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380.png"/><Relationship Id="rId10" Type="http://schemas.openxmlformats.org/officeDocument/2006/relationships/image" Target="../media/image41.png"/><Relationship Id="rId9" Type="http://schemas.openxmlformats.org/officeDocument/2006/relationships/image" Target="../media/image450.png"/></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7"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470.png"/><Relationship Id="rId5" Type="http://schemas.openxmlformats.org/officeDocument/2006/relationships/image" Target="../media/image380.png"/><Relationship Id="rId10" Type="http://schemas.openxmlformats.org/officeDocument/2006/relationships/image" Target="../media/image50.png"/><Relationship Id="rId9" Type="http://schemas.openxmlformats.org/officeDocument/2006/relationships/image" Target="../media/image360.png"/></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7"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52.png"/><Relationship Id="rId5" Type="http://schemas.openxmlformats.org/officeDocument/2006/relationships/image" Target="../media/image380.png"/></Relationships>
</file>

<file path=ppt/slides/_rels/slide18.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1.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0.png"/><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82.png"/><Relationship Id="rId4" Type="http://schemas.openxmlformats.org/officeDocument/2006/relationships/image" Target="../media/image71.png"/></Relationships>
</file>

<file path=ppt/slides/_rels/slide20.xml.rels><?xml version="1.0" encoding="UTF-8" standalone="yes"?>
<Relationships xmlns="http://schemas.openxmlformats.org/package/2006/relationships"><Relationship Id="rId3" Type="http://schemas.openxmlformats.org/officeDocument/2006/relationships/image" Target="../media/image510.png"/><Relationship Id="rId7" Type="http://schemas.openxmlformats.org/officeDocument/2006/relationships/image" Target="../media/image811.png"/><Relationship Id="rId2" Type="http://schemas.openxmlformats.org/officeDocument/2006/relationships/image" Target="../media/image500.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30.png"/><Relationship Id="rId4" Type="http://schemas.openxmlformats.org/officeDocument/2006/relationships/image" Target="../media/image520.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00.png"/><Relationship Id="rId1" Type="http://schemas.openxmlformats.org/officeDocument/2006/relationships/slideLayout" Target="../slideLayouts/slideLayout2.xml"/><Relationship Id="rId5" Type="http://schemas.openxmlformats.org/officeDocument/2006/relationships/image" Target="../media/image810.png"/><Relationship Id="rId4" Type="http://schemas.openxmlformats.org/officeDocument/2006/relationships/image" Target="../media/image711.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00.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500.png"/><Relationship Id="rId7"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713.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22.png"/><Relationship Id="rId4" Type="http://schemas.openxmlformats.org/officeDocument/2006/relationships/image" Target="../media/image63.png"/><Relationship Id="rId9" Type="http://schemas.openxmlformats.org/officeDocument/2006/relationships/image" Target="../media/image68.png"/></Relationships>
</file>

<file path=ppt/slides/_rels/slide25.xml.rels><?xml version="1.0" encoding="UTF-8" standalone="yes"?>
<Relationships xmlns="http://schemas.openxmlformats.org/package/2006/relationships"><Relationship Id="rId8" Type="http://schemas.openxmlformats.org/officeDocument/2006/relationships/image" Target="../media/image640.png"/><Relationship Id="rId3" Type="http://schemas.openxmlformats.org/officeDocument/2006/relationships/image" Target="../media/image590.png"/><Relationship Id="rId7" Type="http://schemas.openxmlformats.org/officeDocument/2006/relationships/image" Target="../media/image630.png"/><Relationship Id="rId2" Type="http://schemas.openxmlformats.org/officeDocument/2006/relationships/image" Target="../media/image500.png"/><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610.png"/><Relationship Id="rId4" Type="http://schemas.openxmlformats.org/officeDocument/2006/relationships/image" Target="../media/image600.png"/><Relationship Id="rId9" Type="http://schemas.openxmlformats.org/officeDocument/2006/relationships/image" Target="../media/image650.png"/></Relationships>
</file>

<file path=ppt/slides/_rels/slide26.xml.rels><?xml version="1.0" encoding="UTF-8" standalone="yes"?>
<Relationships xmlns="http://schemas.openxmlformats.org/package/2006/relationships"><Relationship Id="rId8" Type="http://schemas.openxmlformats.org/officeDocument/2006/relationships/image" Target="../media/image690.png"/><Relationship Id="rId3" Type="http://schemas.openxmlformats.org/officeDocument/2006/relationships/image" Target="../media/image660.png"/><Relationship Id="rId7" Type="http://schemas.openxmlformats.org/officeDocument/2006/relationships/image" Target="../media/image70.png"/><Relationship Id="rId2" Type="http://schemas.openxmlformats.org/officeDocument/2006/relationships/image" Target="../media/image500.png"/><Relationship Id="rId1" Type="http://schemas.openxmlformats.org/officeDocument/2006/relationships/slideLayout" Target="../slideLayouts/slideLayout2.xml"/><Relationship Id="rId5" Type="http://schemas.openxmlformats.org/officeDocument/2006/relationships/image" Target="../media/image680.png"/><Relationship Id="rId4" Type="http://schemas.openxmlformats.org/officeDocument/2006/relationships/image" Target="../media/image670.png"/></Relationships>
</file>

<file path=ppt/slides/_rels/slide2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62.png"/><Relationship Id="rId7" Type="http://schemas.openxmlformats.org/officeDocument/2006/relationships/image" Target="../media/image76.png"/><Relationship Id="rId2" Type="http://schemas.openxmlformats.org/officeDocument/2006/relationships/image" Target="../media/image713.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73.png"/><Relationship Id="rId2" Type="http://schemas.openxmlformats.org/officeDocument/2006/relationships/image" Target="../media/image713.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8.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84.png"/><Relationship Id="rId2" Type="http://schemas.openxmlformats.org/officeDocument/2006/relationships/image" Target="../media/image713.png"/><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4" Type="http://schemas.openxmlformats.org/officeDocument/2006/relationships/image" Target="../media/image7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62.png"/><Relationship Id="rId7" Type="http://schemas.openxmlformats.org/officeDocument/2006/relationships/image" Target="../media/image81.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722.png"/><Relationship Id="rId5" Type="http://schemas.openxmlformats.org/officeDocument/2006/relationships/image" Target="../media/image692.png"/><Relationship Id="rId4" Type="http://schemas.openxmlformats.org/officeDocument/2006/relationships/image" Target="../media/image730.png"/></Relationships>
</file>

<file path=ppt/slides/_rels/slide3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32.xml.rels><?xml version="1.0" encoding="UTF-8" standalone="yes"?>
<Relationships xmlns="http://schemas.openxmlformats.org/package/2006/relationships"><Relationship Id="rId8" Type="http://schemas.openxmlformats.org/officeDocument/2006/relationships/image" Target="../media/image3800.png"/><Relationship Id="rId3" Type="http://schemas.openxmlformats.org/officeDocument/2006/relationships/image" Target="../media/image81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691.png"/><Relationship Id="rId9" Type="http://schemas.openxmlformats.org/officeDocument/2006/relationships/image" Target="../media/image910.png"/></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721.png"/><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85.png"/><Relationship Id="rId7" Type="http://schemas.openxmlformats.org/officeDocument/2006/relationships/image" Target="../media/image106.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5.xml.rels><?xml version="1.0" encoding="UTF-8" standalone="yes"?>
<Relationships xmlns="http://schemas.openxmlformats.org/package/2006/relationships"><Relationship Id="rId3" Type="http://schemas.openxmlformats.org/officeDocument/2006/relationships/image" Target="../media/image812.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7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62.png"/><Relationship Id="rId7" Type="http://schemas.openxmlformats.org/officeDocument/2006/relationships/image" Target="../media/image91.png"/><Relationship Id="rId2" Type="http://schemas.openxmlformats.org/officeDocument/2006/relationships/image" Target="../media/image800.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79.png"/><Relationship Id="rId10" Type="http://schemas.openxmlformats.org/officeDocument/2006/relationships/image" Target="../media/image171.png"/><Relationship Id="rId4" Type="http://schemas.openxmlformats.org/officeDocument/2006/relationships/image" Target="../media/image120.png"/><Relationship Id="rId9"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image" Target="../media/image911.png"/><Relationship Id="rId7" Type="http://schemas.openxmlformats.org/officeDocument/2006/relationships/image" Target="../media/image712.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5.png"/><Relationship Id="rId4" Type="http://schemas.openxmlformats.org/officeDocument/2006/relationships/image" Target="../media/image102.png"/></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50.png"/></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0.png"/></Relationships>
</file>

<file path=ppt/slides/_rels/slide42.xml.rels><?xml version="1.0" encoding="UTF-8" standalone="yes"?>
<Relationships xmlns="http://schemas.openxmlformats.org/package/2006/relationships"><Relationship Id="rId8" Type="http://schemas.openxmlformats.org/officeDocument/2006/relationships/image" Target="../media/image621.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720.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0.png"/></Relationships>
</file>

<file path=ppt/slides/_rels/slide43.xml.rels><?xml version="1.0" encoding="UTF-8" standalone="yes"?>
<Relationships xmlns="http://schemas.openxmlformats.org/package/2006/relationships"><Relationship Id="rId8" Type="http://schemas.openxmlformats.org/officeDocument/2006/relationships/image" Target="../media/image960.png"/><Relationship Id="rId3" Type="http://schemas.openxmlformats.org/officeDocument/2006/relationships/image" Target="../media/image101.png"/><Relationship Id="rId7" Type="http://schemas.openxmlformats.org/officeDocument/2006/relationships/image" Target="../media/image129.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image" Target="../media/image1011.png"/></Relationships>
</file>

<file path=ppt/slides/_rels/slide44.xml.rels><?xml version="1.0" encoding="UTF-8" standalone="yes"?>
<Relationships xmlns="http://schemas.openxmlformats.org/package/2006/relationships"><Relationship Id="rId3" Type="http://schemas.openxmlformats.org/officeDocument/2006/relationships/image" Target="../media/image291.png"/><Relationship Id="rId12" Type="http://schemas.openxmlformats.org/officeDocument/2006/relationships/image" Target="../media/image341.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331.png"/><Relationship Id="rId5" Type="http://schemas.openxmlformats.org/officeDocument/2006/relationships/image" Target="../media/image311.png"/><Relationship Id="rId10" Type="http://schemas.openxmlformats.org/officeDocument/2006/relationships/image" Target="../media/image321.png"/><Relationship Id="rId4" Type="http://schemas.openxmlformats.org/officeDocument/2006/relationships/image" Target="../media/image302.png"/></Relationships>
</file>

<file path=ppt/slides/_rels/slide45.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52.png"/><Relationship Id="rId7" Type="http://schemas.openxmlformats.org/officeDocument/2006/relationships/image" Target="../media/image372.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362.png"/><Relationship Id="rId9" Type="http://schemas.openxmlformats.org/officeDocument/2006/relationships/image" Target="../media/image39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60.png"/><Relationship Id="rId7"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230.png"/><Relationship Id="rId4" Type="http://schemas.openxmlformats.org/officeDocument/2006/relationships/image" Target="../media/image860.png"/><Relationship Id="rId9" Type="http://schemas.openxmlformats.org/officeDocument/2006/relationships/image" Target="../media/image270.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9.png"/><Relationship Id="rId11" Type="http://schemas.openxmlformats.org/officeDocument/2006/relationships/image" Target="../media/image300.png"/><Relationship Id="rId5" Type="http://schemas.openxmlformats.org/officeDocument/2006/relationships/image" Target="../media/image201.png"/><Relationship Id="rId15" Type="http://schemas.openxmlformats.org/officeDocument/2006/relationships/image" Target="../media/image37.png"/><Relationship Id="rId10" Type="http://schemas.openxmlformats.org/officeDocument/2006/relationships/image" Target="../media/image33.png"/><Relationship Id="rId9" Type="http://schemas.openxmlformats.org/officeDocument/2006/relationships/image" Target="../media/image32.png"/><Relationship Id="rId1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4"/>
              <p:cNvSpPr>
                <a:spLocks noGrp="1" noChangeArrowheads="1"/>
              </p:cNvSpPr>
              <p:nvPr/>
            </p:nvSpPr>
            <p:spPr bwMode="auto">
              <a:xfrm>
                <a:off x="2171564" y="1687389"/>
                <a:ext cx="7776864" cy="147002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0033CC"/>
                    </a:solidFill>
                    <a:latin typeface="+mj-lt"/>
                    <a:ea typeface="+mj-ea"/>
                    <a:cs typeface="+mj-cs"/>
                  </a:defRPr>
                </a:lvl1pPr>
                <a:lvl2pPr algn="ctr" rtl="0" eaLnBrk="0" fontAlgn="base" hangingPunct="0">
                  <a:spcBef>
                    <a:spcPct val="0"/>
                  </a:spcBef>
                  <a:spcAft>
                    <a:spcPct val="0"/>
                  </a:spcAft>
                  <a:defRPr sz="3200">
                    <a:solidFill>
                      <a:schemeClr val="tx2"/>
                    </a:solidFill>
                    <a:latin typeface="Arial" charset="0"/>
                    <a:ea typeface="宋体" pitchFamily="2" charset="-122"/>
                  </a:defRPr>
                </a:lvl2pPr>
                <a:lvl3pPr algn="ctr" rtl="0" eaLnBrk="0" fontAlgn="base" hangingPunct="0">
                  <a:spcBef>
                    <a:spcPct val="0"/>
                  </a:spcBef>
                  <a:spcAft>
                    <a:spcPct val="0"/>
                  </a:spcAft>
                  <a:defRPr sz="3200">
                    <a:solidFill>
                      <a:schemeClr val="tx2"/>
                    </a:solidFill>
                    <a:latin typeface="Arial" charset="0"/>
                    <a:ea typeface="宋体" pitchFamily="2" charset="-122"/>
                  </a:defRPr>
                </a:lvl3pPr>
                <a:lvl4pPr algn="ctr" rtl="0" eaLnBrk="0" fontAlgn="base" hangingPunct="0">
                  <a:spcBef>
                    <a:spcPct val="0"/>
                  </a:spcBef>
                  <a:spcAft>
                    <a:spcPct val="0"/>
                  </a:spcAft>
                  <a:defRPr sz="3200">
                    <a:solidFill>
                      <a:schemeClr val="tx2"/>
                    </a:solidFill>
                    <a:latin typeface="Arial" charset="0"/>
                    <a:ea typeface="宋体" pitchFamily="2" charset="-122"/>
                  </a:defRPr>
                </a:lvl4pPr>
                <a:lvl5pPr algn="ctr" rtl="0" eaLnBrk="0" fontAlgn="base" hangingPunct="0">
                  <a:spcBef>
                    <a:spcPct val="0"/>
                  </a:spcBef>
                  <a:spcAft>
                    <a:spcPct val="0"/>
                  </a:spcAft>
                  <a:defRPr sz="3200">
                    <a:solidFill>
                      <a:schemeClr val="tx2"/>
                    </a:solidFill>
                    <a:latin typeface="Arial" charset="0"/>
                    <a:ea typeface="宋体" pitchFamily="2" charset="-122"/>
                  </a:defRPr>
                </a:lvl5pPr>
                <a:lvl6pPr marL="457200" algn="ctr" rtl="0" fontAlgn="base">
                  <a:spcBef>
                    <a:spcPct val="0"/>
                  </a:spcBef>
                  <a:spcAft>
                    <a:spcPct val="0"/>
                  </a:spcAft>
                  <a:defRPr sz="3200">
                    <a:solidFill>
                      <a:schemeClr val="tx2"/>
                    </a:solidFill>
                    <a:latin typeface="Arial" charset="0"/>
                    <a:ea typeface="宋体" pitchFamily="2" charset="-122"/>
                  </a:defRPr>
                </a:lvl6pPr>
                <a:lvl7pPr marL="914400" algn="ctr" rtl="0" fontAlgn="base">
                  <a:spcBef>
                    <a:spcPct val="0"/>
                  </a:spcBef>
                  <a:spcAft>
                    <a:spcPct val="0"/>
                  </a:spcAft>
                  <a:defRPr sz="3200">
                    <a:solidFill>
                      <a:schemeClr val="tx2"/>
                    </a:solidFill>
                    <a:latin typeface="Arial" charset="0"/>
                    <a:ea typeface="宋体" pitchFamily="2" charset="-122"/>
                  </a:defRPr>
                </a:lvl7pPr>
                <a:lvl8pPr marL="1371600" algn="ctr" rtl="0" fontAlgn="base">
                  <a:spcBef>
                    <a:spcPct val="0"/>
                  </a:spcBef>
                  <a:spcAft>
                    <a:spcPct val="0"/>
                  </a:spcAft>
                  <a:defRPr sz="3200">
                    <a:solidFill>
                      <a:schemeClr val="tx2"/>
                    </a:solidFill>
                    <a:latin typeface="Arial" charset="0"/>
                    <a:ea typeface="宋体" pitchFamily="2" charset="-122"/>
                  </a:defRPr>
                </a:lvl8pPr>
                <a:lvl9pPr marL="1828800" algn="ctr" rtl="0" fontAlgn="base">
                  <a:spcBef>
                    <a:spcPct val="0"/>
                  </a:spcBef>
                  <a:spcAft>
                    <a:spcPct val="0"/>
                  </a:spcAft>
                  <a:defRPr sz="3200">
                    <a:solidFill>
                      <a:schemeClr val="tx2"/>
                    </a:solidFill>
                    <a:latin typeface="Arial" charset="0"/>
                    <a:ea typeface="宋体" pitchFamily="2" charset="-122"/>
                  </a:defRPr>
                </a:lvl9pPr>
              </a:lstStyle>
              <a:p>
                <a14:m>
                  <m:oMath xmlns:m="http://schemas.openxmlformats.org/officeDocument/2006/math">
                    <m:r>
                      <a:rPr lang="en-US" altLang="zh-CN" b="1" i="1" smtClean="0">
                        <a:latin typeface="Cambria Math"/>
                      </a:rPr>
                      <m:t>𝝀</m:t>
                    </m:r>
                  </m:oMath>
                </a14:m>
                <a:r>
                  <a:rPr lang="en-US" altLang="zh-CN" dirty="0"/>
                  <a:t>-</a:t>
                </a:r>
                <a:r>
                  <a:rPr lang="zh-CN" altLang="en-US" dirty="0"/>
                  <a:t>矩阵的</a:t>
                </a:r>
                <a:r>
                  <a:rPr lang="en-US" altLang="zh-CN" dirty="0"/>
                  <a:t>Smith</a:t>
                </a:r>
                <a:r>
                  <a:rPr lang="zh-CN" altLang="en-US" dirty="0"/>
                  <a:t>标准形</a:t>
                </a:r>
              </a:p>
            </p:txBody>
          </p:sp>
        </mc:Choice>
        <mc:Fallback xmlns="">
          <p:sp>
            <p:nvSpPr>
              <p:cNvPr id="3" name="Rectangle 4"/>
              <p:cNvSpPr>
                <a:spLocks noGrp="1" noRot="1" noChangeAspect="1" noMove="1" noResize="1" noEditPoints="1" noAdjustHandles="1" noChangeArrowheads="1" noChangeShapeType="1" noTextEdit="1"/>
              </p:cNvSpPr>
              <p:nvPr/>
            </p:nvSpPr>
            <p:spPr bwMode="auto">
              <a:xfrm>
                <a:off x="2171564" y="1687389"/>
                <a:ext cx="7776864" cy="1470025"/>
              </a:xfrm>
              <a:prstGeom prst="rect">
                <a:avLst/>
              </a:prstGeom>
              <a:blipFill rotWithShape="1">
                <a:blip r:embed="rId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4" name="Rectangle 6"/>
          <p:cNvSpPr>
            <a:spLocks noGrp="1" noChangeArrowheads="1"/>
          </p:cNvSpPr>
          <p:nvPr/>
        </p:nvSpPr>
        <p:spPr bwMode="auto">
          <a:xfrm>
            <a:off x="2243572" y="3418011"/>
            <a:ext cx="7776864"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sz="3200">
                <a:solidFill>
                  <a:srgbClr val="0070C0"/>
                </a:solidFill>
                <a:latin typeface="华文楷体" panose="02010600040101010101" pitchFamily="2" charset="-122"/>
                <a:ea typeface="华文楷体" panose="02010600040101010101" pitchFamily="2" charset="-122"/>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r>
              <a:rPr lang="zh-CN" altLang="en-US"/>
              <a:t>主讲人：赵维锐 </a:t>
            </a:r>
            <a:endParaRPr lang="en-US" altLang="zh-CN" dirty="0"/>
          </a:p>
          <a:p>
            <a:r>
              <a:rPr lang="zh-CN" altLang="en-US" dirty="0"/>
              <a:t>单位：武汉理工大学</a:t>
            </a:r>
          </a:p>
        </p:txBody>
      </p:sp>
    </p:spTree>
    <p:extLst>
      <p:ext uri="{BB962C8B-B14F-4D97-AF65-F5344CB8AC3E}">
        <p14:creationId xmlns:p14="http://schemas.microsoft.com/office/powerpoint/2010/main" val="2869572951"/>
      </p:ext>
    </p:extLst>
  </p:cSld>
  <p:clrMapOvr>
    <a:masterClrMapping/>
  </p:clrMapOvr>
  <p:transition spd="slow">
    <p:strips dir="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a:extLst>
                  <a:ext uri="{FF2B5EF4-FFF2-40B4-BE49-F238E27FC236}">
                    <a16:creationId xmlns:a16="http://schemas.microsoft.com/office/drawing/2014/main" id="{A5598526-04A8-48CB-AA1E-CA813439AD85}"/>
                  </a:ext>
                </a:extLst>
              </p:cNvPr>
              <p:cNvSpPr>
                <a:spLocks noGrp="1"/>
              </p:cNvSpPr>
              <p:nvPr>
                <p:ph type="body" sz="quarter" idx="10"/>
              </p:nvPr>
            </p:nvSpPr>
            <p:spPr/>
            <p:txBody>
              <a:bodyPr/>
              <a:lstStyle/>
              <a:p>
                <a14:m>
                  <m:oMath xmlns:m="http://schemas.openxmlformats.org/officeDocument/2006/math">
                    <m:r>
                      <a:rPr lang="en-US" altLang="zh-CN" i="1">
                        <a:latin typeface="Cambria Math"/>
                      </a:rPr>
                      <m:t>𝝀</m:t>
                    </m:r>
                  </m:oMath>
                </a14:m>
                <a:r>
                  <a:rPr lang="en-US" altLang="zh-CN" dirty="0"/>
                  <a:t>-</a:t>
                </a:r>
                <a:r>
                  <a:rPr lang="zh-CN" altLang="en-US" dirty="0"/>
                  <a:t>矩阵的概念</a:t>
                </a:r>
              </a:p>
            </p:txBody>
          </p:sp>
        </mc:Choice>
        <mc:Fallback xmlns="">
          <p:sp>
            <p:nvSpPr>
              <p:cNvPr id="2" name="文本占位符 1">
                <a:extLst>
                  <a:ext uri="{FF2B5EF4-FFF2-40B4-BE49-F238E27FC236}">
                    <a16:creationId xmlns:a16="http://schemas.microsoft.com/office/drawing/2014/main" xmlns="" id="{A5598526-04A8-48CB-AA1E-CA813439AD85}"/>
                  </a:ext>
                </a:extLst>
              </p:cNvPr>
              <p:cNvSpPr>
                <a:spLocks noGrp="1" noRot="1" noChangeAspect="1" noMove="1" noResize="1" noEditPoints="1" noAdjustHandles="1" noChangeArrowheads="1" noChangeShapeType="1" noTextEdit="1"/>
              </p:cNvSpPr>
              <p:nvPr>
                <p:ph type="body" sz="quarter" idx="10"/>
              </p:nvPr>
            </p:nvSpPr>
            <p:spPr>
              <a:blipFill rotWithShape="1">
                <a:blip r:embed="rId2"/>
                <a:stretch>
                  <a:fillRect b="-27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8">
                <a:extLst>
                  <a:ext uri="{FF2B5EF4-FFF2-40B4-BE49-F238E27FC236}">
                    <a16:creationId xmlns:a16="http://schemas.microsoft.com/office/drawing/2014/main" id="{88E0C11F-6794-4FFC-92F4-CE4389D1E38A}"/>
                  </a:ext>
                </a:extLst>
              </p:cNvPr>
              <p:cNvSpPr>
                <a:spLocks noChangeArrowheads="1"/>
              </p:cNvSpPr>
              <p:nvPr/>
            </p:nvSpPr>
            <p:spPr bwMode="auto">
              <a:xfrm>
                <a:off x="695325" y="1518067"/>
                <a:ext cx="7561263" cy="1495794"/>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800" b="1" dirty="0">
                    <a:solidFill>
                      <a:schemeClr val="accent6"/>
                    </a:solidFill>
                    <a:latin typeface="+mn-ea"/>
                  </a:rPr>
                  <a:t>定义</a:t>
                </a:r>
                <a:r>
                  <a:rPr lang="en-US" altLang="zh-CN" sz="2800" b="1" dirty="0">
                    <a:solidFill>
                      <a:schemeClr val="accent6"/>
                    </a:solidFill>
                    <a:latin typeface="+mn-ea"/>
                  </a:rPr>
                  <a:t>(</a:t>
                </a:r>
                <a14:m>
                  <m:oMath xmlns:m="http://schemas.openxmlformats.org/officeDocument/2006/math">
                    <m:r>
                      <a:rPr lang="en-US" altLang="zh-CN" sz="2800" b="1" i="1" smtClean="0">
                        <a:solidFill>
                          <a:schemeClr val="accent6"/>
                        </a:solidFill>
                        <a:latin typeface="Cambria Math"/>
                      </a:rPr>
                      <m:t>𝝀</m:t>
                    </m:r>
                  </m:oMath>
                </a14:m>
                <a:r>
                  <a:rPr lang="en-US" altLang="zh-CN" sz="2800" b="1" dirty="0">
                    <a:solidFill>
                      <a:schemeClr val="accent6"/>
                    </a:solidFill>
                    <a:latin typeface="+mn-ea"/>
                  </a:rPr>
                  <a:t>-</a:t>
                </a:r>
                <a:r>
                  <a:rPr lang="zh-CN" altLang="en-US" sz="2800" b="1" dirty="0">
                    <a:solidFill>
                      <a:schemeClr val="accent6"/>
                    </a:solidFill>
                    <a:latin typeface="+mn-ea"/>
                  </a:rPr>
                  <a:t>矩阵的等价</a:t>
                </a:r>
                <a:r>
                  <a:rPr lang="en-US" altLang="zh-CN" sz="2800" b="1" dirty="0">
                    <a:solidFill>
                      <a:schemeClr val="accent6"/>
                    </a:solidFill>
                    <a:latin typeface="+mn-ea"/>
                  </a:rPr>
                  <a:t>)</a:t>
                </a:r>
              </a:p>
              <a:p>
                <a:pPr marL="361950">
                  <a:lnSpc>
                    <a:spcPct val="120000"/>
                  </a:lnSpc>
                </a:pPr>
                <a:r>
                  <a:rPr lang="zh-CN" altLang="en-US" sz="2400" b="1" i="0" dirty="0">
                    <a:latin typeface="+mj-lt"/>
                  </a:rPr>
                  <a:t>若</a:t>
                </a:r>
                <a14:m>
                  <m:oMath xmlns:m="http://schemas.openxmlformats.org/officeDocument/2006/math">
                    <m:r>
                      <a:rPr lang="en-US" altLang="zh-CN" sz="2400" b="1" i="1" smtClean="0">
                        <a:latin typeface="Cambria Math"/>
                      </a:rPr>
                      <m:t>𝝀</m:t>
                    </m:r>
                  </m:oMath>
                </a14:m>
                <a:r>
                  <a:rPr lang="en-US" altLang="zh-CN" sz="2400" b="1" i="0" dirty="0">
                    <a:latin typeface="+mj-lt"/>
                  </a:rPr>
                  <a:t>-</a:t>
                </a:r>
                <a:r>
                  <a:rPr lang="zh-CN" altLang="en-US" sz="2400" b="1" i="0" dirty="0">
                    <a:latin typeface="+mj-lt"/>
                  </a:rPr>
                  <a:t>矩阵</a:t>
                </a:r>
                <a14:m>
                  <m:oMath xmlns:m="http://schemas.openxmlformats.org/officeDocument/2006/math">
                    <m:r>
                      <a:rPr lang="en-US" altLang="zh-CN" sz="2400" b="1" i="1" smtClean="0">
                        <a:latin typeface="Cambria Math"/>
                      </a:rPr>
                      <m:t>𝑨</m:t>
                    </m:r>
                    <m:r>
                      <a:rPr lang="en-US" altLang="zh-CN" sz="2400" b="1" i="1" smtClean="0">
                        <a:latin typeface="Cambria Math"/>
                      </a:rPr>
                      <m:t>(</m:t>
                    </m:r>
                    <m:r>
                      <a:rPr lang="en-US" altLang="zh-CN" sz="2400" b="1" i="1" smtClean="0">
                        <a:latin typeface="Cambria Math"/>
                      </a:rPr>
                      <m:t>𝝀</m:t>
                    </m:r>
                    <m:r>
                      <a:rPr lang="en-US" altLang="zh-CN" sz="2400" b="1" i="1" smtClean="0">
                        <a:latin typeface="Cambria Math"/>
                      </a:rPr>
                      <m:t>)</m:t>
                    </m:r>
                  </m:oMath>
                </a14:m>
                <a:r>
                  <a:rPr lang="zh-CN" altLang="en-US" sz="2400" b="1" i="0" dirty="0">
                    <a:latin typeface="+mj-lt"/>
                  </a:rPr>
                  <a:t>经若干次初等变换变为</a:t>
                </a:r>
                <a14:m>
                  <m:oMath xmlns:m="http://schemas.openxmlformats.org/officeDocument/2006/math">
                    <m:r>
                      <a:rPr lang="en-US" altLang="zh-CN" sz="2400" b="1" i="1" smtClean="0">
                        <a:latin typeface="Cambria Math"/>
                      </a:rPr>
                      <m:t>𝑩</m:t>
                    </m:r>
                    <m:r>
                      <a:rPr lang="en-US" altLang="zh-CN" sz="2400" b="1" i="1" smtClean="0">
                        <a:latin typeface="Cambria Math"/>
                      </a:rPr>
                      <m:t>(</m:t>
                    </m:r>
                    <m:r>
                      <a:rPr lang="en-US" altLang="zh-CN" sz="2400" b="1" i="1" smtClean="0">
                        <a:latin typeface="Cambria Math"/>
                      </a:rPr>
                      <m:t>𝝀</m:t>
                    </m:r>
                    <m:r>
                      <a:rPr lang="en-US" altLang="zh-CN" sz="2400" b="1" i="1" smtClean="0">
                        <a:latin typeface="Cambria Math"/>
                      </a:rPr>
                      <m:t>)</m:t>
                    </m:r>
                  </m:oMath>
                </a14:m>
                <a:r>
                  <a:rPr lang="en-US" altLang="zh-CN" sz="2400" b="1" i="0" dirty="0">
                    <a:latin typeface="+mj-lt"/>
                  </a:rPr>
                  <a:t>, </a:t>
                </a:r>
                <a:r>
                  <a:rPr lang="zh-CN" altLang="en-US" sz="2400" b="1" i="0" dirty="0">
                    <a:latin typeface="+mj-lt"/>
                  </a:rPr>
                  <a:t>则称</a:t>
                </a:r>
                <a14:m>
                  <m:oMath xmlns:m="http://schemas.openxmlformats.org/officeDocument/2006/math">
                    <m:r>
                      <a:rPr lang="en-US" altLang="zh-CN" sz="2400" b="1" i="1" smtClean="0">
                        <a:latin typeface="Cambria Math"/>
                      </a:rPr>
                      <m:t>𝑨</m:t>
                    </m:r>
                    <m:r>
                      <a:rPr lang="en-US" altLang="zh-CN" sz="2400" b="1" i="1" smtClean="0">
                        <a:latin typeface="Cambria Math"/>
                      </a:rPr>
                      <m:t>(</m:t>
                    </m:r>
                    <m:r>
                      <a:rPr lang="en-US" altLang="zh-CN" sz="2400" b="1" i="1" smtClean="0">
                        <a:latin typeface="Cambria Math"/>
                      </a:rPr>
                      <m:t>𝝀</m:t>
                    </m:r>
                    <m:r>
                      <a:rPr lang="en-US" altLang="zh-CN" sz="2400" b="1" i="1" smtClean="0">
                        <a:latin typeface="Cambria Math"/>
                      </a:rPr>
                      <m:t>)</m:t>
                    </m:r>
                  </m:oMath>
                </a14:m>
                <a:r>
                  <a:rPr lang="zh-CN" altLang="en-US" sz="2400" b="1" i="0" dirty="0">
                    <a:latin typeface="+mj-lt"/>
                  </a:rPr>
                  <a:t>与</a:t>
                </a:r>
                <a14:m>
                  <m:oMath xmlns:m="http://schemas.openxmlformats.org/officeDocument/2006/math">
                    <m:r>
                      <a:rPr lang="en-US" altLang="zh-CN" sz="2400" b="1" i="1" dirty="0" smtClean="0">
                        <a:latin typeface="Cambria Math"/>
                      </a:rPr>
                      <m:t>𝑩</m:t>
                    </m:r>
                    <m:r>
                      <a:rPr lang="en-US" altLang="zh-CN" sz="2400" b="1" i="1" dirty="0" smtClean="0">
                        <a:latin typeface="Cambria Math"/>
                      </a:rPr>
                      <m:t>(</m:t>
                    </m:r>
                    <m:r>
                      <a:rPr lang="en-US" altLang="zh-CN" sz="2400" b="1" i="1" dirty="0" smtClean="0">
                        <a:latin typeface="Cambria Math"/>
                      </a:rPr>
                      <m:t>𝝀</m:t>
                    </m:r>
                    <m:r>
                      <a:rPr lang="en-US" altLang="zh-CN" sz="2400" b="1" i="1" dirty="0" smtClean="0">
                        <a:latin typeface="Cambria Math"/>
                      </a:rPr>
                      <m:t>)</m:t>
                    </m:r>
                  </m:oMath>
                </a14:m>
                <a:r>
                  <a:rPr lang="zh-CN" altLang="en-US" sz="2400" b="1" i="0" dirty="0">
                    <a:solidFill>
                      <a:srgbClr val="00B0F0"/>
                    </a:solidFill>
                    <a:latin typeface="+mj-lt"/>
                  </a:rPr>
                  <a:t>等价</a:t>
                </a:r>
                <a:r>
                  <a:rPr lang="en-US" altLang="zh-CN" sz="2400" b="1" i="0" dirty="0">
                    <a:latin typeface="+mj-lt"/>
                  </a:rPr>
                  <a:t>, </a:t>
                </a:r>
                <a:r>
                  <a:rPr lang="zh-CN" altLang="en-US" sz="2400" b="1" dirty="0">
                    <a:latin typeface="+mj-lt"/>
                  </a:rPr>
                  <a:t>记为</a:t>
                </a:r>
                <a14:m>
                  <m:oMath xmlns:m="http://schemas.openxmlformats.org/officeDocument/2006/math">
                    <m:r>
                      <a:rPr lang="en-US" altLang="zh-CN" sz="2400" b="1" i="1" smtClean="0">
                        <a:latin typeface="Cambria Math"/>
                      </a:rPr>
                      <m:t>𝑨</m:t>
                    </m:r>
                    <m:d>
                      <m:dPr>
                        <m:ctrlPr>
                          <a:rPr lang="en-US" altLang="zh-CN" sz="2400" b="1" i="1" smtClean="0">
                            <a:latin typeface="Cambria Math" panose="02040503050406030204" pitchFamily="18" charset="0"/>
                          </a:rPr>
                        </m:ctrlPr>
                      </m:dPr>
                      <m:e>
                        <m:r>
                          <a:rPr lang="en-US" altLang="zh-CN" sz="2400" b="1" i="1" smtClean="0">
                            <a:latin typeface="Cambria Math"/>
                          </a:rPr>
                          <m:t>𝝀</m:t>
                        </m:r>
                      </m:e>
                    </m:d>
                    <m:r>
                      <a:rPr lang="en-US" altLang="zh-CN" sz="2400" b="1" i="1" smtClean="0">
                        <a:latin typeface="Cambria Math"/>
                      </a:rPr>
                      <m:t>~</m:t>
                    </m:r>
                    <m:r>
                      <a:rPr lang="en-US" altLang="zh-CN" sz="2400" b="1" i="1" smtClean="0">
                        <a:latin typeface="Cambria Math"/>
                      </a:rPr>
                      <m:t>𝑩</m:t>
                    </m:r>
                    <m:r>
                      <a:rPr lang="en-US" altLang="zh-CN" sz="2400" b="1" i="1" smtClean="0">
                        <a:latin typeface="Cambria Math"/>
                      </a:rPr>
                      <m:t>(</m:t>
                    </m:r>
                    <m:r>
                      <a:rPr lang="en-US" altLang="zh-CN" sz="2400" b="1" i="1" smtClean="0">
                        <a:latin typeface="Cambria Math"/>
                      </a:rPr>
                      <m:t>𝝀</m:t>
                    </m:r>
                    <m:r>
                      <a:rPr lang="en-US" altLang="zh-CN" sz="2400" b="1" i="1" smtClean="0">
                        <a:latin typeface="Cambria Math"/>
                      </a:rPr>
                      <m:t>)</m:t>
                    </m:r>
                  </m:oMath>
                </a14:m>
                <a:r>
                  <a:rPr lang="en-US" altLang="zh-CN" sz="2400" b="1" dirty="0">
                    <a:latin typeface="+mn-ea"/>
                  </a:rPr>
                  <a:t>.</a:t>
                </a:r>
                <a:endParaRPr lang="zh-CN" altLang="en-US" sz="2400" b="1" dirty="0">
                  <a:latin typeface="+mn-ea"/>
                </a:endParaRPr>
              </a:p>
            </p:txBody>
          </p:sp>
        </mc:Choice>
        <mc:Fallback xmlns="">
          <p:sp>
            <p:nvSpPr>
              <p:cNvPr id="6" name="Rectangle 8">
                <a:extLst>
                  <a:ext uri="{FF2B5EF4-FFF2-40B4-BE49-F238E27FC236}">
                    <a16:creationId xmlns:a16="http://schemas.microsoft.com/office/drawing/2014/main" xmlns=""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695325" y="1518067"/>
                <a:ext cx="7561263" cy="1495794"/>
              </a:xfrm>
              <a:prstGeom prst="rect">
                <a:avLst/>
              </a:prstGeom>
              <a:blipFill rotWithShape="1">
                <a:blip r:embed="rId3"/>
                <a:stretch>
                  <a:fillRect l="-1613" t="-1224" b="-612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1" name="矩形 10"/>
          <p:cNvSpPr/>
          <p:nvPr/>
        </p:nvSpPr>
        <p:spPr>
          <a:xfrm>
            <a:off x="731928" y="3149148"/>
            <a:ext cx="3235181" cy="400110"/>
          </a:xfrm>
          <a:prstGeom prst="rect">
            <a:avLst/>
          </a:prstGeom>
        </p:spPr>
        <p:txBody>
          <a:bodyPr wrap="none">
            <a:spAutoFit/>
          </a:bodyPr>
          <a:lstStyle/>
          <a:p>
            <a:r>
              <a:rPr lang="zh-CN" altLang="en-US" sz="2000" b="1" kern="0" dirty="0">
                <a:solidFill>
                  <a:srgbClr val="FF0000"/>
                </a:solidFill>
                <a:latin typeface="Cambria Math" panose="02040503050406030204" pitchFamily="18" charset="0"/>
                <a:ea typeface="微软雅黑" panose="020B0503020204020204" pitchFamily="34" charset="-122"/>
              </a:rPr>
              <a:t>注</a:t>
            </a:r>
            <a:r>
              <a:rPr lang="en-US" altLang="zh-CN" sz="2000" b="1" kern="0" dirty="0">
                <a:solidFill>
                  <a:srgbClr val="000000"/>
                </a:solidFill>
                <a:latin typeface="Cambria Math" panose="02040503050406030204" pitchFamily="18" charset="0"/>
                <a:ea typeface="微软雅黑" panose="020B0503020204020204" pitchFamily="34" charset="-122"/>
              </a:rPr>
              <a:t>.  </a:t>
            </a:r>
            <a:r>
              <a:rPr lang="zh-CN" altLang="en-US" sz="2000" b="1" kern="0" dirty="0">
                <a:solidFill>
                  <a:srgbClr val="000000"/>
                </a:solidFill>
                <a:latin typeface="Cambria Math" panose="02040503050406030204" pitchFamily="18" charset="0"/>
                <a:ea typeface="微软雅黑" panose="020B0503020204020204" pitchFamily="34" charset="-122"/>
              </a:rPr>
              <a:t>等价关系具有如下性质</a:t>
            </a:r>
            <a:r>
              <a:rPr lang="en-US" altLang="zh-CN" sz="2000" b="1" kern="0" dirty="0">
                <a:solidFill>
                  <a:srgbClr val="000000"/>
                </a:solidFill>
                <a:latin typeface="Cambria Math" panose="02040503050406030204" pitchFamily="18" charset="0"/>
                <a:ea typeface="微软雅黑" panose="020B0503020204020204" pitchFamily="34" charset="-122"/>
              </a:rPr>
              <a:t>:</a:t>
            </a:r>
          </a:p>
        </p:txBody>
      </p:sp>
      <mc:AlternateContent xmlns:mc="http://schemas.openxmlformats.org/markup-compatibility/2006" xmlns:a14="http://schemas.microsoft.com/office/drawing/2010/main">
        <mc:Choice Requires="a14">
          <p:sp>
            <p:nvSpPr>
              <p:cNvPr id="12" name="矩形 11"/>
              <p:cNvSpPr/>
              <p:nvPr/>
            </p:nvSpPr>
            <p:spPr>
              <a:xfrm>
                <a:off x="1035495" y="3636638"/>
                <a:ext cx="2781211" cy="400110"/>
              </a:xfrm>
              <a:prstGeom prst="rect">
                <a:avLst/>
              </a:prstGeom>
            </p:spPr>
            <p:txBody>
              <a:bodyPr wrap="none">
                <a:spAutoFit/>
              </a:bodyPr>
              <a:lstStyle/>
              <a:p>
                <a:r>
                  <a:rPr lang="en-US" altLang="zh-CN" sz="2000" b="1" kern="0" dirty="0">
                    <a:solidFill>
                      <a:srgbClr val="000000"/>
                    </a:solidFill>
                    <a:latin typeface="Cambria Math" panose="02040503050406030204" pitchFamily="18" charset="0"/>
                    <a:ea typeface="微软雅黑" panose="020B0503020204020204" pitchFamily="34" charset="-122"/>
                  </a:rPr>
                  <a:t>(1) </a:t>
                </a:r>
                <a:r>
                  <a:rPr lang="zh-CN" altLang="en-US" sz="2000" b="1" kern="0" dirty="0">
                    <a:solidFill>
                      <a:srgbClr val="000000"/>
                    </a:solidFill>
                    <a:latin typeface="Cambria Math" panose="02040503050406030204" pitchFamily="18" charset="0"/>
                    <a:ea typeface="微软雅黑" panose="020B0503020204020204" pitchFamily="34" charset="-122"/>
                  </a:rPr>
                  <a:t>反身性</a:t>
                </a:r>
                <a:r>
                  <a:rPr lang="en-US" altLang="zh-CN" sz="2000" b="1" kern="0" dirty="0">
                    <a:solidFill>
                      <a:srgbClr val="000000"/>
                    </a:solidFill>
                    <a:latin typeface="Cambria Math" panose="02040503050406030204" pitchFamily="18" charset="0"/>
                    <a:ea typeface="微软雅黑" panose="020B0503020204020204" pitchFamily="34" charset="-122"/>
                  </a:rPr>
                  <a:t>: </a:t>
                </a:r>
                <a14:m>
                  <m:oMath xmlns:m="http://schemas.openxmlformats.org/officeDocument/2006/math">
                    <m:r>
                      <a:rPr lang="en-US" altLang="zh-CN" sz="2000" b="1" i="1" kern="0" smtClean="0">
                        <a:solidFill>
                          <a:srgbClr val="000000"/>
                        </a:solidFill>
                        <a:latin typeface="Cambria Math"/>
                        <a:ea typeface="微软雅黑" panose="020B0503020204020204" pitchFamily="34" charset="-122"/>
                      </a:rPr>
                      <m:t>𝑨</m:t>
                    </m:r>
                    <m:d>
                      <m:dPr>
                        <m:ctrlPr>
                          <a:rPr lang="en-US" altLang="zh-CN" sz="2000" b="1" i="1" kern="0" smtClean="0">
                            <a:solidFill>
                              <a:srgbClr val="000000"/>
                            </a:solidFill>
                            <a:latin typeface="Cambria Math" panose="02040503050406030204" pitchFamily="18" charset="0"/>
                            <a:ea typeface="微软雅黑" panose="020B0503020204020204" pitchFamily="34" charset="-122"/>
                          </a:rPr>
                        </m:ctrlPr>
                      </m:dPr>
                      <m:e>
                        <m:r>
                          <a:rPr lang="en-US" altLang="zh-CN" sz="2000" b="1" i="1" kern="0" smtClean="0">
                            <a:solidFill>
                              <a:srgbClr val="000000"/>
                            </a:solidFill>
                            <a:latin typeface="Cambria Math"/>
                            <a:ea typeface="微软雅黑" panose="020B0503020204020204" pitchFamily="34" charset="-122"/>
                          </a:rPr>
                          <m:t>𝝀</m:t>
                        </m:r>
                      </m:e>
                    </m:d>
                    <m:r>
                      <a:rPr lang="en-US" altLang="zh-CN" sz="2000" b="1" i="1" kern="0" smtClean="0">
                        <a:solidFill>
                          <a:srgbClr val="000000"/>
                        </a:solidFill>
                        <a:latin typeface="Cambria Math"/>
                        <a:ea typeface="微软雅黑" panose="020B0503020204020204" pitchFamily="34" charset="-122"/>
                      </a:rPr>
                      <m:t>~</m:t>
                    </m:r>
                    <m:r>
                      <a:rPr lang="en-US" altLang="zh-CN" sz="2000" b="1" i="1" kern="0" smtClean="0">
                        <a:solidFill>
                          <a:srgbClr val="000000"/>
                        </a:solidFill>
                        <a:latin typeface="Cambria Math"/>
                        <a:ea typeface="微软雅黑" panose="020B0503020204020204" pitchFamily="34" charset="-122"/>
                      </a:rPr>
                      <m:t>𝑨</m:t>
                    </m:r>
                    <m:r>
                      <a:rPr lang="en-US" altLang="zh-CN" sz="2000" b="1" i="1" kern="0" smtClean="0">
                        <a:solidFill>
                          <a:srgbClr val="000000"/>
                        </a:solidFill>
                        <a:latin typeface="Cambria Math"/>
                        <a:ea typeface="微软雅黑" panose="020B0503020204020204" pitchFamily="34" charset="-122"/>
                      </a:rPr>
                      <m:t>(</m:t>
                    </m:r>
                    <m:r>
                      <a:rPr lang="en-US" altLang="zh-CN" sz="2000" b="1" i="1" kern="0" smtClean="0">
                        <a:solidFill>
                          <a:srgbClr val="000000"/>
                        </a:solidFill>
                        <a:latin typeface="Cambria Math"/>
                        <a:ea typeface="微软雅黑" panose="020B0503020204020204" pitchFamily="34" charset="-122"/>
                      </a:rPr>
                      <m:t>𝝀</m:t>
                    </m:r>
                    <m:r>
                      <a:rPr lang="en-US" altLang="zh-CN" sz="2000" b="1" i="1" kern="0" smtClean="0">
                        <a:solidFill>
                          <a:srgbClr val="000000"/>
                        </a:solidFill>
                        <a:latin typeface="Cambria Math"/>
                        <a:ea typeface="微软雅黑" panose="020B0503020204020204" pitchFamily="34" charset="-122"/>
                      </a:rPr>
                      <m:t>)</m:t>
                    </m:r>
                  </m:oMath>
                </a14:m>
                <a:r>
                  <a:rPr lang="en-US" altLang="zh-CN" sz="2000" b="1" kern="0" dirty="0">
                    <a:solidFill>
                      <a:srgbClr val="000000"/>
                    </a:solidFill>
                    <a:latin typeface="Cambria Math" panose="02040503050406030204" pitchFamily="18" charset="0"/>
                    <a:ea typeface="微软雅黑" panose="020B0503020204020204" pitchFamily="34" charset="-122"/>
                  </a:rPr>
                  <a:t>;</a:t>
                </a:r>
              </a:p>
            </p:txBody>
          </p:sp>
        </mc:Choice>
        <mc:Fallback xmlns="">
          <p:sp>
            <p:nvSpPr>
              <p:cNvPr id="12" name="矩形 11"/>
              <p:cNvSpPr>
                <a:spLocks noRot="1" noChangeAspect="1" noMove="1" noResize="1" noEditPoints="1" noAdjustHandles="1" noChangeArrowheads="1" noChangeShapeType="1" noTextEdit="1"/>
              </p:cNvSpPr>
              <p:nvPr/>
            </p:nvSpPr>
            <p:spPr>
              <a:xfrm>
                <a:off x="1035495" y="3636638"/>
                <a:ext cx="2781211" cy="400110"/>
              </a:xfrm>
              <a:prstGeom prst="rect">
                <a:avLst/>
              </a:prstGeom>
              <a:blipFill rotWithShape="1">
                <a:blip r:embed="rId4"/>
                <a:stretch>
                  <a:fillRect l="-2412" t="-9231" r="-1535" b="-2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042923" y="4106692"/>
                <a:ext cx="4725333" cy="400110"/>
              </a:xfrm>
              <a:prstGeom prst="rect">
                <a:avLst/>
              </a:prstGeom>
            </p:spPr>
            <p:txBody>
              <a:bodyPr wrap="none">
                <a:spAutoFit/>
              </a:bodyPr>
              <a:lstStyle/>
              <a:p>
                <a:r>
                  <a:rPr lang="en-US" altLang="zh-CN" sz="2000" b="1" kern="0" dirty="0">
                    <a:solidFill>
                      <a:srgbClr val="000000"/>
                    </a:solidFill>
                    <a:latin typeface="Cambria Math" panose="02040503050406030204" pitchFamily="18" charset="0"/>
                    <a:ea typeface="微软雅黑" panose="020B0503020204020204" pitchFamily="34" charset="-122"/>
                  </a:rPr>
                  <a:t>(2) </a:t>
                </a:r>
                <a:r>
                  <a:rPr lang="zh-CN" altLang="en-US" sz="2000" b="1" kern="0" dirty="0">
                    <a:solidFill>
                      <a:srgbClr val="000000"/>
                    </a:solidFill>
                    <a:latin typeface="Cambria Math" panose="02040503050406030204" pitchFamily="18" charset="0"/>
                    <a:ea typeface="微软雅黑" panose="020B0503020204020204" pitchFamily="34" charset="-122"/>
                  </a:rPr>
                  <a:t>对称性</a:t>
                </a:r>
                <a:r>
                  <a:rPr lang="en-US" altLang="zh-CN" sz="2000" b="1" kern="0" dirty="0">
                    <a:solidFill>
                      <a:srgbClr val="000000"/>
                    </a:solidFill>
                    <a:latin typeface="Cambria Math" panose="02040503050406030204" pitchFamily="18" charset="0"/>
                    <a:ea typeface="微软雅黑" panose="020B0503020204020204" pitchFamily="34" charset="-122"/>
                  </a:rPr>
                  <a:t>:  </a:t>
                </a:r>
                <a:r>
                  <a:rPr lang="zh-CN" altLang="en-US" sz="2000" b="1" kern="0" dirty="0">
                    <a:solidFill>
                      <a:srgbClr val="000000"/>
                    </a:solidFill>
                    <a:latin typeface="Cambria Math" panose="02040503050406030204" pitchFamily="18" charset="0"/>
                    <a:ea typeface="微软雅黑" panose="020B0503020204020204" pitchFamily="34" charset="-122"/>
                  </a:rPr>
                  <a:t>若</a:t>
                </a:r>
                <a14:m>
                  <m:oMath xmlns:m="http://schemas.openxmlformats.org/officeDocument/2006/math">
                    <m:r>
                      <a:rPr lang="en-US" altLang="zh-CN" sz="2000" b="1" i="1" kern="0" smtClean="0">
                        <a:solidFill>
                          <a:srgbClr val="000000"/>
                        </a:solidFill>
                        <a:latin typeface="Cambria Math"/>
                        <a:ea typeface="微软雅黑" panose="020B0503020204020204" pitchFamily="34" charset="-122"/>
                      </a:rPr>
                      <m:t>𝑨</m:t>
                    </m:r>
                    <m:d>
                      <m:dPr>
                        <m:ctrlPr>
                          <a:rPr lang="en-US" altLang="zh-CN" sz="2000" b="1" i="1" kern="0" smtClean="0">
                            <a:solidFill>
                              <a:srgbClr val="000000"/>
                            </a:solidFill>
                            <a:latin typeface="Cambria Math" panose="02040503050406030204" pitchFamily="18" charset="0"/>
                            <a:ea typeface="微软雅黑" panose="020B0503020204020204" pitchFamily="34" charset="-122"/>
                          </a:rPr>
                        </m:ctrlPr>
                      </m:dPr>
                      <m:e>
                        <m:r>
                          <a:rPr lang="en-US" altLang="zh-CN" sz="2000" b="1" i="1" kern="0" smtClean="0">
                            <a:solidFill>
                              <a:srgbClr val="000000"/>
                            </a:solidFill>
                            <a:latin typeface="Cambria Math"/>
                            <a:ea typeface="微软雅黑" panose="020B0503020204020204" pitchFamily="34" charset="-122"/>
                          </a:rPr>
                          <m:t>𝝀</m:t>
                        </m:r>
                      </m:e>
                    </m:d>
                    <m:r>
                      <a:rPr lang="en-US" altLang="zh-CN" sz="2000" b="1" i="1" kern="0" smtClean="0">
                        <a:solidFill>
                          <a:srgbClr val="000000"/>
                        </a:solidFill>
                        <a:latin typeface="Cambria Math"/>
                        <a:ea typeface="微软雅黑" panose="020B0503020204020204" pitchFamily="34" charset="-122"/>
                      </a:rPr>
                      <m:t>~</m:t>
                    </m:r>
                    <m:r>
                      <a:rPr lang="en-US" altLang="zh-CN" sz="2000" b="1" i="1" kern="0" smtClean="0">
                        <a:solidFill>
                          <a:srgbClr val="000000"/>
                        </a:solidFill>
                        <a:latin typeface="Cambria Math"/>
                        <a:ea typeface="微软雅黑" panose="020B0503020204020204" pitchFamily="34" charset="-122"/>
                      </a:rPr>
                      <m:t>𝑩</m:t>
                    </m:r>
                    <m:r>
                      <a:rPr lang="en-US" altLang="zh-CN" sz="2000" b="1" i="1" kern="0" smtClean="0">
                        <a:solidFill>
                          <a:srgbClr val="000000"/>
                        </a:solidFill>
                        <a:latin typeface="Cambria Math"/>
                        <a:ea typeface="微软雅黑" panose="020B0503020204020204" pitchFamily="34" charset="-122"/>
                      </a:rPr>
                      <m:t>(</m:t>
                    </m:r>
                    <m:r>
                      <a:rPr lang="en-US" altLang="zh-CN" sz="2000" b="1" i="1" kern="0" smtClean="0">
                        <a:solidFill>
                          <a:srgbClr val="000000"/>
                        </a:solidFill>
                        <a:latin typeface="Cambria Math"/>
                        <a:ea typeface="微软雅黑" panose="020B0503020204020204" pitchFamily="34" charset="-122"/>
                      </a:rPr>
                      <m:t>𝝀</m:t>
                    </m:r>
                    <m:r>
                      <a:rPr lang="en-US" altLang="zh-CN" sz="2000" b="1" i="1" kern="0" smtClean="0">
                        <a:solidFill>
                          <a:srgbClr val="000000"/>
                        </a:solidFill>
                        <a:latin typeface="Cambria Math"/>
                        <a:ea typeface="微软雅黑" panose="020B0503020204020204" pitchFamily="34" charset="-122"/>
                      </a:rPr>
                      <m:t>)</m:t>
                    </m:r>
                  </m:oMath>
                </a14:m>
                <a:r>
                  <a:rPr lang="en-US" altLang="zh-CN" sz="2000" b="1" kern="0" dirty="0">
                    <a:solidFill>
                      <a:srgbClr val="000000"/>
                    </a:solidFill>
                    <a:latin typeface="Cambria Math" panose="02040503050406030204" pitchFamily="18" charset="0"/>
                    <a:ea typeface="微软雅黑" panose="020B0503020204020204" pitchFamily="34" charset="-122"/>
                  </a:rPr>
                  <a:t>, </a:t>
                </a:r>
                <a:r>
                  <a:rPr lang="zh-CN" altLang="en-US" sz="2000" b="1" kern="0" dirty="0">
                    <a:solidFill>
                      <a:srgbClr val="000000"/>
                    </a:solidFill>
                    <a:latin typeface="Cambria Math" panose="02040503050406030204" pitchFamily="18" charset="0"/>
                    <a:ea typeface="微软雅黑" panose="020B0503020204020204" pitchFamily="34" charset="-122"/>
                  </a:rPr>
                  <a:t>则</a:t>
                </a:r>
                <a14:m>
                  <m:oMath xmlns:m="http://schemas.openxmlformats.org/officeDocument/2006/math">
                    <m:r>
                      <a:rPr lang="en-US" altLang="zh-CN" sz="2000" b="1" i="1" kern="0">
                        <a:solidFill>
                          <a:srgbClr val="000000"/>
                        </a:solidFill>
                        <a:latin typeface="Cambria Math"/>
                        <a:ea typeface="微软雅黑" panose="020B0503020204020204" pitchFamily="34" charset="-122"/>
                      </a:rPr>
                      <m:t>𝑩</m:t>
                    </m:r>
                    <m:r>
                      <a:rPr lang="en-US" altLang="zh-CN" sz="2000" b="1" i="1" kern="0">
                        <a:solidFill>
                          <a:srgbClr val="000000"/>
                        </a:solidFill>
                        <a:latin typeface="Cambria Math"/>
                        <a:ea typeface="微软雅黑" panose="020B0503020204020204" pitchFamily="34" charset="-122"/>
                      </a:rPr>
                      <m:t>(</m:t>
                    </m:r>
                    <m:r>
                      <a:rPr lang="en-US" altLang="zh-CN" sz="2000" b="1" i="1" kern="0">
                        <a:solidFill>
                          <a:srgbClr val="000000"/>
                        </a:solidFill>
                        <a:latin typeface="Cambria Math"/>
                        <a:ea typeface="微软雅黑" panose="020B0503020204020204" pitchFamily="34" charset="-122"/>
                      </a:rPr>
                      <m:t>𝝀</m:t>
                    </m:r>
                    <m:r>
                      <a:rPr lang="en-US" altLang="zh-CN" sz="2000" b="1" i="1" kern="0">
                        <a:solidFill>
                          <a:srgbClr val="000000"/>
                        </a:solidFill>
                        <a:latin typeface="Cambria Math"/>
                        <a:ea typeface="微软雅黑" panose="020B0503020204020204" pitchFamily="34" charset="-122"/>
                      </a:rPr>
                      <m:t>)~</m:t>
                    </m:r>
                    <m:r>
                      <a:rPr lang="en-US" altLang="zh-CN" sz="2000" b="1" i="1" kern="0">
                        <a:solidFill>
                          <a:srgbClr val="000000"/>
                        </a:solidFill>
                        <a:latin typeface="Cambria Math"/>
                        <a:ea typeface="微软雅黑" panose="020B0503020204020204" pitchFamily="34" charset="-122"/>
                      </a:rPr>
                      <m:t>𝑨</m:t>
                    </m:r>
                    <m:d>
                      <m:dPr>
                        <m:ctrlPr>
                          <a:rPr lang="en-US" altLang="zh-CN" sz="2000" b="1" i="1" kern="0">
                            <a:solidFill>
                              <a:srgbClr val="000000"/>
                            </a:solidFill>
                            <a:latin typeface="Cambria Math" panose="02040503050406030204" pitchFamily="18" charset="0"/>
                            <a:ea typeface="微软雅黑" panose="020B0503020204020204" pitchFamily="34" charset="-122"/>
                          </a:rPr>
                        </m:ctrlPr>
                      </m:dPr>
                      <m:e>
                        <m:r>
                          <a:rPr lang="en-US" altLang="zh-CN" sz="2000" b="1" i="1" kern="0">
                            <a:solidFill>
                              <a:srgbClr val="000000"/>
                            </a:solidFill>
                            <a:latin typeface="Cambria Math"/>
                            <a:ea typeface="微软雅黑" panose="020B0503020204020204" pitchFamily="34" charset="-122"/>
                          </a:rPr>
                          <m:t>𝝀</m:t>
                        </m:r>
                      </m:e>
                    </m:d>
                  </m:oMath>
                </a14:m>
                <a:r>
                  <a:rPr lang="en-US" altLang="zh-CN" sz="2000" b="1" kern="0" dirty="0">
                    <a:solidFill>
                      <a:srgbClr val="000000"/>
                    </a:solidFill>
                    <a:latin typeface="Cambria Math" panose="02040503050406030204" pitchFamily="18" charset="0"/>
                    <a:ea typeface="微软雅黑" panose="020B0503020204020204" pitchFamily="34" charset="-122"/>
                  </a:rPr>
                  <a:t>;</a:t>
                </a:r>
              </a:p>
            </p:txBody>
          </p:sp>
        </mc:Choice>
        <mc:Fallback xmlns="">
          <p:sp>
            <p:nvSpPr>
              <p:cNvPr id="9" name="矩形 8"/>
              <p:cNvSpPr>
                <a:spLocks noRot="1" noChangeAspect="1" noMove="1" noResize="1" noEditPoints="1" noAdjustHandles="1" noChangeArrowheads="1" noChangeShapeType="1" noTextEdit="1"/>
              </p:cNvSpPr>
              <p:nvPr/>
            </p:nvSpPr>
            <p:spPr>
              <a:xfrm>
                <a:off x="1042923" y="4106692"/>
                <a:ext cx="4725333" cy="400110"/>
              </a:xfrm>
              <a:prstGeom prst="rect">
                <a:avLst/>
              </a:prstGeom>
              <a:blipFill rotWithShape="1">
                <a:blip r:embed="rId5"/>
                <a:stretch>
                  <a:fillRect l="-1290" t="-9231" r="-645" b="-2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034534" y="4583806"/>
                <a:ext cx="6049092" cy="400110"/>
              </a:xfrm>
              <a:prstGeom prst="rect">
                <a:avLst/>
              </a:prstGeom>
            </p:spPr>
            <p:txBody>
              <a:bodyPr wrap="none">
                <a:spAutoFit/>
              </a:bodyPr>
              <a:lstStyle/>
              <a:p>
                <a:r>
                  <a:rPr lang="en-US" altLang="zh-CN" sz="2000" b="1" kern="0" dirty="0">
                    <a:solidFill>
                      <a:srgbClr val="000000"/>
                    </a:solidFill>
                    <a:latin typeface="Cambria Math" panose="02040503050406030204" pitchFamily="18" charset="0"/>
                    <a:ea typeface="微软雅黑" panose="020B0503020204020204" pitchFamily="34" charset="-122"/>
                  </a:rPr>
                  <a:t>(3) </a:t>
                </a:r>
                <a:r>
                  <a:rPr lang="zh-CN" altLang="en-US" sz="2000" b="1" kern="0" dirty="0">
                    <a:solidFill>
                      <a:srgbClr val="000000"/>
                    </a:solidFill>
                    <a:latin typeface="Cambria Math" panose="02040503050406030204" pitchFamily="18" charset="0"/>
                    <a:ea typeface="微软雅黑" panose="020B0503020204020204" pitchFamily="34" charset="-122"/>
                  </a:rPr>
                  <a:t>传递性</a:t>
                </a:r>
                <a:r>
                  <a:rPr lang="en-US" altLang="zh-CN" sz="2000" b="1" kern="0" dirty="0">
                    <a:solidFill>
                      <a:srgbClr val="000000"/>
                    </a:solidFill>
                    <a:latin typeface="Cambria Math" panose="02040503050406030204" pitchFamily="18" charset="0"/>
                    <a:ea typeface="微软雅黑" panose="020B0503020204020204" pitchFamily="34" charset="-122"/>
                  </a:rPr>
                  <a:t>:  </a:t>
                </a:r>
                <a:r>
                  <a:rPr lang="zh-CN" altLang="en-US" sz="2000" b="1" kern="0" dirty="0">
                    <a:solidFill>
                      <a:srgbClr val="000000"/>
                    </a:solidFill>
                    <a:latin typeface="Cambria Math" panose="02040503050406030204" pitchFamily="18" charset="0"/>
                    <a:ea typeface="微软雅黑" panose="020B0503020204020204" pitchFamily="34" charset="-122"/>
                  </a:rPr>
                  <a:t>若</a:t>
                </a:r>
                <a14:m>
                  <m:oMath xmlns:m="http://schemas.openxmlformats.org/officeDocument/2006/math">
                    <m:r>
                      <a:rPr lang="en-US" altLang="zh-CN" sz="2000" b="1" i="1" kern="0" smtClean="0">
                        <a:solidFill>
                          <a:srgbClr val="000000"/>
                        </a:solidFill>
                        <a:latin typeface="Cambria Math"/>
                        <a:ea typeface="微软雅黑" panose="020B0503020204020204" pitchFamily="34" charset="-122"/>
                      </a:rPr>
                      <m:t>𝑨</m:t>
                    </m:r>
                    <m:d>
                      <m:dPr>
                        <m:ctrlPr>
                          <a:rPr lang="en-US" altLang="zh-CN" sz="2000" b="1" i="1" kern="0" smtClean="0">
                            <a:solidFill>
                              <a:srgbClr val="000000"/>
                            </a:solidFill>
                            <a:latin typeface="Cambria Math" panose="02040503050406030204" pitchFamily="18" charset="0"/>
                            <a:ea typeface="微软雅黑" panose="020B0503020204020204" pitchFamily="34" charset="-122"/>
                          </a:rPr>
                        </m:ctrlPr>
                      </m:dPr>
                      <m:e>
                        <m:r>
                          <a:rPr lang="en-US" altLang="zh-CN" sz="2000" b="1" i="1" kern="0" smtClean="0">
                            <a:solidFill>
                              <a:srgbClr val="000000"/>
                            </a:solidFill>
                            <a:latin typeface="Cambria Math"/>
                            <a:ea typeface="微软雅黑" panose="020B0503020204020204" pitchFamily="34" charset="-122"/>
                          </a:rPr>
                          <m:t>𝝀</m:t>
                        </m:r>
                      </m:e>
                    </m:d>
                    <m:r>
                      <a:rPr lang="en-US" altLang="zh-CN" sz="2000" b="1" i="1" kern="0" smtClean="0">
                        <a:solidFill>
                          <a:srgbClr val="000000"/>
                        </a:solidFill>
                        <a:latin typeface="Cambria Math"/>
                        <a:ea typeface="微软雅黑" panose="020B0503020204020204" pitchFamily="34" charset="-122"/>
                      </a:rPr>
                      <m:t>~</m:t>
                    </m:r>
                    <m:r>
                      <a:rPr lang="en-US" altLang="zh-CN" sz="2000" b="1" i="1" kern="0" smtClean="0">
                        <a:solidFill>
                          <a:srgbClr val="000000"/>
                        </a:solidFill>
                        <a:latin typeface="Cambria Math"/>
                        <a:ea typeface="微软雅黑" panose="020B0503020204020204" pitchFamily="34" charset="-122"/>
                      </a:rPr>
                      <m:t>𝑩</m:t>
                    </m:r>
                    <m:r>
                      <a:rPr lang="en-US" altLang="zh-CN" sz="2000" b="1" i="1" kern="0" smtClean="0">
                        <a:solidFill>
                          <a:srgbClr val="000000"/>
                        </a:solidFill>
                        <a:latin typeface="Cambria Math"/>
                        <a:ea typeface="微软雅黑" panose="020B0503020204020204" pitchFamily="34" charset="-122"/>
                      </a:rPr>
                      <m:t>(</m:t>
                    </m:r>
                    <m:r>
                      <a:rPr lang="en-US" altLang="zh-CN" sz="2000" b="1" i="1" kern="0" smtClean="0">
                        <a:solidFill>
                          <a:srgbClr val="000000"/>
                        </a:solidFill>
                        <a:latin typeface="Cambria Math"/>
                        <a:ea typeface="微软雅黑" panose="020B0503020204020204" pitchFamily="34" charset="-122"/>
                      </a:rPr>
                      <m:t>𝝀</m:t>
                    </m:r>
                    <m:r>
                      <a:rPr lang="en-US" altLang="zh-CN" sz="2000" b="1" i="1" kern="0" smtClean="0">
                        <a:solidFill>
                          <a:srgbClr val="000000"/>
                        </a:solidFill>
                        <a:latin typeface="Cambria Math"/>
                        <a:ea typeface="微软雅黑" panose="020B0503020204020204" pitchFamily="34" charset="-122"/>
                      </a:rPr>
                      <m:t>)</m:t>
                    </m:r>
                  </m:oMath>
                </a14:m>
                <a:r>
                  <a:rPr lang="en-US" altLang="zh-CN" sz="2000" b="1" kern="0" dirty="0">
                    <a:solidFill>
                      <a:srgbClr val="000000"/>
                    </a:solidFill>
                    <a:latin typeface="Cambria Math" panose="02040503050406030204" pitchFamily="18" charset="0"/>
                    <a:ea typeface="微软雅黑" panose="020B0503020204020204" pitchFamily="34" charset="-122"/>
                  </a:rPr>
                  <a:t>, </a:t>
                </a:r>
                <a14:m>
                  <m:oMath xmlns:m="http://schemas.openxmlformats.org/officeDocument/2006/math">
                    <m:r>
                      <a:rPr lang="en-US" altLang="zh-CN" sz="2000" b="1" i="1" kern="0" dirty="0" smtClean="0">
                        <a:solidFill>
                          <a:srgbClr val="000000"/>
                        </a:solidFill>
                        <a:latin typeface="Cambria Math"/>
                        <a:ea typeface="微软雅黑" panose="020B0503020204020204" pitchFamily="34" charset="-122"/>
                      </a:rPr>
                      <m:t>𝑩</m:t>
                    </m:r>
                    <m:d>
                      <m:dPr>
                        <m:ctrlPr>
                          <a:rPr lang="en-US" altLang="zh-CN" sz="2000" b="1" i="1" kern="0" dirty="0" smtClean="0">
                            <a:solidFill>
                              <a:srgbClr val="000000"/>
                            </a:solidFill>
                            <a:latin typeface="Cambria Math" panose="02040503050406030204" pitchFamily="18" charset="0"/>
                            <a:ea typeface="微软雅黑" panose="020B0503020204020204" pitchFamily="34" charset="-122"/>
                          </a:rPr>
                        </m:ctrlPr>
                      </m:dPr>
                      <m:e>
                        <m:r>
                          <a:rPr lang="en-US" altLang="zh-CN" sz="2000" b="1" i="1" kern="0" dirty="0" smtClean="0">
                            <a:solidFill>
                              <a:srgbClr val="000000"/>
                            </a:solidFill>
                            <a:latin typeface="Cambria Math"/>
                            <a:ea typeface="微软雅黑" panose="020B0503020204020204" pitchFamily="34" charset="-122"/>
                          </a:rPr>
                          <m:t>𝝀</m:t>
                        </m:r>
                      </m:e>
                    </m:d>
                    <m:r>
                      <a:rPr lang="en-US" altLang="zh-CN" sz="2000" b="1" i="1" kern="0" dirty="0" smtClean="0">
                        <a:solidFill>
                          <a:srgbClr val="000000"/>
                        </a:solidFill>
                        <a:latin typeface="Cambria Math"/>
                        <a:ea typeface="微软雅黑" panose="020B0503020204020204" pitchFamily="34" charset="-122"/>
                      </a:rPr>
                      <m:t>~</m:t>
                    </m:r>
                    <m:r>
                      <a:rPr lang="en-US" altLang="zh-CN" sz="2000" b="1" i="1" kern="0" dirty="0" smtClean="0">
                        <a:solidFill>
                          <a:srgbClr val="000000"/>
                        </a:solidFill>
                        <a:latin typeface="Cambria Math"/>
                        <a:ea typeface="微软雅黑" panose="020B0503020204020204" pitchFamily="34" charset="-122"/>
                      </a:rPr>
                      <m:t>𝑪</m:t>
                    </m:r>
                    <m:r>
                      <a:rPr lang="en-US" altLang="zh-CN" sz="2000" b="1" i="1" kern="0" dirty="0" smtClean="0">
                        <a:solidFill>
                          <a:srgbClr val="000000"/>
                        </a:solidFill>
                        <a:latin typeface="Cambria Math"/>
                        <a:ea typeface="微软雅黑" panose="020B0503020204020204" pitchFamily="34" charset="-122"/>
                      </a:rPr>
                      <m:t>(</m:t>
                    </m:r>
                    <m:r>
                      <a:rPr lang="en-US" altLang="zh-CN" sz="2000" b="1" i="1" kern="0" dirty="0" smtClean="0">
                        <a:solidFill>
                          <a:srgbClr val="000000"/>
                        </a:solidFill>
                        <a:latin typeface="Cambria Math"/>
                        <a:ea typeface="微软雅黑" panose="020B0503020204020204" pitchFamily="34" charset="-122"/>
                      </a:rPr>
                      <m:t>𝝀</m:t>
                    </m:r>
                    <m:r>
                      <a:rPr lang="en-US" altLang="zh-CN" sz="2000" b="1" i="1" kern="0" dirty="0" smtClean="0">
                        <a:solidFill>
                          <a:srgbClr val="000000"/>
                        </a:solidFill>
                        <a:latin typeface="Cambria Math"/>
                        <a:ea typeface="微软雅黑" panose="020B0503020204020204" pitchFamily="34" charset="-122"/>
                      </a:rPr>
                      <m:t>)</m:t>
                    </m:r>
                  </m:oMath>
                </a14:m>
                <a:r>
                  <a:rPr lang="en-US" altLang="zh-CN" sz="2000" b="1" kern="0" dirty="0">
                    <a:solidFill>
                      <a:srgbClr val="000000"/>
                    </a:solidFill>
                    <a:latin typeface="Cambria Math" panose="02040503050406030204" pitchFamily="18" charset="0"/>
                    <a:ea typeface="微软雅黑" panose="020B0503020204020204" pitchFamily="34" charset="-122"/>
                  </a:rPr>
                  <a:t>, </a:t>
                </a:r>
                <a:r>
                  <a:rPr lang="zh-CN" altLang="en-US" sz="2000" b="1" kern="0" dirty="0">
                    <a:solidFill>
                      <a:srgbClr val="000000"/>
                    </a:solidFill>
                    <a:latin typeface="Cambria Math" panose="02040503050406030204" pitchFamily="18" charset="0"/>
                    <a:ea typeface="微软雅黑" panose="020B0503020204020204" pitchFamily="34" charset="-122"/>
                  </a:rPr>
                  <a:t>则</a:t>
                </a:r>
                <a14:m>
                  <m:oMath xmlns:m="http://schemas.openxmlformats.org/officeDocument/2006/math">
                    <m:r>
                      <a:rPr lang="en-US" altLang="zh-CN" sz="2000" b="1" i="1" kern="0" smtClean="0">
                        <a:solidFill>
                          <a:srgbClr val="000000"/>
                        </a:solidFill>
                        <a:latin typeface="Cambria Math"/>
                        <a:ea typeface="微软雅黑" panose="020B0503020204020204" pitchFamily="34" charset="-122"/>
                      </a:rPr>
                      <m:t>𝑨</m:t>
                    </m:r>
                    <m:r>
                      <a:rPr lang="en-US" altLang="zh-CN" sz="2000" b="1" i="1" kern="0">
                        <a:solidFill>
                          <a:srgbClr val="000000"/>
                        </a:solidFill>
                        <a:latin typeface="Cambria Math"/>
                        <a:ea typeface="微软雅黑" panose="020B0503020204020204" pitchFamily="34" charset="-122"/>
                      </a:rPr>
                      <m:t>(</m:t>
                    </m:r>
                    <m:r>
                      <a:rPr lang="en-US" altLang="zh-CN" sz="2000" b="1" i="1" kern="0">
                        <a:solidFill>
                          <a:srgbClr val="000000"/>
                        </a:solidFill>
                        <a:latin typeface="Cambria Math"/>
                        <a:ea typeface="微软雅黑" panose="020B0503020204020204" pitchFamily="34" charset="-122"/>
                      </a:rPr>
                      <m:t>𝝀</m:t>
                    </m:r>
                    <m:r>
                      <a:rPr lang="en-US" altLang="zh-CN" sz="2000" b="1" i="1" kern="0">
                        <a:solidFill>
                          <a:srgbClr val="000000"/>
                        </a:solidFill>
                        <a:latin typeface="Cambria Math"/>
                        <a:ea typeface="微软雅黑" panose="020B0503020204020204" pitchFamily="34" charset="-122"/>
                      </a:rPr>
                      <m:t>)~</m:t>
                    </m:r>
                    <m:r>
                      <a:rPr lang="en-US" altLang="zh-CN" sz="2000" b="1" i="1" kern="0" smtClean="0">
                        <a:solidFill>
                          <a:srgbClr val="000000"/>
                        </a:solidFill>
                        <a:latin typeface="Cambria Math"/>
                        <a:ea typeface="微软雅黑" panose="020B0503020204020204" pitchFamily="34" charset="-122"/>
                      </a:rPr>
                      <m:t>𝑪</m:t>
                    </m:r>
                    <m:d>
                      <m:dPr>
                        <m:ctrlPr>
                          <a:rPr lang="en-US" altLang="zh-CN" sz="2000" b="1" i="1" kern="0">
                            <a:solidFill>
                              <a:srgbClr val="000000"/>
                            </a:solidFill>
                            <a:latin typeface="Cambria Math" panose="02040503050406030204" pitchFamily="18" charset="0"/>
                            <a:ea typeface="微软雅黑" panose="020B0503020204020204" pitchFamily="34" charset="-122"/>
                          </a:rPr>
                        </m:ctrlPr>
                      </m:dPr>
                      <m:e>
                        <m:r>
                          <a:rPr lang="en-US" altLang="zh-CN" sz="2000" b="1" i="1" kern="0">
                            <a:solidFill>
                              <a:srgbClr val="000000"/>
                            </a:solidFill>
                            <a:latin typeface="Cambria Math"/>
                            <a:ea typeface="微软雅黑" panose="020B0503020204020204" pitchFamily="34" charset="-122"/>
                          </a:rPr>
                          <m:t>𝝀</m:t>
                        </m:r>
                      </m:e>
                    </m:d>
                  </m:oMath>
                </a14:m>
                <a:r>
                  <a:rPr lang="en-US" altLang="zh-CN" sz="2000" b="1" kern="0" dirty="0">
                    <a:solidFill>
                      <a:srgbClr val="000000"/>
                    </a:solidFill>
                    <a:latin typeface="Cambria Math" panose="02040503050406030204" pitchFamily="18" charset="0"/>
                    <a:ea typeface="微软雅黑" panose="020B0503020204020204" pitchFamily="34" charset="-122"/>
                  </a:rPr>
                  <a:t>;</a:t>
                </a:r>
              </a:p>
            </p:txBody>
          </p:sp>
        </mc:Choice>
        <mc:Fallback xmlns="">
          <p:sp>
            <p:nvSpPr>
              <p:cNvPr id="13" name="矩形 12"/>
              <p:cNvSpPr>
                <a:spLocks noRot="1" noChangeAspect="1" noMove="1" noResize="1" noEditPoints="1" noAdjustHandles="1" noChangeArrowheads="1" noChangeShapeType="1" noTextEdit="1"/>
              </p:cNvSpPr>
              <p:nvPr/>
            </p:nvSpPr>
            <p:spPr>
              <a:xfrm>
                <a:off x="1034534" y="4583806"/>
                <a:ext cx="6049092" cy="400110"/>
              </a:xfrm>
              <a:prstGeom prst="rect">
                <a:avLst/>
              </a:prstGeom>
              <a:blipFill rotWithShape="1">
                <a:blip r:embed="rId6"/>
                <a:stretch>
                  <a:fillRect l="-1109" t="-9091" r="-202"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2338381"/>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10000"/>
                                  </p:iterate>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1100"/>
                            </p:stCondLst>
                            <p:childTnLst>
                              <p:par>
                                <p:cTn id="14" presetID="10" presetClass="entr" presetSubtype="0" fill="hold" grpId="0" nodeType="afterEffect">
                                  <p:stCondLst>
                                    <p:cond delay="0"/>
                                  </p:stCondLst>
                                  <p:iterate type="lt">
                                    <p:tmPct val="10000"/>
                                  </p:iterate>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24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4300"/>
                            </p:stCondLst>
                            <p:childTnLst>
                              <p:par>
                                <p:cTn id="22" presetID="10" presetClass="entr" presetSubtype="0" fill="hold" grpId="0" nodeType="afterEffect">
                                  <p:stCondLst>
                                    <p:cond delay="0"/>
                                  </p:stCondLst>
                                  <p:iterate type="lt">
                                    <p:tmPct val="10000"/>
                                  </p:iterate>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9"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a:extLst>
                  <a:ext uri="{FF2B5EF4-FFF2-40B4-BE49-F238E27FC236}">
                    <a16:creationId xmlns:a16="http://schemas.microsoft.com/office/drawing/2014/main" id="{A5598526-04A8-48CB-AA1E-CA813439AD85}"/>
                  </a:ext>
                </a:extLst>
              </p:cNvPr>
              <p:cNvSpPr>
                <a:spLocks noGrp="1"/>
              </p:cNvSpPr>
              <p:nvPr>
                <p:ph type="body" sz="quarter" idx="10"/>
              </p:nvPr>
            </p:nvSpPr>
            <p:spPr/>
            <p:txBody>
              <a:bodyPr/>
              <a:lstStyle/>
              <a:p>
                <a14:m>
                  <m:oMath xmlns:m="http://schemas.openxmlformats.org/officeDocument/2006/math">
                    <m:r>
                      <a:rPr lang="en-US" altLang="zh-CN" i="1">
                        <a:latin typeface="Cambria Math"/>
                      </a:rPr>
                      <m:t>𝝀</m:t>
                    </m:r>
                  </m:oMath>
                </a14:m>
                <a:r>
                  <a:rPr lang="en-US" altLang="zh-CN" dirty="0"/>
                  <a:t>-</a:t>
                </a:r>
                <a:r>
                  <a:rPr lang="zh-CN" altLang="en-US" dirty="0"/>
                  <a:t>矩阵的概念</a:t>
                </a:r>
              </a:p>
            </p:txBody>
          </p:sp>
        </mc:Choice>
        <mc:Fallback xmlns="">
          <p:sp>
            <p:nvSpPr>
              <p:cNvPr id="2" name="文本占位符 1">
                <a:extLst>
                  <a:ext uri="{FF2B5EF4-FFF2-40B4-BE49-F238E27FC236}">
                    <a16:creationId xmlns:a16="http://schemas.microsoft.com/office/drawing/2014/main" xmlns="" id="{A5598526-04A8-48CB-AA1E-CA813439AD85}"/>
                  </a:ext>
                </a:extLst>
              </p:cNvPr>
              <p:cNvSpPr>
                <a:spLocks noGrp="1" noRot="1" noChangeAspect="1" noMove="1" noResize="1" noEditPoints="1" noAdjustHandles="1" noChangeArrowheads="1" noChangeShapeType="1" noTextEdit="1"/>
              </p:cNvSpPr>
              <p:nvPr>
                <p:ph type="body" sz="quarter" idx="10"/>
              </p:nvPr>
            </p:nvSpPr>
            <p:spPr>
              <a:blipFill rotWithShape="1">
                <a:blip r:embed="rId2"/>
                <a:stretch>
                  <a:fillRect b="-27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8">
                <a:extLst>
                  <a:ext uri="{FF2B5EF4-FFF2-40B4-BE49-F238E27FC236}">
                    <a16:creationId xmlns:a16="http://schemas.microsoft.com/office/drawing/2014/main" id="{88E0C11F-6794-4FFC-92F4-CE4389D1E38A}"/>
                  </a:ext>
                </a:extLst>
              </p:cNvPr>
              <p:cNvSpPr>
                <a:spLocks noChangeArrowheads="1"/>
              </p:cNvSpPr>
              <p:nvPr/>
            </p:nvSpPr>
            <p:spPr bwMode="auto">
              <a:xfrm>
                <a:off x="695325" y="1518067"/>
                <a:ext cx="7561263" cy="1052596"/>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800" b="1" dirty="0">
                    <a:solidFill>
                      <a:schemeClr val="accent6"/>
                    </a:solidFill>
                    <a:latin typeface="+mn-ea"/>
                  </a:rPr>
                  <a:t>定理</a:t>
                </a:r>
                <a:endParaRPr lang="en-US" altLang="zh-CN" sz="2800" b="1" dirty="0">
                  <a:solidFill>
                    <a:schemeClr val="accent6"/>
                  </a:solidFill>
                  <a:latin typeface="+mn-ea"/>
                </a:endParaRPr>
              </a:p>
              <a:p>
                <a:pPr marL="361950">
                  <a:lnSpc>
                    <a:spcPct val="120000"/>
                  </a:lnSpc>
                </a:pPr>
                <a14:m>
                  <m:oMath xmlns:m="http://schemas.openxmlformats.org/officeDocument/2006/math">
                    <m:r>
                      <a:rPr lang="en-US" altLang="zh-CN" sz="2400" b="1" i="1" smtClean="0">
                        <a:latin typeface="Cambria Math"/>
                      </a:rPr>
                      <m:t>𝝀</m:t>
                    </m:r>
                  </m:oMath>
                </a14:m>
                <a:r>
                  <a:rPr lang="en-US" altLang="zh-CN" sz="2400" b="1" i="0" dirty="0">
                    <a:latin typeface="+mj-lt"/>
                  </a:rPr>
                  <a:t>-</a:t>
                </a:r>
                <a:r>
                  <a:rPr lang="zh-CN" altLang="en-US" sz="2400" b="1" i="0" dirty="0">
                    <a:latin typeface="+mj-lt"/>
                  </a:rPr>
                  <a:t>矩阵的初等变换不会改变其秩</a:t>
                </a:r>
                <a:r>
                  <a:rPr lang="en-US" altLang="zh-CN" sz="2400" b="1" i="0" dirty="0">
                    <a:latin typeface="+mj-lt"/>
                  </a:rPr>
                  <a:t>.</a:t>
                </a:r>
                <a:endParaRPr lang="zh-CN" altLang="en-US" sz="2400" b="1" dirty="0">
                  <a:latin typeface="+mn-ea"/>
                </a:endParaRPr>
              </a:p>
            </p:txBody>
          </p:sp>
        </mc:Choice>
        <mc:Fallback xmlns="">
          <p:sp>
            <p:nvSpPr>
              <p:cNvPr id="6" name="Rectangle 8">
                <a:extLst>
                  <a:ext uri="{FF2B5EF4-FFF2-40B4-BE49-F238E27FC236}">
                    <a16:creationId xmlns:a16="http://schemas.microsoft.com/office/drawing/2014/main" xmlns=""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695325" y="1518067"/>
                <a:ext cx="7561263" cy="1052596"/>
              </a:xfrm>
              <a:prstGeom prst="rect">
                <a:avLst/>
              </a:prstGeom>
              <a:blipFill rotWithShape="1">
                <a:blip r:embed="rId3"/>
                <a:stretch>
                  <a:fillRect l="-1613" t="-1734" b="-86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920066" y="2617918"/>
                <a:ext cx="6776220" cy="400110"/>
              </a:xfrm>
              <a:prstGeom prst="rect">
                <a:avLst/>
              </a:prstGeom>
            </p:spPr>
            <p:txBody>
              <a:bodyPr wrap="square">
                <a:spAutoFit/>
              </a:bodyPr>
              <a:lstStyle/>
              <a:p>
                <a:r>
                  <a:rPr lang="zh-CN" altLang="en-US" sz="2000" b="1" kern="0" dirty="0">
                    <a:solidFill>
                      <a:schemeClr val="accent4">
                        <a:lumMod val="50000"/>
                      </a:schemeClr>
                    </a:solidFill>
                    <a:latin typeface="Cambria Math" panose="02040503050406030204" pitchFamily="18" charset="0"/>
                    <a:ea typeface="微软雅黑" panose="020B0503020204020204" pitchFamily="34" charset="-122"/>
                  </a:rPr>
                  <a:t>证明</a:t>
                </a:r>
                <a:r>
                  <a:rPr lang="en-US" altLang="zh-CN" sz="2000" b="1" kern="0" dirty="0">
                    <a:solidFill>
                      <a:schemeClr val="accent4">
                        <a:lumMod val="50000"/>
                      </a:schemeClr>
                    </a:solidFill>
                    <a:latin typeface="Cambria Math" panose="02040503050406030204" pitchFamily="18" charset="0"/>
                    <a:ea typeface="微软雅黑" panose="020B0503020204020204" pitchFamily="34" charset="-122"/>
                  </a:rPr>
                  <a:t>: </a:t>
                </a:r>
                <a:r>
                  <a:rPr lang="zh-CN" altLang="en-US" sz="2000" b="1" kern="0" dirty="0">
                    <a:solidFill>
                      <a:schemeClr val="accent4">
                        <a:lumMod val="50000"/>
                      </a:schemeClr>
                    </a:solidFill>
                    <a:latin typeface="Cambria Math" panose="02040503050406030204" pitchFamily="18" charset="0"/>
                    <a:ea typeface="微软雅黑" panose="020B0503020204020204" pitchFamily="34" charset="-122"/>
                  </a:rPr>
                  <a:t>设</a:t>
                </a:r>
                <a14:m>
                  <m:oMath xmlns:m="http://schemas.openxmlformats.org/officeDocument/2006/math">
                    <m:r>
                      <a:rPr lang="en-US" altLang="zh-CN" sz="2000" b="1" i="1" kern="0" smtClean="0">
                        <a:solidFill>
                          <a:schemeClr val="accent4">
                            <a:lumMod val="50000"/>
                          </a:schemeClr>
                        </a:solidFill>
                        <a:latin typeface="Cambria Math"/>
                        <a:ea typeface="微软雅黑" panose="020B0503020204020204" pitchFamily="34" charset="-122"/>
                      </a:rPr>
                      <m:t>𝝀</m:t>
                    </m:r>
                  </m:oMath>
                </a14:m>
                <a:r>
                  <a:rPr lang="en-US" altLang="zh-CN" sz="2000" b="1" kern="0" dirty="0">
                    <a:solidFill>
                      <a:schemeClr val="accent4">
                        <a:lumMod val="50000"/>
                      </a:schemeClr>
                    </a:solidFill>
                    <a:latin typeface="Cambria Math" panose="02040503050406030204" pitchFamily="18" charset="0"/>
                    <a:ea typeface="微软雅黑" panose="020B0503020204020204" pitchFamily="34" charset="-122"/>
                  </a:rPr>
                  <a:t>-</a:t>
                </a:r>
                <a:r>
                  <a:rPr lang="zh-CN" altLang="en-US" sz="2000" b="1" kern="0" dirty="0">
                    <a:solidFill>
                      <a:schemeClr val="accent4">
                        <a:lumMod val="50000"/>
                      </a:schemeClr>
                    </a:solidFill>
                    <a:latin typeface="Cambria Math" panose="02040503050406030204" pitchFamily="18" charset="0"/>
                    <a:ea typeface="微软雅黑" panose="020B0503020204020204" pitchFamily="34" charset="-122"/>
                  </a:rPr>
                  <a:t>矩阵</a:t>
                </a:r>
                <a14:m>
                  <m:oMath xmlns:m="http://schemas.openxmlformats.org/officeDocument/2006/math">
                    <m:r>
                      <a:rPr lang="en-US" altLang="zh-CN" sz="2000" b="1" i="1" kern="0" smtClean="0">
                        <a:solidFill>
                          <a:schemeClr val="accent4">
                            <a:lumMod val="50000"/>
                          </a:schemeClr>
                        </a:solidFill>
                        <a:latin typeface="Cambria Math"/>
                        <a:ea typeface="微软雅黑" panose="020B0503020204020204" pitchFamily="34" charset="-122"/>
                      </a:rPr>
                      <m:t>𝑨</m:t>
                    </m:r>
                    <m:r>
                      <a:rPr lang="en-US" altLang="zh-CN" sz="2000" b="1" i="1" kern="0" smtClean="0">
                        <a:solidFill>
                          <a:schemeClr val="accent4">
                            <a:lumMod val="50000"/>
                          </a:schemeClr>
                        </a:solidFill>
                        <a:latin typeface="Cambria Math"/>
                        <a:ea typeface="微软雅黑" panose="020B0503020204020204" pitchFamily="34" charset="-122"/>
                      </a:rPr>
                      <m:t>(</m:t>
                    </m:r>
                    <m:r>
                      <a:rPr lang="en-US" altLang="zh-CN" sz="2000" b="1" i="1" kern="0" smtClean="0">
                        <a:solidFill>
                          <a:schemeClr val="accent4">
                            <a:lumMod val="50000"/>
                          </a:schemeClr>
                        </a:solidFill>
                        <a:latin typeface="Cambria Math"/>
                        <a:ea typeface="微软雅黑" panose="020B0503020204020204" pitchFamily="34" charset="-122"/>
                      </a:rPr>
                      <m:t>𝝀</m:t>
                    </m:r>
                    <m:r>
                      <a:rPr lang="en-US" altLang="zh-CN" sz="2000" b="1" i="1" kern="0" smtClean="0">
                        <a:solidFill>
                          <a:schemeClr val="accent4">
                            <a:lumMod val="50000"/>
                          </a:schemeClr>
                        </a:solidFill>
                        <a:latin typeface="Cambria Math"/>
                        <a:ea typeface="微软雅黑" panose="020B0503020204020204" pitchFamily="34" charset="-122"/>
                      </a:rPr>
                      <m:t>)</m:t>
                    </m:r>
                  </m:oMath>
                </a14:m>
                <a:r>
                  <a:rPr lang="zh-CN" altLang="en-US" sz="2000" b="1" kern="0" dirty="0">
                    <a:solidFill>
                      <a:schemeClr val="accent4">
                        <a:lumMod val="50000"/>
                      </a:schemeClr>
                    </a:solidFill>
                    <a:latin typeface="Cambria Math" panose="02040503050406030204" pitchFamily="18" charset="0"/>
                    <a:ea typeface="微软雅黑" panose="020B0503020204020204" pitchFamily="34" charset="-122"/>
                  </a:rPr>
                  <a:t>经一次初等变换变为</a:t>
                </a:r>
                <a14:m>
                  <m:oMath xmlns:m="http://schemas.openxmlformats.org/officeDocument/2006/math">
                    <m:r>
                      <a:rPr lang="en-US" altLang="zh-CN" sz="2000" b="1" i="1" kern="0" smtClean="0">
                        <a:solidFill>
                          <a:schemeClr val="accent4">
                            <a:lumMod val="50000"/>
                          </a:schemeClr>
                        </a:solidFill>
                        <a:latin typeface="Cambria Math"/>
                        <a:ea typeface="微软雅黑" panose="020B0503020204020204" pitchFamily="34" charset="-122"/>
                      </a:rPr>
                      <m:t>𝑩</m:t>
                    </m:r>
                    <m:r>
                      <a:rPr lang="en-US" altLang="zh-CN" sz="2000" b="1" i="1" kern="0" smtClean="0">
                        <a:solidFill>
                          <a:schemeClr val="accent4">
                            <a:lumMod val="50000"/>
                          </a:schemeClr>
                        </a:solidFill>
                        <a:latin typeface="Cambria Math"/>
                        <a:ea typeface="微软雅黑" panose="020B0503020204020204" pitchFamily="34" charset="-122"/>
                      </a:rPr>
                      <m:t>(</m:t>
                    </m:r>
                    <m:r>
                      <a:rPr lang="en-US" altLang="zh-CN" sz="2000" b="1" i="1" kern="0" smtClean="0">
                        <a:solidFill>
                          <a:schemeClr val="accent4">
                            <a:lumMod val="50000"/>
                          </a:schemeClr>
                        </a:solidFill>
                        <a:latin typeface="Cambria Math"/>
                        <a:ea typeface="微软雅黑" panose="020B0503020204020204" pitchFamily="34" charset="-122"/>
                      </a:rPr>
                      <m:t>𝝀</m:t>
                    </m:r>
                    <m:r>
                      <a:rPr lang="en-US" altLang="zh-CN" sz="2000" b="1" i="1" kern="0" smtClean="0">
                        <a:solidFill>
                          <a:schemeClr val="accent4">
                            <a:lumMod val="50000"/>
                          </a:schemeClr>
                        </a:solidFill>
                        <a:latin typeface="Cambria Math"/>
                        <a:ea typeface="微软雅黑" panose="020B0503020204020204" pitchFamily="34" charset="-122"/>
                      </a:rPr>
                      <m:t>)</m:t>
                    </m:r>
                  </m:oMath>
                </a14:m>
                <a:r>
                  <a:rPr lang="en-US" altLang="zh-CN" sz="2000" b="1" kern="0" dirty="0">
                    <a:solidFill>
                      <a:schemeClr val="accent4">
                        <a:lumMod val="50000"/>
                      </a:schemeClr>
                    </a:solidFill>
                    <a:latin typeface="Cambria Math" panose="02040503050406030204" pitchFamily="18" charset="0"/>
                    <a:ea typeface="微软雅黑" panose="020B0503020204020204" pitchFamily="34" charset="-122"/>
                  </a:rPr>
                  <a:t>. </a:t>
                </a:r>
                <a:r>
                  <a:rPr lang="zh-CN" altLang="en-US" sz="2000" b="1" kern="0" dirty="0">
                    <a:solidFill>
                      <a:schemeClr val="accent4">
                        <a:lumMod val="50000"/>
                      </a:schemeClr>
                    </a:solidFill>
                    <a:latin typeface="Cambria Math" panose="02040503050406030204" pitchFamily="18" charset="0"/>
                    <a:ea typeface="微软雅黑" panose="020B0503020204020204" pitchFamily="34" charset="-122"/>
                  </a:rPr>
                  <a:t>因为</a:t>
                </a:r>
                <a14:m>
                  <m:oMath xmlns:m="http://schemas.openxmlformats.org/officeDocument/2006/math">
                    <m:r>
                      <a:rPr lang="en-US" altLang="zh-CN" sz="2000" b="1" i="1" kern="0" dirty="0" smtClean="0">
                        <a:solidFill>
                          <a:schemeClr val="accent4">
                            <a:lumMod val="50000"/>
                          </a:schemeClr>
                        </a:solidFill>
                        <a:latin typeface="Cambria Math"/>
                        <a:ea typeface="微软雅黑" panose="020B0503020204020204" pitchFamily="34" charset="-122"/>
                      </a:rPr>
                      <m:t>𝑨</m:t>
                    </m:r>
                    <m:r>
                      <a:rPr lang="en-US" altLang="zh-CN" sz="2000" b="1" i="1" kern="0" dirty="0" smtClean="0">
                        <a:solidFill>
                          <a:schemeClr val="accent4">
                            <a:lumMod val="50000"/>
                          </a:schemeClr>
                        </a:solidFill>
                        <a:latin typeface="Cambria Math"/>
                        <a:ea typeface="微软雅黑" panose="020B0503020204020204" pitchFamily="34" charset="-122"/>
                      </a:rPr>
                      <m:t>(</m:t>
                    </m:r>
                    <m:r>
                      <a:rPr lang="en-US" altLang="zh-CN" sz="2000" b="1" i="1" kern="0" dirty="0" smtClean="0">
                        <a:solidFill>
                          <a:schemeClr val="accent4">
                            <a:lumMod val="50000"/>
                          </a:schemeClr>
                        </a:solidFill>
                        <a:latin typeface="Cambria Math"/>
                        <a:ea typeface="微软雅黑" panose="020B0503020204020204" pitchFamily="34" charset="-122"/>
                      </a:rPr>
                      <m:t>𝝀</m:t>
                    </m:r>
                    <m:r>
                      <a:rPr lang="en-US" altLang="zh-CN" sz="2000" b="1" i="1" kern="0" dirty="0" smtClean="0">
                        <a:solidFill>
                          <a:schemeClr val="accent4">
                            <a:lumMod val="50000"/>
                          </a:schemeClr>
                        </a:solidFill>
                        <a:latin typeface="Cambria Math"/>
                        <a:ea typeface="微软雅黑" panose="020B0503020204020204" pitchFamily="34" charset="-122"/>
                      </a:rPr>
                      <m:t>)</m:t>
                    </m:r>
                  </m:oMath>
                </a14:m>
                <a:r>
                  <a:rPr lang="zh-CN" altLang="en-US" sz="2000" b="1" kern="0" dirty="0">
                    <a:solidFill>
                      <a:schemeClr val="accent4">
                        <a:lumMod val="50000"/>
                      </a:schemeClr>
                    </a:solidFill>
                    <a:latin typeface="Cambria Math" panose="02040503050406030204" pitchFamily="18" charset="0"/>
                    <a:ea typeface="微软雅黑" panose="020B0503020204020204" pitchFamily="34" charset="-122"/>
                  </a:rPr>
                  <a:t>和</a:t>
                </a:r>
                <a:endParaRPr lang="en-US" altLang="zh-CN" sz="2000" b="1" kern="0" dirty="0">
                  <a:solidFill>
                    <a:schemeClr val="accent4">
                      <a:lumMod val="50000"/>
                    </a:schemeClr>
                  </a:solidFill>
                  <a:latin typeface="Cambria Math" panose="02040503050406030204" pitchFamily="18" charset="0"/>
                  <a:ea typeface="微软雅黑" panose="020B0503020204020204"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920066" y="2617918"/>
                <a:ext cx="6776220" cy="400110"/>
              </a:xfrm>
              <a:prstGeom prst="rect">
                <a:avLst/>
              </a:prstGeom>
              <a:blipFill rotWithShape="1">
                <a:blip r:embed="rId4"/>
                <a:stretch>
                  <a:fillRect l="-989" t="-9091"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Rectangle 8">
                <a:extLst>
                  <a:ext uri="{FF2B5EF4-FFF2-40B4-BE49-F238E27FC236}">
                    <a16:creationId xmlns:a16="http://schemas.microsoft.com/office/drawing/2014/main" id="{88E0C11F-6794-4FFC-92F4-CE4389D1E38A}"/>
                  </a:ext>
                </a:extLst>
              </p:cNvPr>
              <p:cNvSpPr>
                <a:spLocks noChangeArrowheads="1"/>
              </p:cNvSpPr>
              <p:nvPr/>
            </p:nvSpPr>
            <p:spPr bwMode="auto">
              <a:xfrm>
                <a:off x="790650" y="4187164"/>
                <a:ext cx="7561263" cy="1052596"/>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800" b="1" dirty="0">
                    <a:solidFill>
                      <a:schemeClr val="accent6"/>
                    </a:solidFill>
                    <a:latin typeface="+mn-ea"/>
                  </a:rPr>
                  <a:t>定理</a:t>
                </a:r>
                <a:endParaRPr lang="en-US" altLang="zh-CN" sz="2800" b="1" dirty="0">
                  <a:solidFill>
                    <a:schemeClr val="accent6"/>
                  </a:solidFill>
                  <a:latin typeface="+mn-ea"/>
                </a:endParaRPr>
              </a:p>
              <a:p>
                <a:pPr marL="361950">
                  <a:lnSpc>
                    <a:spcPct val="120000"/>
                  </a:lnSpc>
                </a:pPr>
                <a:r>
                  <a:rPr lang="zh-CN" altLang="en-US" sz="2400" b="1" dirty="0"/>
                  <a:t>等价</a:t>
                </a:r>
                <a:r>
                  <a:rPr lang="zh-CN" altLang="en-US" sz="2400" b="1" i="0" dirty="0">
                    <a:latin typeface="+mj-lt"/>
                  </a:rPr>
                  <a:t>的</a:t>
                </a:r>
                <a14:m>
                  <m:oMath xmlns:m="http://schemas.openxmlformats.org/officeDocument/2006/math">
                    <m:r>
                      <a:rPr lang="en-US" altLang="zh-CN" sz="2400" b="1" i="1" smtClean="0">
                        <a:latin typeface="Cambria Math"/>
                      </a:rPr>
                      <m:t>𝝀</m:t>
                    </m:r>
                  </m:oMath>
                </a14:m>
                <a:r>
                  <a:rPr lang="en-US" altLang="zh-CN" sz="2400" b="1" i="0" dirty="0">
                    <a:latin typeface="+mj-lt"/>
                  </a:rPr>
                  <a:t>-</a:t>
                </a:r>
                <a:r>
                  <a:rPr lang="zh-CN" altLang="en-US" sz="2400" b="1" i="0" dirty="0">
                    <a:latin typeface="+mj-lt"/>
                  </a:rPr>
                  <a:t>矩阵的秩相等</a:t>
                </a:r>
                <a:r>
                  <a:rPr lang="en-US" altLang="zh-CN" sz="2400" b="1" i="0" dirty="0">
                    <a:latin typeface="+mj-lt"/>
                  </a:rPr>
                  <a:t>.</a:t>
                </a:r>
                <a:endParaRPr lang="zh-CN" altLang="en-US" sz="2400" b="1" dirty="0">
                  <a:latin typeface="+mn-ea"/>
                </a:endParaRPr>
              </a:p>
            </p:txBody>
          </p:sp>
        </mc:Choice>
        <mc:Fallback xmlns="">
          <p:sp>
            <p:nvSpPr>
              <p:cNvPr id="8" name="Rectangle 8">
                <a:extLst>
                  <a:ext uri="{FF2B5EF4-FFF2-40B4-BE49-F238E27FC236}">
                    <a16:creationId xmlns:a16="http://schemas.microsoft.com/office/drawing/2014/main" xmlns=""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790650" y="4187164"/>
                <a:ext cx="7561263" cy="1052596"/>
              </a:xfrm>
              <a:prstGeom prst="rect">
                <a:avLst/>
              </a:prstGeom>
              <a:blipFill rotWithShape="1">
                <a:blip r:embed="rId5"/>
                <a:stretch>
                  <a:fillRect l="-1694" t="-1734" b="-86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537981" y="3042237"/>
                <a:ext cx="6096000" cy="400110"/>
              </a:xfrm>
              <a:prstGeom prst="rect">
                <a:avLst/>
              </a:prstGeom>
            </p:spPr>
            <p:txBody>
              <a:bodyPr>
                <a:spAutoFit/>
              </a:bodyPr>
              <a:lstStyle/>
              <a:p>
                <a14:m>
                  <m:oMath xmlns:m="http://schemas.openxmlformats.org/officeDocument/2006/math">
                    <m:r>
                      <a:rPr lang="en-US" altLang="zh-CN" sz="2000" b="1" i="1" kern="0" dirty="0">
                        <a:solidFill>
                          <a:schemeClr val="accent4">
                            <a:lumMod val="50000"/>
                          </a:schemeClr>
                        </a:solidFill>
                        <a:latin typeface="Cambria Math"/>
                        <a:ea typeface="微软雅黑" panose="020B0503020204020204" pitchFamily="34" charset="-122"/>
                      </a:rPr>
                      <m:t>𝑩</m:t>
                    </m:r>
                    <m:r>
                      <a:rPr lang="en-US" altLang="zh-CN" sz="2000" b="1" i="1" kern="0" dirty="0">
                        <a:solidFill>
                          <a:schemeClr val="accent4">
                            <a:lumMod val="50000"/>
                          </a:schemeClr>
                        </a:solidFill>
                        <a:latin typeface="Cambria Math"/>
                        <a:ea typeface="微软雅黑" panose="020B0503020204020204" pitchFamily="34" charset="-122"/>
                      </a:rPr>
                      <m:t>(</m:t>
                    </m:r>
                    <m:r>
                      <a:rPr lang="en-US" altLang="zh-CN" sz="2000" b="1" i="1" kern="0" dirty="0">
                        <a:solidFill>
                          <a:schemeClr val="accent4">
                            <a:lumMod val="50000"/>
                          </a:schemeClr>
                        </a:solidFill>
                        <a:latin typeface="Cambria Math"/>
                        <a:ea typeface="微软雅黑" panose="020B0503020204020204" pitchFamily="34" charset="-122"/>
                      </a:rPr>
                      <m:t>𝝀</m:t>
                    </m:r>
                    <m:r>
                      <a:rPr lang="en-US" altLang="zh-CN" sz="2000" b="1" i="1" kern="0" dirty="0">
                        <a:solidFill>
                          <a:schemeClr val="accent4">
                            <a:lumMod val="50000"/>
                          </a:schemeClr>
                        </a:solidFill>
                        <a:latin typeface="Cambria Math"/>
                        <a:ea typeface="微软雅黑" panose="020B0503020204020204" pitchFamily="34" charset="-122"/>
                      </a:rPr>
                      <m:t>)</m:t>
                    </m:r>
                  </m:oMath>
                </a14:m>
                <a:r>
                  <a:rPr lang="zh-CN" altLang="en-US" sz="2000" b="1" kern="0" dirty="0">
                    <a:solidFill>
                      <a:schemeClr val="accent4">
                        <a:lumMod val="50000"/>
                      </a:schemeClr>
                    </a:solidFill>
                    <a:latin typeface="Cambria Math" panose="02040503050406030204" pitchFamily="18" charset="0"/>
                    <a:ea typeface="微软雅黑" panose="020B0503020204020204" pitchFamily="34" charset="-122"/>
                  </a:rPr>
                  <a:t>的各阶对应的子式或者相等，或者互为相反数，</a:t>
                </a:r>
                <a:endParaRPr lang="en-US" altLang="zh-CN" sz="2000" b="1" kern="0" dirty="0">
                  <a:solidFill>
                    <a:schemeClr val="accent4">
                      <a:lumMod val="50000"/>
                    </a:schemeClr>
                  </a:solidFill>
                  <a:latin typeface="Cambria Math" panose="02040503050406030204" pitchFamily="18" charset="0"/>
                  <a:ea typeface="微软雅黑" panose="020B0503020204020204"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1537981" y="3042237"/>
                <a:ext cx="6096000" cy="400110"/>
              </a:xfrm>
              <a:prstGeom prst="rect">
                <a:avLst/>
              </a:prstGeom>
              <a:blipFill rotWithShape="1">
                <a:blip r:embed="rId6"/>
                <a:stretch>
                  <a:fillRect t="-7576" r="-700"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537981" y="3482741"/>
                <a:ext cx="5429692" cy="400110"/>
              </a:xfrm>
              <a:prstGeom prst="rect">
                <a:avLst/>
              </a:prstGeom>
            </p:spPr>
            <p:txBody>
              <a:bodyPr wrap="none">
                <a:spAutoFit/>
              </a:bodyPr>
              <a:lstStyle/>
              <a:p>
                <a:r>
                  <a:rPr lang="zh-CN" altLang="en-US" sz="2000" b="1" kern="0" dirty="0">
                    <a:solidFill>
                      <a:schemeClr val="accent4">
                        <a:lumMod val="50000"/>
                      </a:schemeClr>
                    </a:solidFill>
                    <a:latin typeface="Cambria Math" panose="02040503050406030204" pitchFamily="18" charset="0"/>
                    <a:ea typeface="微软雅黑" panose="020B0503020204020204" pitchFamily="34" charset="-122"/>
                  </a:rPr>
                  <a:t>或者相差非零常数</a:t>
                </a:r>
                <a14:m>
                  <m:oMath xmlns:m="http://schemas.openxmlformats.org/officeDocument/2006/math">
                    <m:r>
                      <a:rPr lang="en-US" altLang="zh-CN" sz="2000" b="1" i="1" kern="0">
                        <a:solidFill>
                          <a:schemeClr val="accent4">
                            <a:lumMod val="50000"/>
                          </a:schemeClr>
                        </a:solidFill>
                        <a:latin typeface="Cambria Math"/>
                        <a:ea typeface="微软雅黑" panose="020B0503020204020204" pitchFamily="34" charset="-122"/>
                      </a:rPr>
                      <m:t>𝒌</m:t>
                    </m:r>
                  </m:oMath>
                </a14:m>
                <a:r>
                  <a:rPr lang="zh-CN" altLang="en-US" sz="2000" b="1" kern="0" dirty="0">
                    <a:solidFill>
                      <a:schemeClr val="accent4">
                        <a:lumMod val="50000"/>
                      </a:schemeClr>
                    </a:solidFill>
                    <a:latin typeface="Cambria Math" panose="02040503050406030204" pitchFamily="18" charset="0"/>
                    <a:ea typeface="微软雅黑" panose="020B0503020204020204" pitchFamily="34" charset="-122"/>
                  </a:rPr>
                  <a:t>倍</a:t>
                </a:r>
                <a:r>
                  <a:rPr lang="en-US" altLang="zh-CN" sz="2000" b="1" kern="0" dirty="0">
                    <a:solidFill>
                      <a:schemeClr val="accent4">
                        <a:lumMod val="50000"/>
                      </a:schemeClr>
                    </a:solidFill>
                    <a:latin typeface="Cambria Math" panose="02040503050406030204" pitchFamily="18" charset="0"/>
                    <a:ea typeface="微软雅黑" panose="020B0503020204020204" pitchFamily="34" charset="-122"/>
                  </a:rPr>
                  <a:t>. </a:t>
                </a:r>
                <a:r>
                  <a:rPr lang="zh-CN" altLang="en-US" sz="2000" b="1" kern="0" dirty="0">
                    <a:solidFill>
                      <a:schemeClr val="accent4">
                        <a:lumMod val="50000"/>
                      </a:schemeClr>
                    </a:solidFill>
                    <a:latin typeface="Cambria Math" panose="02040503050406030204" pitchFamily="18" charset="0"/>
                    <a:ea typeface="微软雅黑" panose="020B0503020204020204" pitchFamily="34" charset="-122"/>
                  </a:rPr>
                  <a:t>因此两个矩阵的秩相等</a:t>
                </a:r>
                <a:r>
                  <a:rPr lang="en-US" altLang="zh-CN" sz="2000" b="1" kern="0" dirty="0">
                    <a:solidFill>
                      <a:schemeClr val="accent4">
                        <a:lumMod val="50000"/>
                      </a:schemeClr>
                    </a:solidFill>
                    <a:latin typeface="Cambria Math" panose="02040503050406030204" pitchFamily="18" charset="0"/>
                    <a:ea typeface="微软雅黑" panose="020B0503020204020204" pitchFamily="34" charset="-122"/>
                  </a:rPr>
                  <a:t>. </a:t>
                </a:r>
              </a:p>
            </p:txBody>
          </p:sp>
        </mc:Choice>
        <mc:Fallback xmlns="">
          <p:sp>
            <p:nvSpPr>
              <p:cNvPr id="4" name="矩形 3"/>
              <p:cNvSpPr>
                <a:spLocks noRot="1" noChangeAspect="1" noMove="1" noResize="1" noEditPoints="1" noAdjustHandles="1" noChangeArrowheads="1" noChangeShapeType="1" noTextEdit="1"/>
              </p:cNvSpPr>
              <p:nvPr/>
            </p:nvSpPr>
            <p:spPr>
              <a:xfrm>
                <a:off x="1537981" y="3482741"/>
                <a:ext cx="5429692" cy="400110"/>
              </a:xfrm>
              <a:prstGeom prst="rect">
                <a:avLst/>
              </a:prstGeom>
              <a:blipFill rotWithShape="1">
                <a:blip r:embed="rId7"/>
                <a:stretch>
                  <a:fillRect l="-1122" t="-9091" r="-337"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2114695"/>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10000"/>
                                  </p:iterate>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2100"/>
                            </p:stCondLst>
                            <p:childTnLst>
                              <p:par>
                                <p:cTn id="14" presetID="10" presetClass="entr" presetSubtype="0"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38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iterate type="lt">
                                    <p:tmPct val="10000"/>
                                  </p:iterate>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8" grpId="0"/>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5598526-04A8-48CB-AA1E-CA813439AD85}"/>
              </a:ext>
            </a:extLst>
          </p:cNvPr>
          <p:cNvSpPr>
            <a:spLocks noGrp="1"/>
          </p:cNvSpPr>
          <p:nvPr>
            <p:ph type="body" sz="quarter" idx="10"/>
          </p:nvPr>
        </p:nvSpPr>
        <p:spPr/>
        <p:txBody>
          <a:bodyPr/>
          <a:lstStyle/>
          <a:p>
            <a:r>
              <a:rPr lang="zh-CN" altLang="en-US" i="0" dirty="0">
                <a:latin typeface="+mj-lt"/>
              </a:rPr>
              <a:t>矩阵</a:t>
            </a:r>
            <a:r>
              <a:rPr lang="zh-CN" altLang="en-US" dirty="0"/>
              <a:t>的标准形</a:t>
            </a:r>
          </a:p>
        </p:txBody>
      </p:sp>
      <mc:AlternateContent xmlns:mc="http://schemas.openxmlformats.org/markup-compatibility/2006" xmlns:a14="http://schemas.microsoft.com/office/drawing/2010/main">
        <mc:Choice Requires="a14">
          <p:sp>
            <p:nvSpPr>
              <p:cNvPr id="6" name="Rectangle 8">
                <a:extLst>
                  <a:ext uri="{FF2B5EF4-FFF2-40B4-BE49-F238E27FC236}">
                    <a16:creationId xmlns:a16="http://schemas.microsoft.com/office/drawing/2014/main" id="{88E0C11F-6794-4FFC-92F4-CE4389D1E38A}"/>
                  </a:ext>
                </a:extLst>
              </p:cNvPr>
              <p:cNvSpPr>
                <a:spLocks noChangeArrowheads="1"/>
              </p:cNvSpPr>
              <p:nvPr/>
            </p:nvSpPr>
            <p:spPr bwMode="auto">
              <a:xfrm>
                <a:off x="701462" y="1518067"/>
                <a:ext cx="7561263" cy="1052596"/>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800" b="1" dirty="0">
                    <a:solidFill>
                      <a:schemeClr val="accent6"/>
                    </a:solidFill>
                    <a:latin typeface="+mn-ea"/>
                  </a:rPr>
                  <a:t>定理</a:t>
                </a:r>
                <a:endParaRPr lang="en-US" altLang="zh-CN" sz="2800" b="1" dirty="0">
                  <a:solidFill>
                    <a:schemeClr val="accent6"/>
                  </a:solidFill>
                  <a:latin typeface="+mn-ea"/>
                </a:endParaRPr>
              </a:p>
              <a:p>
                <a:pPr marL="361950">
                  <a:lnSpc>
                    <a:spcPct val="120000"/>
                  </a:lnSpc>
                </a:pPr>
                <a:r>
                  <a:rPr lang="zh-CN" altLang="en-US" sz="2400" b="1" i="0" dirty="0">
                    <a:latin typeface="+mj-lt"/>
                  </a:rPr>
                  <a:t>任何</a:t>
                </a:r>
                <a14:m>
                  <m:oMath xmlns:m="http://schemas.openxmlformats.org/officeDocument/2006/math">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oMath>
                </a14:m>
                <a:r>
                  <a:rPr lang="zh-CN" altLang="en-US" sz="2400" b="1" i="0" dirty="0">
                    <a:latin typeface="+mj-lt"/>
                  </a:rPr>
                  <a:t>矩阵</a:t>
                </a:r>
                <a14:m>
                  <m:oMath xmlns:m="http://schemas.openxmlformats.org/officeDocument/2006/math">
                    <m:r>
                      <a:rPr lang="en-US" altLang="zh-CN" sz="2400" b="1" i="1" dirty="0" smtClean="0">
                        <a:latin typeface="Cambria Math" panose="02040503050406030204" pitchFamily="18" charset="0"/>
                      </a:rPr>
                      <m:t>𝑨</m:t>
                    </m:r>
                  </m:oMath>
                </a14:m>
                <a:r>
                  <a:rPr lang="zh-CN" altLang="en-US" sz="2400" b="1" i="0" dirty="0">
                    <a:latin typeface="+mj-lt"/>
                  </a:rPr>
                  <a:t>均可经有限次的初等变换化为</a:t>
                </a:r>
                <a:endParaRPr lang="zh-CN" altLang="en-US" sz="2400" b="1" dirty="0">
                  <a:latin typeface="+mn-ea"/>
                </a:endParaRPr>
              </a:p>
            </p:txBody>
          </p:sp>
        </mc:Choice>
        <mc:Fallback xmlns="">
          <p:sp>
            <p:nvSpPr>
              <p:cNvPr id="6" name="Rectangle 8">
                <a:extLst>
                  <a:ext uri="{FF2B5EF4-FFF2-40B4-BE49-F238E27FC236}">
                    <a16:creationId xmlns:a16="http://schemas.microsoft.com/office/drawing/2014/main" id="{88E0C11F-6794-4FFC-92F4-CE4389D1E38A}"/>
                  </a:ext>
                </a:extLst>
              </p:cNvPr>
              <p:cNvSpPr>
                <a:spLocks noRot="1" noChangeAspect="1" noMove="1" noResize="1" noEditPoints="1" noAdjustHandles="1" noChangeArrowheads="1" noChangeShapeType="1" noTextEdit="1"/>
              </p:cNvSpPr>
              <p:nvPr/>
            </p:nvSpPr>
            <p:spPr bwMode="auto">
              <a:xfrm>
                <a:off x="701462" y="1518067"/>
                <a:ext cx="7561263" cy="1052596"/>
              </a:xfrm>
              <a:prstGeom prst="rect">
                <a:avLst/>
              </a:prstGeom>
              <a:blipFill>
                <a:blip r:embed="rId5"/>
                <a:stretch>
                  <a:fillRect l="-1613" t="-1734" b="-86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Rectangle 8">
                <a:extLst>
                  <a:ext uri="{FF2B5EF4-FFF2-40B4-BE49-F238E27FC236}">
                    <a16:creationId xmlns:a16="http://schemas.microsoft.com/office/drawing/2014/main" id="{88E0C11F-6794-4FFC-92F4-CE4389D1E38A}"/>
                  </a:ext>
                </a:extLst>
              </p:cNvPr>
              <p:cNvSpPr>
                <a:spLocks noChangeArrowheads="1"/>
              </p:cNvSpPr>
              <p:nvPr/>
            </p:nvSpPr>
            <p:spPr bwMode="auto">
              <a:xfrm>
                <a:off x="701462" y="5342754"/>
                <a:ext cx="7561263" cy="497957"/>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400" b="1" dirty="0">
                    <a:solidFill>
                      <a:srgbClr val="C00000"/>
                    </a:solidFill>
                    <a:latin typeface="+mn-ea"/>
                  </a:rPr>
                  <a:t>问题</a:t>
                </a:r>
                <a:r>
                  <a:rPr lang="zh-CN" altLang="en-US" sz="2400" b="1" dirty="0">
                    <a:solidFill>
                      <a:srgbClr val="00B0F0"/>
                    </a:solidFill>
                    <a:latin typeface="+mn-ea"/>
                  </a:rPr>
                  <a:t>  </a:t>
                </a:r>
                <a14:m>
                  <m:oMath xmlns:m="http://schemas.openxmlformats.org/officeDocument/2006/math">
                    <m:r>
                      <a:rPr lang="en-US" altLang="zh-CN" sz="2400" b="1" i="1" smtClean="0">
                        <a:solidFill>
                          <a:srgbClr val="00B0F0"/>
                        </a:solidFill>
                        <a:latin typeface="Cambria Math"/>
                      </a:rPr>
                      <m:t>𝝀</m:t>
                    </m:r>
                  </m:oMath>
                </a14:m>
                <a:r>
                  <a:rPr lang="en-US" altLang="zh-CN" sz="2400" b="1" i="0" dirty="0">
                    <a:solidFill>
                      <a:srgbClr val="00B0F0"/>
                    </a:solidFill>
                    <a:latin typeface="+mj-lt"/>
                  </a:rPr>
                  <a:t>-</a:t>
                </a:r>
                <a:r>
                  <a:rPr lang="zh-CN" altLang="en-US" sz="2400" b="1" i="0" dirty="0">
                    <a:solidFill>
                      <a:srgbClr val="00B0F0"/>
                    </a:solidFill>
                    <a:latin typeface="+mj-lt"/>
                  </a:rPr>
                  <a:t>矩阵有类似的结论吗？</a:t>
                </a:r>
                <a:endParaRPr lang="zh-CN" altLang="en-US" sz="2400" b="1" dirty="0">
                  <a:solidFill>
                    <a:srgbClr val="00B0F0"/>
                  </a:solidFill>
                  <a:latin typeface="+mn-ea"/>
                </a:endParaRPr>
              </a:p>
            </p:txBody>
          </p:sp>
        </mc:Choice>
        <mc:Fallback xmlns="">
          <p:sp>
            <p:nvSpPr>
              <p:cNvPr id="8" name="Rectangle 8">
                <a:extLst>
                  <a:ext uri="{FF2B5EF4-FFF2-40B4-BE49-F238E27FC236}">
                    <a16:creationId xmlns:a16="http://schemas.microsoft.com/office/drawing/2014/main" id="{88E0C11F-6794-4FFC-92F4-CE4389D1E38A}"/>
                  </a:ext>
                </a:extLst>
              </p:cNvPr>
              <p:cNvSpPr>
                <a:spLocks noRot="1" noChangeAspect="1" noMove="1" noResize="1" noEditPoints="1" noAdjustHandles="1" noChangeArrowheads="1" noChangeShapeType="1" noTextEdit="1"/>
              </p:cNvSpPr>
              <p:nvPr/>
            </p:nvSpPr>
            <p:spPr bwMode="auto">
              <a:xfrm>
                <a:off x="701462" y="5342754"/>
                <a:ext cx="7561263" cy="497957"/>
              </a:xfrm>
              <a:prstGeom prst="rect">
                <a:avLst/>
              </a:prstGeom>
              <a:blipFill>
                <a:blip r:embed="rId6"/>
                <a:stretch>
                  <a:fillRect l="-1210" t="-2439" b="-2682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8E0C11F-6794-4FFC-92F4-CE4389D1E38A}"/>
                  </a:ext>
                </a:extLst>
              </p:cNvPr>
              <p:cNvSpPr>
                <a:spLocks noChangeArrowheads="1"/>
              </p:cNvSpPr>
              <p:nvPr/>
            </p:nvSpPr>
            <p:spPr bwMode="auto">
              <a:xfrm>
                <a:off x="909846" y="2093858"/>
                <a:ext cx="7561263" cy="2670283"/>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14:m>
                  <m:oMathPara xmlns:m="http://schemas.openxmlformats.org/officeDocument/2006/math">
                    <m:oMathParaPr>
                      <m:jc m:val="centerGroup"/>
                    </m:oMathParaPr>
                    <m:oMath xmlns:m="http://schemas.openxmlformats.org/officeDocument/2006/math">
                      <m:d>
                        <m:dPr>
                          <m:begChr m:val="["/>
                          <m:endChr m:val="]"/>
                          <m:ctrlPr>
                            <a:rPr lang="en-US" altLang="zh-CN" sz="2400" b="1" i="1" smtClean="0">
                              <a:latin typeface="Cambria Math" panose="02040503050406030204" pitchFamily="18" charset="0"/>
                            </a:rPr>
                          </m:ctrlPr>
                        </m:dPr>
                        <m:e>
                          <m:m>
                            <m:mPr>
                              <m:mcs>
                                <m:mc>
                                  <m:mcPr>
                                    <m:count m:val="6"/>
                                    <m:mcJc m:val="center"/>
                                  </m:mcPr>
                                </m:mc>
                              </m:mcs>
                              <m:ctrlPr>
                                <a:rPr lang="zh-CN" altLang="en-US" sz="2400" i="1">
                                  <a:solidFill>
                                    <a:srgbClr val="0070C0"/>
                                  </a:solidFill>
                                  <a:latin typeface="Cambria Math" panose="02040503050406030204" pitchFamily="18" charset="0"/>
                                </a:rPr>
                              </m:ctrlPr>
                            </m:mPr>
                            <m:mr>
                              <m:e>
                                <m:r>
                                  <m:rPr>
                                    <m:brk m:alnAt="7"/>
                                  </m:rPr>
                                  <a:rPr lang="en-US" altLang="zh-CN" sz="2400" b="1" i="1" smtClean="0">
                                    <a:solidFill>
                                      <a:srgbClr val="FF0000"/>
                                    </a:solidFill>
                                    <a:latin typeface="Cambria Math" panose="02040503050406030204" pitchFamily="18" charset="0"/>
                                  </a:rPr>
                                  <m:t>𝟏</m:t>
                                </m:r>
                              </m:e>
                              <m:e/>
                              <m:e/>
                              <m:e>
                                <m:r>
                                  <a:rPr lang="zh-CN" altLang="en-US" sz="2400" i="1">
                                    <a:solidFill>
                                      <a:srgbClr val="0070C0"/>
                                    </a:solidFill>
                                    <a:latin typeface="Cambria Math" panose="02040503050406030204" pitchFamily="18" charset="0"/>
                                  </a:rPr>
                                  <m:t>0</m:t>
                                </m:r>
                              </m:e>
                              <m:e>
                                <m:r>
                                  <a:rPr lang="zh-CN" altLang="en-US" sz="2400">
                                    <a:solidFill>
                                      <a:srgbClr val="0070C0"/>
                                    </a:solidFill>
                                    <a:latin typeface="Cambria Math" panose="02040503050406030204" pitchFamily="18" charset="0"/>
                                  </a:rPr>
                                  <m:t>⋯</m:t>
                                </m:r>
                              </m:e>
                              <m:e>
                                <m:r>
                                  <a:rPr lang="zh-CN" altLang="en-US" sz="2400" i="1">
                                    <a:solidFill>
                                      <a:srgbClr val="0070C0"/>
                                    </a:solidFill>
                                    <a:latin typeface="Cambria Math" panose="02040503050406030204" pitchFamily="18" charset="0"/>
                                  </a:rPr>
                                  <m:t>0</m:t>
                                </m:r>
                              </m:e>
                            </m:mr>
                            <m:mr>
                              <m:e/>
                              <m:e>
                                <m:r>
                                  <a:rPr lang="zh-CN" altLang="en-US" sz="2400" smtClean="0">
                                    <a:solidFill>
                                      <a:srgbClr val="FF0000"/>
                                    </a:solidFill>
                                    <a:latin typeface="Cambria Math" panose="02040503050406030204" pitchFamily="18" charset="0"/>
                                  </a:rPr>
                                  <m:t>⋱</m:t>
                                </m:r>
                              </m:e>
                              <m:e/>
                              <m:e>
                                <m:r>
                                  <a:rPr lang="zh-CN" altLang="en-US" sz="2400">
                                    <a:solidFill>
                                      <a:srgbClr val="0070C0"/>
                                    </a:solidFill>
                                    <a:latin typeface="Cambria Math" panose="02040503050406030204" pitchFamily="18" charset="0"/>
                                  </a:rPr>
                                  <m:t>⋮</m:t>
                                </m:r>
                              </m:e>
                              <m:e/>
                              <m:e>
                                <m:r>
                                  <a:rPr lang="zh-CN" altLang="en-US" sz="2400">
                                    <a:solidFill>
                                      <a:srgbClr val="0070C0"/>
                                    </a:solidFill>
                                    <a:latin typeface="Cambria Math" panose="02040503050406030204" pitchFamily="18" charset="0"/>
                                  </a:rPr>
                                  <m:t>⋮</m:t>
                                </m:r>
                              </m:e>
                            </m:mr>
                            <m:mr>
                              <m:e/>
                              <m:e/>
                              <m:e>
                                <m:r>
                                  <a:rPr lang="en-US" altLang="zh-CN" sz="2400" b="1" i="1" smtClean="0">
                                    <a:solidFill>
                                      <a:srgbClr val="FF0000"/>
                                    </a:solidFill>
                                    <a:latin typeface="Cambria Math" panose="02040503050406030204" pitchFamily="18" charset="0"/>
                                  </a:rPr>
                                  <m:t>𝟏</m:t>
                                </m:r>
                              </m:e>
                              <m:e>
                                <m:r>
                                  <a:rPr lang="zh-CN" altLang="en-US" sz="2400" i="1">
                                    <a:solidFill>
                                      <a:srgbClr val="0070C0"/>
                                    </a:solidFill>
                                    <a:latin typeface="Cambria Math" panose="02040503050406030204" pitchFamily="18" charset="0"/>
                                  </a:rPr>
                                  <m:t>0</m:t>
                                </m:r>
                              </m:e>
                              <m:e>
                                <m:r>
                                  <a:rPr lang="zh-CN" altLang="en-US" sz="2400">
                                    <a:solidFill>
                                      <a:srgbClr val="0070C0"/>
                                    </a:solidFill>
                                    <a:latin typeface="Cambria Math" panose="02040503050406030204" pitchFamily="18" charset="0"/>
                                  </a:rPr>
                                  <m:t>⋯</m:t>
                                </m:r>
                              </m:e>
                              <m:e>
                                <m:r>
                                  <a:rPr lang="zh-CN" altLang="en-US" sz="2400" i="1">
                                    <a:solidFill>
                                      <a:srgbClr val="0070C0"/>
                                    </a:solidFill>
                                    <a:latin typeface="Cambria Math" panose="02040503050406030204" pitchFamily="18" charset="0"/>
                                  </a:rPr>
                                  <m:t>0</m:t>
                                </m:r>
                              </m:e>
                            </m:mr>
                            <m:mr>
                              <m:e>
                                <m:r>
                                  <a:rPr lang="zh-CN" altLang="en-US" sz="2400" i="1">
                                    <a:solidFill>
                                      <a:srgbClr val="0070C0"/>
                                    </a:solidFill>
                                    <a:latin typeface="Cambria Math" panose="02040503050406030204" pitchFamily="18" charset="0"/>
                                  </a:rPr>
                                  <m:t>0</m:t>
                                </m:r>
                              </m:e>
                              <m:e>
                                <m:r>
                                  <a:rPr lang="zh-CN" altLang="en-US" sz="2400">
                                    <a:solidFill>
                                      <a:srgbClr val="0070C0"/>
                                    </a:solidFill>
                                    <a:latin typeface="Cambria Math" panose="02040503050406030204" pitchFamily="18" charset="0"/>
                                  </a:rPr>
                                  <m:t>⋯</m:t>
                                </m:r>
                              </m:e>
                              <m:e>
                                <m:r>
                                  <a:rPr lang="zh-CN" altLang="en-US" sz="2400" i="1">
                                    <a:solidFill>
                                      <a:srgbClr val="0070C0"/>
                                    </a:solidFill>
                                    <a:latin typeface="Cambria Math" panose="02040503050406030204" pitchFamily="18" charset="0"/>
                                  </a:rPr>
                                  <m:t>0</m:t>
                                </m:r>
                              </m:e>
                              <m:e>
                                <m:r>
                                  <a:rPr lang="zh-CN" altLang="en-US" sz="2400" i="1">
                                    <a:solidFill>
                                      <a:srgbClr val="0070C0"/>
                                    </a:solidFill>
                                    <a:latin typeface="Cambria Math" panose="02040503050406030204" pitchFamily="18" charset="0"/>
                                  </a:rPr>
                                  <m:t>0</m:t>
                                </m:r>
                              </m:e>
                              <m:e>
                                <m:r>
                                  <a:rPr lang="zh-CN" altLang="en-US" sz="2400">
                                    <a:solidFill>
                                      <a:srgbClr val="0070C0"/>
                                    </a:solidFill>
                                    <a:latin typeface="Cambria Math" panose="02040503050406030204" pitchFamily="18" charset="0"/>
                                  </a:rPr>
                                  <m:t>⋯</m:t>
                                </m:r>
                              </m:e>
                              <m:e>
                                <m:r>
                                  <a:rPr lang="zh-CN" altLang="en-US" sz="2400" i="1">
                                    <a:solidFill>
                                      <a:srgbClr val="0070C0"/>
                                    </a:solidFill>
                                    <a:latin typeface="Cambria Math" panose="02040503050406030204" pitchFamily="18" charset="0"/>
                                  </a:rPr>
                                  <m:t>0</m:t>
                                </m:r>
                              </m:e>
                            </m:mr>
                            <m:mr>
                              <m:e>
                                <m:r>
                                  <a:rPr lang="zh-CN" altLang="en-US" sz="2400">
                                    <a:solidFill>
                                      <a:srgbClr val="0070C0"/>
                                    </a:solidFill>
                                    <a:latin typeface="Cambria Math" panose="02040503050406030204" pitchFamily="18" charset="0"/>
                                  </a:rPr>
                                  <m:t>⋮</m:t>
                                </m:r>
                              </m:e>
                              <m:e/>
                              <m:e>
                                <m:r>
                                  <a:rPr lang="zh-CN" altLang="en-US" sz="2400">
                                    <a:solidFill>
                                      <a:srgbClr val="0070C0"/>
                                    </a:solidFill>
                                    <a:latin typeface="Cambria Math" panose="02040503050406030204" pitchFamily="18" charset="0"/>
                                  </a:rPr>
                                  <m:t>⋮</m:t>
                                </m:r>
                              </m:e>
                              <m:e>
                                <m:r>
                                  <a:rPr lang="zh-CN" altLang="en-US" sz="2400">
                                    <a:solidFill>
                                      <a:srgbClr val="0070C0"/>
                                    </a:solidFill>
                                    <a:latin typeface="Cambria Math" panose="02040503050406030204" pitchFamily="18" charset="0"/>
                                  </a:rPr>
                                  <m:t>⋮</m:t>
                                </m:r>
                              </m:e>
                              <m:e/>
                              <m:e>
                                <m:r>
                                  <a:rPr lang="zh-CN" altLang="en-US" sz="2400">
                                    <a:solidFill>
                                      <a:srgbClr val="0070C0"/>
                                    </a:solidFill>
                                    <a:latin typeface="Cambria Math" panose="02040503050406030204" pitchFamily="18" charset="0"/>
                                  </a:rPr>
                                  <m:t>⋮</m:t>
                                </m:r>
                              </m:e>
                            </m:mr>
                            <m:mr>
                              <m:e>
                                <m:r>
                                  <a:rPr lang="zh-CN" altLang="en-US" sz="2400" i="1">
                                    <a:solidFill>
                                      <a:srgbClr val="0070C0"/>
                                    </a:solidFill>
                                    <a:latin typeface="Cambria Math" panose="02040503050406030204" pitchFamily="18" charset="0"/>
                                  </a:rPr>
                                  <m:t>0</m:t>
                                </m:r>
                              </m:e>
                              <m:e>
                                <m:r>
                                  <a:rPr lang="zh-CN" altLang="en-US" sz="2400">
                                    <a:solidFill>
                                      <a:srgbClr val="0070C0"/>
                                    </a:solidFill>
                                    <a:latin typeface="Cambria Math" panose="02040503050406030204" pitchFamily="18" charset="0"/>
                                  </a:rPr>
                                  <m:t>⋯</m:t>
                                </m:r>
                              </m:e>
                              <m:e>
                                <m:r>
                                  <a:rPr lang="zh-CN" altLang="en-US" sz="2400" i="1">
                                    <a:solidFill>
                                      <a:srgbClr val="0070C0"/>
                                    </a:solidFill>
                                    <a:latin typeface="Cambria Math" panose="02040503050406030204" pitchFamily="18" charset="0"/>
                                  </a:rPr>
                                  <m:t>0</m:t>
                                </m:r>
                              </m:e>
                              <m:e>
                                <m:r>
                                  <a:rPr lang="zh-CN" altLang="en-US" sz="2400" i="1">
                                    <a:solidFill>
                                      <a:srgbClr val="0070C0"/>
                                    </a:solidFill>
                                    <a:latin typeface="Cambria Math" panose="02040503050406030204" pitchFamily="18" charset="0"/>
                                  </a:rPr>
                                  <m:t>0</m:t>
                                </m:r>
                              </m:e>
                              <m:e>
                                <m:r>
                                  <a:rPr lang="zh-CN" altLang="en-US" sz="2400">
                                    <a:solidFill>
                                      <a:srgbClr val="0070C0"/>
                                    </a:solidFill>
                                    <a:latin typeface="Cambria Math" panose="02040503050406030204" pitchFamily="18" charset="0"/>
                                  </a:rPr>
                                  <m:t>⋯</m:t>
                                </m:r>
                              </m:e>
                              <m:e>
                                <m:r>
                                  <a:rPr lang="zh-CN" altLang="en-US" sz="2400" i="1">
                                    <a:solidFill>
                                      <a:srgbClr val="0070C0"/>
                                    </a:solidFill>
                                    <a:latin typeface="Cambria Math" panose="02040503050406030204" pitchFamily="18" charset="0"/>
                                  </a:rPr>
                                  <m:t>0</m:t>
                                </m:r>
                              </m:e>
                            </m:mr>
                          </m:m>
                        </m:e>
                      </m:d>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m>
                            <m:mPr>
                              <m:mcs>
                                <m:mc>
                                  <m:mcPr>
                                    <m:count m:val="2"/>
                                    <m:mcJc m:val="center"/>
                                  </m:mcPr>
                                </m:mc>
                              </m:mcs>
                              <m:ctrlPr>
                                <a:rPr lang="en-US" altLang="zh-CN" sz="2400" b="1" i="1" smtClean="0">
                                  <a:latin typeface="Cambria Math" panose="02040503050406030204" pitchFamily="18" charset="0"/>
                                </a:rPr>
                              </m:ctrlPr>
                            </m:mPr>
                            <m:mr>
                              <m:e>
                                <m:sSub>
                                  <m:sSubPr>
                                    <m:ctrlPr>
                                      <a:rPr lang="en-US" altLang="zh-CN" sz="2400" b="1" i="1" smtClean="0">
                                        <a:solidFill>
                                          <a:srgbClr val="FF0000"/>
                                        </a:solidFill>
                                        <a:latin typeface="Cambria Math" panose="02040503050406030204" pitchFamily="18" charset="0"/>
                                      </a:rPr>
                                    </m:ctrlPr>
                                  </m:sSubPr>
                                  <m:e>
                                    <m:r>
                                      <m:rPr>
                                        <m:brk m:alnAt="7"/>
                                      </m:rPr>
                                      <a:rPr lang="en-US" altLang="zh-CN" sz="2400" b="1" i="1" smtClean="0">
                                        <a:solidFill>
                                          <a:srgbClr val="FF0000"/>
                                        </a:solidFill>
                                        <a:latin typeface="Cambria Math" panose="02040503050406030204" pitchFamily="18" charset="0"/>
                                      </a:rPr>
                                      <m:t>𝑬</m:t>
                                    </m:r>
                                  </m:e>
                                  <m:sub>
                                    <m:r>
                                      <m:rPr>
                                        <m:brk m:alnAt="7"/>
                                      </m:rPr>
                                      <a:rPr lang="en-US" altLang="zh-CN" sz="2400" b="1" i="1" smtClean="0">
                                        <a:solidFill>
                                          <a:srgbClr val="FF0000"/>
                                        </a:solidFill>
                                        <a:latin typeface="Cambria Math" panose="02040503050406030204" pitchFamily="18" charset="0"/>
                                      </a:rPr>
                                      <m:t>𝒓</m:t>
                                    </m:r>
                                  </m:sub>
                                </m:sSub>
                              </m:e>
                              <m:e>
                                <m:r>
                                  <a:rPr lang="en-US" altLang="zh-CN" sz="2400" b="1" i="1" smtClean="0">
                                    <a:latin typeface="Cambria Math" panose="02040503050406030204" pitchFamily="18" charset="0"/>
                                  </a:rPr>
                                  <m:t>𝑶</m:t>
                                </m:r>
                              </m:e>
                            </m:mr>
                            <m:mr>
                              <m:e>
                                <m:r>
                                  <a:rPr lang="en-US" altLang="zh-CN" sz="2400" b="1" i="1" smtClean="0">
                                    <a:latin typeface="Cambria Math" panose="02040503050406030204" pitchFamily="18" charset="0"/>
                                  </a:rPr>
                                  <m:t>𝑶</m:t>
                                </m:r>
                              </m:e>
                              <m:e>
                                <m:r>
                                  <a:rPr lang="en-US" altLang="zh-CN" sz="2400" b="1" i="1" smtClean="0">
                                    <a:latin typeface="Cambria Math" panose="02040503050406030204" pitchFamily="18" charset="0"/>
                                  </a:rPr>
                                  <m:t>𝑶</m:t>
                                </m:r>
                              </m:e>
                            </m:mr>
                          </m:m>
                        </m:e>
                      </m:d>
                    </m:oMath>
                  </m:oMathPara>
                </a14:m>
                <a:endParaRPr lang="zh-CN" altLang="en-US" sz="2400" b="1" dirty="0">
                  <a:latin typeface="+mn-ea"/>
                </a:endParaRPr>
              </a:p>
            </p:txBody>
          </p:sp>
        </mc:Choice>
        <mc:Fallback xmlns="">
          <p:sp>
            <p:nvSpPr>
              <p:cNvPr id="9" name="Rectangle 8">
                <a:extLst>
                  <a:ext uri="{FF2B5EF4-FFF2-40B4-BE49-F238E27FC236}">
                    <a16:creationId xmlns:a16="http://schemas.microsoft.com/office/drawing/2014/main" id="{88E0C11F-6794-4FFC-92F4-CE4389D1E38A}"/>
                  </a:ext>
                </a:extLst>
              </p:cNvPr>
              <p:cNvSpPr>
                <a:spLocks noRot="1" noChangeAspect="1" noMove="1" noResize="1" noEditPoints="1" noAdjustHandles="1" noChangeArrowheads="1" noChangeShapeType="1" noTextEdit="1"/>
              </p:cNvSpPr>
              <p:nvPr/>
            </p:nvSpPr>
            <p:spPr bwMode="auto">
              <a:xfrm>
                <a:off x="909846" y="2093858"/>
                <a:ext cx="7561263" cy="2670283"/>
              </a:xfrm>
              <a:prstGeom prst="rect">
                <a:avLst/>
              </a:prstGeom>
              <a:blipFill>
                <a:blip r:embed="rId8"/>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Rectangle 8">
                <a:extLst>
                  <a:ext uri="{FF2B5EF4-FFF2-40B4-BE49-F238E27FC236}">
                    <a16:creationId xmlns:a16="http://schemas.microsoft.com/office/drawing/2014/main" id="{88E0C11F-6794-4FFC-92F4-CE4389D1E38A}"/>
                  </a:ext>
                </a:extLst>
              </p:cNvPr>
              <p:cNvSpPr>
                <a:spLocks noChangeArrowheads="1"/>
              </p:cNvSpPr>
              <p:nvPr/>
            </p:nvSpPr>
            <p:spPr bwMode="auto">
              <a:xfrm>
                <a:off x="1087210" y="4704184"/>
                <a:ext cx="2368309" cy="497957"/>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400" b="1" dirty="0"/>
                  <a:t>其中</a:t>
                </a:r>
                <a14:m>
                  <m:oMath xmlns:m="http://schemas.openxmlformats.org/officeDocument/2006/math">
                    <m:r>
                      <m:rPr>
                        <m:sty m:val="p"/>
                      </m:rPr>
                      <a:rPr lang="en-US" altLang="zh-CN" sz="2400" b="1" i="1" smtClean="0">
                        <a:latin typeface="Cambria Math" panose="02040503050406030204" pitchFamily="18" charset="0"/>
                      </a:rPr>
                      <m:t>r</m:t>
                    </m:r>
                    <m:r>
                      <m:rPr>
                        <m:sty m:val="p"/>
                      </m:rPr>
                      <a:rPr lang="en-US" altLang="zh-CN" sz="2400" b="0" i="0" smtClean="0">
                        <a:latin typeface="Cambria Math" panose="02040503050406030204" pitchFamily="18" charset="0"/>
                      </a:rPr>
                      <m:t>ank</m:t>
                    </m:r>
                    <m:r>
                      <a:rPr lang="en-US" altLang="zh-CN" sz="2400" b="1" i="1" smtClean="0">
                        <a:latin typeface="Cambria Math" panose="02040503050406030204" pitchFamily="18" charset="0"/>
                      </a:rPr>
                      <m:t>𝑨</m:t>
                    </m:r>
                    <m:r>
                      <a:rPr lang="en-US" altLang="zh-CN" sz="2400" b="1" i="0" smtClean="0">
                        <a:latin typeface="Cambria Math" panose="02040503050406030204" pitchFamily="18" charset="0"/>
                      </a:rPr>
                      <m:t>=</m:t>
                    </m:r>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m:t>
                    </m:r>
                  </m:oMath>
                </a14:m>
                <a:endParaRPr lang="zh-CN" altLang="en-US" sz="2400" i="1" dirty="0">
                  <a:latin typeface="+mn-ea"/>
                </a:endParaRPr>
              </a:p>
            </p:txBody>
          </p:sp>
        </mc:Choice>
        <mc:Fallback xmlns="">
          <p:sp>
            <p:nvSpPr>
              <p:cNvPr id="10" name="Rectangle 8">
                <a:extLst>
                  <a:ext uri="{FF2B5EF4-FFF2-40B4-BE49-F238E27FC236}">
                    <a16:creationId xmlns:a16="http://schemas.microsoft.com/office/drawing/2014/main" id="{88E0C11F-6794-4FFC-92F4-CE4389D1E38A}"/>
                  </a:ext>
                </a:extLst>
              </p:cNvPr>
              <p:cNvSpPr>
                <a:spLocks noRot="1" noChangeAspect="1" noMove="1" noResize="1" noEditPoints="1" noAdjustHandles="1" noChangeArrowheads="1" noChangeShapeType="1" noTextEdit="1"/>
              </p:cNvSpPr>
              <p:nvPr/>
            </p:nvSpPr>
            <p:spPr bwMode="auto">
              <a:xfrm>
                <a:off x="1087210" y="4704184"/>
                <a:ext cx="2368309" cy="497957"/>
              </a:xfrm>
              <a:prstGeom prst="rect">
                <a:avLst/>
              </a:prstGeom>
              <a:blipFill>
                <a:blip r:embed="rId9"/>
                <a:stretch>
                  <a:fillRect l="-3856" t="-2469" b="-28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18183478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6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2100"/>
                            </p:stCondLst>
                            <p:childTnLst>
                              <p:par>
                                <p:cTn id="13" presetID="10" presetClass="entr" presetSubtype="0" fill="hold" grpId="0" nodeType="afterEffect">
                                  <p:stCondLst>
                                    <p:cond delay="0"/>
                                  </p:stCondLst>
                                  <p:iterate type="lt">
                                    <p:tmPct val="10000"/>
                                  </p:iterate>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a:extLst>
                  <a:ext uri="{FF2B5EF4-FFF2-40B4-BE49-F238E27FC236}">
                    <a16:creationId xmlns:a16="http://schemas.microsoft.com/office/drawing/2014/main" id="{A5598526-04A8-48CB-AA1E-CA813439AD85}"/>
                  </a:ext>
                </a:extLst>
              </p:cNvPr>
              <p:cNvSpPr>
                <a:spLocks noGrp="1"/>
              </p:cNvSpPr>
              <p:nvPr>
                <p:ph type="body" sz="quarter" idx="10"/>
              </p:nvPr>
            </p:nvSpPr>
            <p:spPr/>
            <p:txBody>
              <a:bodyPr/>
              <a:lstStyle/>
              <a:p>
                <a14:m>
                  <m:oMath xmlns:m="http://schemas.openxmlformats.org/officeDocument/2006/math">
                    <m:r>
                      <a:rPr lang="en-US" altLang="zh-CN" i="1">
                        <a:latin typeface="Cambria Math"/>
                      </a:rPr>
                      <m:t>𝝀</m:t>
                    </m:r>
                  </m:oMath>
                </a14:m>
                <a:r>
                  <a:rPr lang="en-US" altLang="zh-CN" dirty="0"/>
                  <a:t>-</a:t>
                </a:r>
                <a:r>
                  <a:rPr lang="zh-CN" altLang="en-US" dirty="0"/>
                  <a:t>矩阵的</a:t>
                </a:r>
                <a:r>
                  <a:rPr lang="en-US" altLang="zh-CN" dirty="0"/>
                  <a:t>Smith</a:t>
                </a:r>
                <a:r>
                  <a:rPr lang="zh-CN" altLang="en-US" dirty="0"/>
                  <a:t>标准形</a:t>
                </a:r>
              </a:p>
            </p:txBody>
          </p:sp>
        </mc:Choice>
        <mc:Fallback xmlns="">
          <p:sp>
            <p:nvSpPr>
              <p:cNvPr id="2" name="文本占位符 1">
                <a:extLst>
                  <a:ext uri="{FF2B5EF4-FFF2-40B4-BE49-F238E27FC236}">
                    <a16:creationId xmlns:a16="http://schemas.microsoft.com/office/drawing/2014/main" xmlns="" id="{A5598526-04A8-48CB-AA1E-CA813439AD85}"/>
                  </a:ext>
                </a:extLst>
              </p:cNvPr>
              <p:cNvSpPr>
                <a:spLocks noGrp="1" noRot="1" noChangeAspect="1" noMove="1" noResize="1" noEditPoints="1" noAdjustHandles="1" noChangeArrowheads="1" noChangeShapeType="1" noTextEdit="1"/>
              </p:cNvSpPr>
              <p:nvPr>
                <p:ph type="body" sz="quarter" idx="10"/>
              </p:nvPr>
            </p:nvSpPr>
            <p:spPr>
              <a:blipFill rotWithShape="1">
                <a:blip r:embed="rId2"/>
                <a:stretch>
                  <a:fillRect b="-27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8">
                <a:extLst>
                  <a:ext uri="{FF2B5EF4-FFF2-40B4-BE49-F238E27FC236}">
                    <a16:creationId xmlns:a16="http://schemas.microsoft.com/office/drawing/2014/main" id="{88E0C11F-6794-4FFC-92F4-CE4389D1E38A}"/>
                  </a:ext>
                </a:extLst>
              </p:cNvPr>
              <p:cNvSpPr>
                <a:spLocks noChangeArrowheads="1"/>
              </p:cNvSpPr>
              <p:nvPr/>
            </p:nvSpPr>
            <p:spPr bwMode="auto">
              <a:xfrm>
                <a:off x="695325" y="1518067"/>
                <a:ext cx="7561263" cy="1052596"/>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800" b="1" dirty="0">
                    <a:solidFill>
                      <a:schemeClr val="accent6"/>
                    </a:solidFill>
                    <a:latin typeface="+mn-ea"/>
                  </a:rPr>
                  <a:t>定理</a:t>
                </a:r>
                <a:endParaRPr lang="en-US" altLang="zh-CN" sz="2800" b="1" dirty="0">
                  <a:solidFill>
                    <a:schemeClr val="accent6"/>
                  </a:solidFill>
                  <a:latin typeface="+mn-ea"/>
                </a:endParaRPr>
              </a:p>
              <a:p>
                <a:pPr marL="361950">
                  <a:lnSpc>
                    <a:spcPct val="120000"/>
                  </a:lnSpc>
                </a:pPr>
                <a14:m>
                  <m:oMath xmlns:m="http://schemas.openxmlformats.org/officeDocument/2006/math">
                    <m:r>
                      <a:rPr lang="en-US" altLang="zh-CN" sz="2400" b="1" i="1" smtClean="0">
                        <a:latin typeface="Cambria Math"/>
                      </a:rPr>
                      <m:t>𝝀</m:t>
                    </m:r>
                  </m:oMath>
                </a14:m>
                <a:r>
                  <a:rPr lang="en-US" altLang="zh-CN" sz="2400" b="1" i="0" dirty="0">
                    <a:latin typeface="+mj-lt"/>
                  </a:rPr>
                  <a:t>-</a:t>
                </a:r>
                <a:r>
                  <a:rPr lang="zh-CN" altLang="en-US" sz="2400" b="1" i="0" dirty="0">
                    <a:latin typeface="+mj-lt"/>
                  </a:rPr>
                  <a:t>矩阵都可经若干次初等变换化为</a:t>
                </a:r>
                <a:r>
                  <a:rPr lang="en-US" altLang="zh-CN" sz="2400" b="1" i="0" dirty="0">
                    <a:latin typeface="Cambria" pitchFamily="18" charset="0"/>
                    <a:ea typeface="Cambria" pitchFamily="18" charset="0"/>
                  </a:rPr>
                  <a:t>Smith</a:t>
                </a:r>
                <a:r>
                  <a:rPr lang="zh-CN" altLang="en-US" sz="2400" b="1" i="0" dirty="0">
                    <a:latin typeface="+mj-lt"/>
                  </a:rPr>
                  <a:t>标准形</a:t>
                </a:r>
                <a:r>
                  <a:rPr lang="en-US" altLang="zh-CN" sz="2400" b="1" i="0" dirty="0">
                    <a:latin typeface="+mj-lt"/>
                  </a:rPr>
                  <a:t>. </a:t>
                </a:r>
                <a:r>
                  <a:rPr lang="zh-CN" altLang="en-US" sz="2400" b="1" i="0" dirty="0">
                    <a:latin typeface="+mj-lt"/>
                  </a:rPr>
                  <a:t>即</a:t>
                </a:r>
                <a:r>
                  <a:rPr lang="en-US" altLang="zh-CN" sz="2400" b="1" i="0" dirty="0">
                    <a:latin typeface="+mj-lt"/>
                  </a:rPr>
                  <a:t> </a:t>
                </a:r>
                <a:endParaRPr lang="zh-CN" altLang="en-US" sz="2400" b="1" dirty="0">
                  <a:latin typeface="+mn-ea"/>
                </a:endParaRPr>
              </a:p>
            </p:txBody>
          </p:sp>
        </mc:Choice>
        <mc:Fallback xmlns="">
          <p:sp>
            <p:nvSpPr>
              <p:cNvPr id="6" name="Rectangle 8">
                <a:extLst>
                  <a:ext uri="{FF2B5EF4-FFF2-40B4-BE49-F238E27FC236}">
                    <a16:creationId xmlns:a16="http://schemas.microsoft.com/office/drawing/2014/main" xmlns=""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695325" y="1518067"/>
                <a:ext cx="7561263" cy="1052596"/>
              </a:xfrm>
              <a:prstGeom prst="rect">
                <a:avLst/>
              </a:prstGeom>
              <a:blipFill rotWithShape="1">
                <a:blip r:embed="rId3"/>
                <a:stretch>
                  <a:fillRect l="-1613" t="-1734" b="-86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Rectangle 8">
                <a:extLst>
                  <a:ext uri="{FF2B5EF4-FFF2-40B4-BE49-F238E27FC236}">
                    <a16:creationId xmlns:a16="http://schemas.microsoft.com/office/drawing/2014/main" id="{88E0C11F-6794-4FFC-92F4-CE4389D1E38A}"/>
                  </a:ext>
                </a:extLst>
              </p:cNvPr>
              <p:cNvSpPr>
                <a:spLocks noChangeArrowheads="1"/>
              </p:cNvSpPr>
              <p:nvPr/>
            </p:nvSpPr>
            <p:spPr bwMode="auto">
              <a:xfrm>
                <a:off x="689982" y="2537107"/>
                <a:ext cx="7561263" cy="497957"/>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61950">
                  <a:lnSpc>
                    <a:spcPct val="120000"/>
                  </a:lnSpc>
                </a:pPr>
                <a:r>
                  <a:rPr lang="zh-CN" altLang="en-US" sz="2400" b="1" dirty="0"/>
                  <a:t>若</a:t>
                </a:r>
                <a14:m>
                  <m:oMath xmlns:m="http://schemas.openxmlformats.org/officeDocument/2006/math">
                    <m:r>
                      <a:rPr lang="en-US" altLang="zh-CN" sz="2400" b="1" i="1" smtClean="0">
                        <a:latin typeface="Cambria Math"/>
                      </a:rPr>
                      <m:t>𝑨</m:t>
                    </m:r>
                    <m:r>
                      <a:rPr lang="en-US" altLang="zh-CN" sz="2400" b="1" i="1" smtClean="0">
                        <a:latin typeface="Cambria Math"/>
                      </a:rPr>
                      <m:t>(</m:t>
                    </m:r>
                    <m:r>
                      <a:rPr lang="en-US" altLang="zh-CN" sz="2400" b="1" i="1" smtClean="0">
                        <a:latin typeface="Cambria Math"/>
                      </a:rPr>
                      <m:t>𝝀</m:t>
                    </m:r>
                    <m:r>
                      <a:rPr lang="en-US" altLang="zh-CN" sz="2400" b="1" i="1" smtClean="0">
                        <a:latin typeface="Cambria Math"/>
                      </a:rPr>
                      <m:t>)</m:t>
                    </m:r>
                  </m:oMath>
                </a14:m>
                <a:r>
                  <a:rPr lang="zh-CN" altLang="en-US" sz="2400" b="1" dirty="0">
                    <a:latin typeface="+mn-ea"/>
                  </a:rPr>
                  <a:t>为秩为</a:t>
                </a:r>
                <a14:m>
                  <m:oMath xmlns:m="http://schemas.openxmlformats.org/officeDocument/2006/math">
                    <m:r>
                      <a:rPr lang="en-US" altLang="zh-CN" sz="2400" b="1" i="1" smtClean="0">
                        <a:latin typeface="Cambria Math"/>
                      </a:rPr>
                      <m:t>𝒓</m:t>
                    </m:r>
                  </m:oMath>
                </a14:m>
                <a:r>
                  <a:rPr lang="zh-CN" altLang="en-US" sz="2400" b="1" dirty="0">
                    <a:latin typeface="+mn-ea"/>
                  </a:rPr>
                  <a:t>的</a:t>
                </a:r>
                <a14:m>
                  <m:oMath xmlns:m="http://schemas.openxmlformats.org/officeDocument/2006/math">
                    <m:r>
                      <a:rPr lang="en-US" altLang="zh-CN" sz="2400" b="1" i="1" dirty="0" smtClean="0">
                        <a:latin typeface="Cambria Math"/>
                      </a:rPr>
                      <m:t>𝒎</m:t>
                    </m:r>
                    <m:r>
                      <a:rPr lang="en-US" altLang="zh-CN" sz="2400" b="1" i="1" dirty="0" smtClean="0">
                        <a:latin typeface="Cambria Math"/>
                      </a:rPr>
                      <m:t>×</m:t>
                    </m:r>
                    <m:r>
                      <a:rPr lang="en-US" altLang="zh-CN" sz="2400" b="1" i="1" dirty="0" smtClean="0">
                        <a:latin typeface="Cambria Math"/>
                      </a:rPr>
                      <m:t>𝒏</m:t>
                    </m:r>
                  </m:oMath>
                </a14:m>
                <a:r>
                  <a:rPr lang="zh-CN" altLang="en-US" sz="2400" b="1" dirty="0">
                    <a:latin typeface="+mn-ea"/>
                  </a:rPr>
                  <a:t>的</a:t>
                </a:r>
                <a14:m>
                  <m:oMath xmlns:m="http://schemas.openxmlformats.org/officeDocument/2006/math">
                    <m:r>
                      <a:rPr lang="en-US" altLang="zh-CN" sz="2400" b="1" i="1" dirty="0" smtClean="0">
                        <a:latin typeface="Cambria Math"/>
                      </a:rPr>
                      <m:t>𝝀</m:t>
                    </m:r>
                  </m:oMath>
                </a14:m>
                <a:r>
                  <a:rPr lang="en-US" altLang="zh-CN" sz="2400" b="1" dirty="0">
                    <a:latin typeface="+mn-ea"/>
                  </a:rPr>
                  <a:t>-</a:t>
                </a:r>
                <a:r>
                  <a:rPr lang="zh-CN" altLang="en-US" sz="2400" b="1" dirty="0">
                    <a:latin typeface="+mn-ea"/>
                  </a:rPr>
                  <a:t>矩阵</a:t>
                </a:r>
                <a:r>
                  <a:rPr lang="en-US" altLang="zh-CN" sz="2400" b="1" dirty="0">
                    <a:latin typeface="+mn-ea"/>
                  </a:rPr>
                  <a:t>, </a:t>
                </a:r>
                <a:r>
                  <a:rPr lang="zh-CN" altLang="en-US" sz="2400" b="1" dirty="0">
                    <a:latin typeface="+mn-ea"/>
                  </a:rPr>
                  <a:t>则</a:t>
                </a:r>
                <a14:m>
                  <m:oMath xmlns:m="http://schemas.openxmlformats.org/officeDocument/2006/math">
                    <m:r>
                      <a:rPr lang="en-US" altLang="zh-CN" sz="2400" b="1" i="1" smtClean="0">
                        <a:latin typeface="Cambria Math"/>
                      </a:rPr>
                      <m:t>𝑨</m:t>
                    </m:r>
                    <m:r>
                      <a:rPr lang="en-US" altLang="zh-CN" sz="2400" b="1" i="1" smtClean="0">
                        <a:latin typeface="Cambria Math"/>
                      </a:rPr>
                      <m:t>(</m:t>
                    </m:r>
                    <m:r>
                      <a:rPr lang="en-US" altLang="zh-CN" sz="2400" b="1" i="1" smtClean="0">
                        <a:latin typeface="Cambria Math"/>
                      </a:rPr>
                      <m:t>𝝀</m:t>
                    </m:r>
                    <m:r>
                      <a:rPr lang="en-US" altLang="zh-CN" sz="2400" b="1" i="1" smtClean="0">
                        <a:latin typeface="Cambria Math"/>
                      </a:rPr>
                      <m:t>)</m:t>
                    </m:r>
                  </m:oMath>
                </a14:m>
                <a:r>
                  <a:rPr lang="zh-CN" altLang="en-US" sz="2400" b="1" dirty="0">
                    <a:latin typeface="+mn-ea"/>
                  </a:rPr>
                  <a:t>与矩阵</a:t>
                </a:r>
              </a:p>
            </p:txBody>
          </p:sp>
        </mc:Choice>
        <mc:Fallback xmlns="">
          <p:sp>
            <p:nvSpPr>
              <p:cNvPr id="8" name="Rectangle 8">
                <a:extLst>
                  <a:ext uri="{FF2B5EF4-FFF2-40B4-BE49-F238E27FC236}">
                    <a16:creationId xmlns:a16="http://schemas.microsoft.com/office/drawing/2014/main" xmlns=""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689982" y="2537107"/>
                <a:ext cx="7561263" cy="497957"/>
              </a:xfrm>
              <a:prstGeom prst="rect">
                <a:avLst/>
              </a:prstGeom>
              <a:blipFill rotWithShape="1">
                <a:blip r:embed="rId4"/>
                <a:stretch>
                  <a:fillRect t="-2439" b="-2682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778469" y="3118954"/>
                <a:ext cx="5089470" cy="1882567"/>
              </a:xfrm>
              <a:prstGeom prst="rect">
                <a:avLst/>
              </a:prstGeom>
            </p:spPr>
            <p:txBody>
              <a:bodyPr wrap="none">
                <a:spAutoFit/>
              </a:bodyPr>
              <a:lstStyle/>
              <a:p>
                <a14:m>
                  <m:oMath xmlns:m="http://schemas.openxmlformats.org/officeDocument/2006/math">
                    <m:r>
                      <a:rPr lang="en-US" altLang="zh-CN" sz="2000" b="1" i="1" smtClean="0">
                        <a:latin typeface="Cambria Math"/>
                      </a:rPr>
                      <m:t>𝑱</m:t>
                    </m:r>
                    <m:d>
                      <m:dPr>
                        <m:ctrlPr>
                          <a:rPr lang="en-US" altLang="zh-CN" sz="2000" b="1" i="1" smtClean="0">
                            <a:latin typeface="Cambria Math" panose="02040503050406030204" pitchFamily="18" charset="0"/>
                          </a:rPr>
                        </m:ctrlPr>
                      </m:dPr>
                      <m:e>
                        <m:r>
                          <a:rPr lang="en-US" altLang="zh-CN" sz="2000" b="1" i="1" smtClean="0">
                            <a:latin typeface="Cambria Math"/>
                          </a:rPr>
                          <m:t>𝝀</m:t>
                        </m:r>
                      </m:e>
                    </m:d>
                    <m:r>
                      <a:rPr lang="en-US" altLang="zh-CN" sz="2000" b="1" i="1" smtClean="0">
                        <a:latin typeface="Cambria Math"/>
                      </a:rPr>
                      <m:t>=</m:t>
                    </m:r>
                    <m:d>
                      <m:dPr>
                        <m:begChr m:val="["/>
                        <m:endChr m:val="]"/>
                        <m:ctrlPr>
                          <a:rPr lang="zh-CN" altLang="en-US" sz="2000" b="1" i="1">
                            <a:latin typeface="Cambria Math" panose="02040503050406030204" pitchFamily="18" charset="0"/>
                          </a:rPr>
                        </m:ctrlPr>
                      </m:dPr>
                      <m:e>
                        <m:m>
                          <m:mPr>
                            <m:mcs>
                              <m:mc>
                                <m:mcPr>
                                  <m:count m:val="6"/>
                                  <m:mcJc m:val="center"/>
                                </m:mcPr>
                              </m:mc>
                            </m:mcs>
                            <m:ctrlPr>
                              <a:rPr lang="zh-CN" altLang="en-US" sz="2000" b="1" i="1">
                                <a:latin typeface="Cambria Math" panose="02040503050406030204" pitchFamily="18" charset="0"/>
                              </a:rPr>
                            </m:ctrlPr>
                          </m:mPr>
                          <m:mr>
                            <m:e>
                              <m:d>
                                <m:dPr>
                                  <m:begChr m:val=""/>
                                  <m:ctrlPr>
                                    <a:rPr lang="zh-CN" altLang="en-US" sz="2000" b="1" i="1">
                                      <a:latin typeface="Cambria Math" panose="02040503050406030204" pitchFamily="18" charset="0"/>
                                    </a:rPr>
                                  </m:ctrlPr>
                                </m:dPr>
                                <m:e>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𝒅</m:t>
                                      </m:r>
                                    </m:e>
                                    <m:sub>
                                      <m:r>
                                        <a:rPr lang="zh-CN" altLang="en-US" sz="2000" b="1" i="1">
                                          <a:latin typeface="Cambria Math" panose="02040503050406030204" pitchFamily="18" charset="0"/>
                                        </a:rPr>
                                        <m:t>𝟏</m:t>
                                      </m:r>
                                    </m:sub>
                                  </m:sSub>
                                  <m:r>
                                    <a:rPr lang="zh-CN" altLang="en-US" sz="2000" b="1">
                                      <a:latin typeface="Cambria Math" panose="02040503050406030204" pitchFamily="18" charset="0"/>
                                    </a:rPr>
                                    <m:t>(</m:t>
                                  </m:r>
                                  <m:r>
                                    <a:rPr lang="zh-CN" altLang="en-US" sz="2000" b="1" i="1">
                                      <a:latin typeface="Cambria Math" panose="02040503050406030204" pitchFamily="18" charset="0"/>
                                    </a:rPr>
                                    <m:t>𝝀</m:t>
                                  </m:r>
                                </m:e>
                              </m:d>
                            </m:e>
                            <m:e/>
                            <m:e/>
                            <m:e>
                              <m:r>
                                <a:rPr lang="zh-CN" altLang="en-US" sz="2000" b="1" i="1">
                                  <a:latin typeface="Cambria Math" panose="02040503050406030204" pitchFamily="18" charset="0"/>
                                </a:rPr>
                                <m:t>𝟎</m:t>
                              </m:r>
                            </m:e>
                            <m:e>
                              <m:r>
                                <a:rPr lang="zh-CN" altLang="en-US" sz="2000" b="1">
                                  <a:latin typeface="Cambria Math" panose="02040503050406030204" pitchFamily="18" charset="0"/>
                                </a:rPr>
                                <m:t>⋯</m:t>
                              </m:r>
                            </m:e>
                            <m:e>
                              <m:r>
                                <a:rPr lang="zh-CN" altLang="en-US" sz="2000" b="1" i="1">
                                  <a:latin typeface="Cambria Math" panose="02040503050406030204" pitchFamily="18" charset="0"/>
                                </a:rPr>
                                <m:t>𝟎</m:t>
                              </m:r>
                            </m:e>
                          </m:mr>
                          <m:mr>
                            <m:e/>
                            <m:e>
                              <m:r>
                                <a:rPr lang="zh-CN" altLang="en-US" sz="2000" b="1">
                                  <a:latin typeface="Cambria Math" panose="02040503050406030204" pitchFamily="18" charset="0"/>
                                </a:rPr>
                                <m:t>⋱</m:t>
                              </m:r>
                            </m:e>
                            <m:e/>
                            <m:e>
                              <m:r>
                                <a:rPr lang="zh-CN" altLang="en-US" sz="2000" b="1">
                                  <a:latin typeface="Cambria Math" panose="02040503050406030204" pitchFamily="18" charset="0"/>
                                </a:rPr>
                                <m:t>⋮</m:t>
                              </m:r>
                            </m:e>
                            <m:e/>
                            <m:e>
                              <m:r>
                                <a:rPr lang="zh-CN" altLang="en-US" sz="2000" b="1">
                                  <a:latin typeface="Cambria Math" panose="02040503050406030204" pitchFamily="18" charset="0"/>
                                </a:rPr>
                                <m:t>⋮</m:t>
                              </m:r>
                            </m:e>
                          </m:mr>
                          <m:mr>
                            <m:e/>
                            <m:e/>
                            <m:e>
                              <m:d>
                                <m:dPr>
                                  <m:begChr m:val=""/>
                                  <m:ctrlPr>
                                    <a:rPr lang="zh-CN" altLang="en-US" sz="2000" b="1" i="1">
                                      <a:latin typeface="Cambria Math" panose="02040503050406030204" pitchFamily="18" charset="0"/>
                                    </a:rPr>
                                  </m:ctrlPr>
                                </m:dPr>
                                <m:e>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𝒅</m:t>
                                      </m:r>
                                    </m:e>
                                    <m:sub>
                                      <m:r>
                                        <a:rPr lang="zh-CN" altLang="en-US" sz="2000" b="1" i="1">
                                          <a:latin typeface="Cambria Math" panose="02040503050406030204" pitchFamily="18" charset="0"/>
                                        </a:rPr>
                                        <m:t>𝒓</m:t>
                                      </m:r>
                                    </m:sub>
                                  </m:sSub>
                                  <m:r>
                                    <a:rPr lang="zh-CN" altLang="en-US" sz="2000" b="1">
                                      <a:latin typeface="Cambria Math" panose="02040503050406030204" pitchFamily="18" charset="0"/>
                                    </a:rPr>
                                    <m:t>(</m:t>
                                  </m:r>
                                  <m:r>
                                    <a:rPr lang="zh-CN" altLang="en-US" sz="2000" b="1" i="1">
                                      <a:latin typeface="Cambria Math" panose="02040503050406030204" pitchFamily="18" charset="0"/>
                                    </a:rPr>
                                    <m:t>𝝀</m:t>
                                  </m:r>
                                </m:e>
                              </m:d>
                            </m:e>
                            <m:e>
                              <m:r>
                                <a:rPr lang="zh-CN" altLang="en-US" sz="2000" b="1" i="1">
                                  <a:latin typeface="Cambria Math" panose="02040503050406030204" pitchFamily="18" charset="0"/>
                                </a:rPr>
                                <m:t>𝟎</m:t>
                              </m:r>
                            </m:e>
                            <m:e>
                              <m:r>
                                <a:rPr lang="zh-CN" altLang="en-US" sz="2000" b="1">
                                  <a:latin typeface="Cambria Math" panose="02040503050406030204" pitchFamily="18" charset="0"/>
                                </a:rPr>
                                <m:t>⋯</m:t>
                              </m:r>
                            </m:e>
                            <m:e>
                              <m:r>
                                <a:rPr lang="zh-CN" altLang="en-US" sz="2000" b="1" i="1">
                                  <a:latin typeface="Cambria Math" panose="02040503050406030204" pitchFamily="18" charset="0"/>
                                </a:rPr>
                                <m:t>𝟎</m:t>
                              </m:r>
                            </m:e>
                          </m:mr>
                          <m:mr>
                            <m:e>
                              <m:r>
                                <a:rPr lang="zh-CN" altLang="en-US" sz="2000" b="1" i="1">
                                  <a:latin typeface="Cambria Math" panose="02040503050406030204" pitchFamily="18" charset="0"/>
                                </a:rPr>
                                <m:t>𝟎</m:t>
                              </m:r>
                            </m:e>
                            <m:e>
                              <m:r>
                                <a:rPr lang="zh-CN" altLang="en-US" sz="2000" b="1">
                                  <a:latin typeface="Cambria Math" panose="02040503050406030204" pitchFamily="18" charset="0"/>
                                </a:rPr>
                                <m:t>⋯</m:t>
                              </m:r>
                            </m:e>
                            <m:e>
                              <m:r>
                                <a:rPr lang="zh-CN" altLang="en-US" sz="2000" b="1" i="1">
                                  <a:latin typeface="Cambria Math" panose="02040503050406030204" pitchFamily="18" charset="0"/>
                                </a:rPr>
                                <m:t>𝟎</m:t>
                              </m:r>
                            </m:e>
                            <m:e>
                              <m:r>
                                <a:rPr lang="zh-CN" altLang="en-US" sz="2000" b="1" i="1">
                                  <a:latin typeface="Cambria Math" panose="02040503050406030204" pitchFamily="18" charset="0"/>
                                </a:rPr>
                                <m:t>𝟎</m:t>
                              </m:r>
                            </m:e>
                            <m:e>
                              <m:r>
                                <a:rPr lang="zh-CN" altLang="en-US" sz="2000" b="1">
                                  <a:latin typeface="Cambria Math" panose="02040503050406030204" pitchFamily="18" charset="0"/>
                                </a:rPr>
                                <m:t>⋯</m:t>
                              </m:r>
                            </m:e>
                            <m:e>
                              <m:r>
                                <a:rPr lang="zh-CN" altLang="en-US" sz="2000" b="1" i="1">
                                  <a:latin typeface="Cambria Math" panose="02040503050406030204" pitchFamily="18" charset="0"/>
                                </a:rPr>
                                <m:t>𝟎</m:t>
                              </m:r>
                            </m:e>
                          </m:mr>
                          <m:mr>
                            <m:e>
                              <m:r>
                                <a:rPr lang="zh-CN" altLang="en-US" sz="2000" b="1">
                                  <a:latin typeface="Cambria Math" panose="02040503050406030204" pitchFamily="18" charset="0"/>
                                </a:rPr>
                                <m:t>⋮</m:t>
                              </m:r>
                            </m:e>
                            <m:e/>
                            <m:e>
                              <m:r>
                                <a:rPr lang="zh-CN" altLang="en-US" sz="2000" b="1">
                                  <a:latin typeface="Cambria Math" panose="02040503050406030204" pitchFamily="18" charset="0"/>
                                </a:rPr>
                                <m:t>⋮</m:t>
                              </m:r>
                            </m:e>
                            <m:e>
                              <m:r>
                                <a:rPr lang="zh-CN" altLang="en-US" sz="2000" b="1">
                                  <a:latin typeface="Cambria Math" panose="02040503050406030204" pitchFamily="18" charset="0"/>
                                </a:rPr>
                                <m:t>⋮</m:t>
                              </m:r>
                            </m:e>
                            <m:e/>
                            <m:e>
                              <m:r>
                                <a:rPr lang="zh-CN" altLang="en-US" sz="2000" b="1">
                                  <a:latin typeface="Cambria Math" panose="02040503050406030204" pitchFamily="18" charset="0"/>
                                </a:rPr>
                                <m:t>⋮</m:t>
                              </m:r>
                            </m:e>
                          </m:mr>
                          <m:mr>
                            <m:e>
                              <m:r>
                                <a:rPr lang="zh-CN" altLang="en-US" sz="2000" b="1" i="1">
                                  <a:latin typeface="Cambria Math" panose="02040503050406030204" pitchFamily="18" charset="0"/>
                                </a:rPr>
                                <m:t>𝟎</m:t>
                              </m:r>
                            </m:e>
                            <m:e>
                              <m:r>
                                <a:rPr lang="zh-CN" altLang="en-US" sz="2000" b="1">
                                  <a:latin typeface="Cambria Math" panose="02040503050406030204" pitchFamily="18" charset="0"/>
                                </a:rPr>
                                <m:t>⋯</m:t>
                              </m:r>
                            </m:e>
                            <m:e>
                              <m:r>
                                <a:rPr lang="zh-CN" altLang="en-US" sz="2000" b="1" i="1">
                                  <a:latin typeface="Cambria Math" panose="02040503050406030204" pitchFamily="18" charset="0"/>
                                </a:rPr>
                                <m:t>𝟎</m:t>
                              </m:r>
                            </m:e>
                            <m:e>
                              <m:r>
                                <a:rPr lang="zh-CN" altLang="en-US" sz="2000" b="1" i="1">
                                  <a:latin typeface="Cambria Math" panose="02040503050406030204" pitchFamily="18" charset="0"/>
                                </a:rPr>
                                <m:t>𝟎</m:t>
                              </m:r>
                            </m:e>
                            <m:e>
                              <m:r>
                                <a:rPr lang="zh-CN" altLang="en-US" sz="2000" b="1">
                                  <a:latin typeface="Cambria Math" panose="02040503050406030204" pitchFamily="18" charset="0"/>
                                </a:rPr>
                                <m:t>⋯</m:t>
                              </m:r>
                            </m:e>
                            <m:e>
                              <m:r>
                                <a:rPr lang="zh-CN" altLang="en-US" sz="2000" b="1" i="1">
                                  <a:latin typeface="Cambria Math" panose="02040503050406030204" pitchFamily="18" charset="0"/>
                                </a:rPr>
                                <m:t>𝟎</m:t>
                              </m:r>
                            </m:e>
                          </m:mr>
                        </m:m>
                      </m:e>
                    </m:d>
                  </m:oMath>
                </a14:m>
                <a:r>
                  <a:rPr lang="zh-CN" altLang="en-US" sz="2000" b="1" dirty="0"/>
                  <a:t>等价</a:t>
                </a:r>
                <a:r>
                  <a:rPr lang="en-US" altLang="zh-CN" sz="2000" b="1" dirty="0"/>
                  <a:t>.</a:t>
                </a:r>
                <a:endParaRPr lang="zh-CN" altLang="en-US" sz="2000" b="1" dirty="0"/>
              </a:p>
            </p:txBody>
          </p:sp>
        </mc:Choice>
        <mc:Fallback xmlns="">
          <p:sp>
            <p:nvSpPr>
              <p:cNvPr id="5" name="矩形 4"/>
              <p:cNvSpPr>
                <a:spLocks noRot="1" noChangeAspect="1" noMove="1" noResize="1" noEditPoints="1" noAdjustHandles="1" noChangeArrowheads="1" noChangeShapeType="1" noTextEdit="1"/>
              </p:cNvSpPr>
              <p:nvPr/>
            </p:nvSpPr>
            <p:spPr>
              <a:xfrm>
                <a:off x="1778469" y="3118954"/>
                <a:ext cx="5089470" cy="1882567"/>
              </a:xfrm>
              <a:prstGeom prst="rect">
                <a:avLst/>
              </a:prstGeom>
              <a:blipFill>
                <a:blip r:embed="rId5"/>
                <a:stretch>
                  <a:fillRect r="-3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8E0C11F-6794-4FFC-92F4-CE4389D1E38A}"/>
                  </a:ext>
                </a:extLst>
              </p:cNvPr>
              <p:cNvSpPr>
                <a:spLocks noChangeArrowheads="1"/>
              </p:cNvSpPr>
              <p:nvPr/>
            </p:nvSpPr>
            <p:spPr bwMode="auto">
              <a:xfrm>
                <a:off x="673203" y="5147481"/>
                <a:ext cx="7561263" cy="5355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61950">
                  <a:lnSpc>
                    <a:spcPct val="120000"/>
                  </a:lnSpc>
                </a:pPr>
                <a:r>
                  <a:rPr lang="zh-CN" altLang="en-US" sz="2400" b="1" dirty="0">
                    <a:latin typeface="+mn-ea"/>
                  </a:rPr>
                  <a:t>其中</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𝒅</m:t>
                        </m:r>
                      </m:e>
                      <m:sub>
                        <m:r>
                          <a:rPr lang="en-US" altLang="zh-CN" sz="2400" b="1" i="1">
                            <a:latin typeface="Cambria Math"/>
                          </a:rPr>
                          <m:t>𝒊</m:t>
                        </m:r>
                      </m:sub>
                    </m:sSub>
                    <m:r>
                      <a:rPr lang="en-US" altLang="zh-CN" sz="2400" b="1" i="1">
                        <a:latin typeface="Cambria Math"/>
                      </a:rPr>
                      <m:t>(</m:t>
                    </m:r>
                    <m:r>
                      <a:rPr lang="en-US" altLang="zh-CN" sz="2400" b="1" i="1">
                        <a:latin typeface="Cambria Math"/>
                      </a:rPr>
                      <m:t>𝝀</m:t>
                    </m:r>
                    <m:r>
                      <a:rPr lang="en-US" altLang="zh-CN" sz="2400" b="1" i="1">
                        <a:latin typeface="Cambria Math"/>
                      </a:rPr>
                      <m:t>)</m:t>
                    </m:r>
                  </m:oMath>
                </a14:m>
                <a:r>
                  <a:rPr lang="zh-CN" altLang="en-US" sz="2400" b="1" dirty="0">
                    <a:latin typeface="+mn-ea"/>
                  </a:rPr>
                  <a:t>是首一多项式</a:t>
                </a:r>
                <a:r>
                  <a:rPr lang="en-US" altLang="zh-CN" sz="2400" b="1" dirty="0">
                    <a:latin typeface="+mn-ea"/>
                  </a:rPr>
                  <a:t>, </a:t>
                </a:r>
                <a:r>
                  <a:rPr lang="zh-CN" altLang="en-US" sz="2400" b="1" dirty="0">
                    <a:latin typeface="+mn-ea"/>
                  </a:rPr>
                  <a:t>且</a:t>
                </a:r>
                <a14:m>
                  <m:oMath xmlns:m="http://schemas.openxmlformats.org/officeDocument/2006/math">
                    <m:sSub>
                      <m:sSubPr>
                        <m:ctrlPr>
                          <a:rPr lang="en-US" altLang="zh-CN" sz="2400" b="1" i="1">
                            <a:solidFill>
                              <a:srgbClr val="0070C0"/>
                            </a:solidFill>
                            <a:latin typeface="Cambria Math" panose="02040503050406030204" pitchFamily="18" charset="0"/>
                          </a:rPr>
                        </m:ctrlPr>
                      </m:sSubPr>
                      <m:e>
                        <m:r>
                          <a:rPr lang="en-US" altLang="zh-CN" sz="2400" b="1" i="1">
                            <a:solidFill>
                              <a:srgbClr val="0070C0"/>
                            </a:solidFill>
                            <a:latin typeface="Cambria Math"/>
                          </a:rPr>
                          <m:t>𝒅</m:t>
                        </m:r>
                      </m:e>
                      <m:sub>
                        <m:r>
                          <a:rPr lang="en-US" altLang="zh-CN" sz="2400" b="1" i="1">
                            <a:solidFill>
                              <a:srgbClr val="0070C0"/>
                            </a:solidFill>
                            <a:latin typeface="Cambria Math"/>
                          </a:rPr>
                          <m:t>𝒊</m:t>
                        </m:r>
                      </m:sub>
                    </m:sSub>
                    <m:d>
                      <m:dPr>
                        <m:ctrlPr>
                          <a:rPr lang="en-US" altLang="zh-CN" sz="2400" b="1" i="1">
                            <a:solidFill>
                              <a:srgbClr val="0070C0"/>
                            </a:solidFill>
                            <a:latin typeface="Cambria Math" panose="02040503050406030204" pitchFamily="18" charset="0"/>
                          </a:rPr>
                        </m:ctrlPr>
                      </m:dPr>
                      <m:e>
                        <m:r>
                          <a:rPr lang="en-US" altLang="zh-CN" sz="2400" b="1" i="1">
                            <a:solidFill>
                              <a:srgbClr val="0070C0"/>
                            </a:solidFill>
                            <a:latin typeface="Cambria Math"/>
                          </a:rPr>
                          <m:t>𝝀</m:t>
                        </m:r>
                      </m:e>
                    </m:d>
                    <m:r>
                      <a:rPr lang="en-US" altLang="zh-CN" sz="2400" b="1" i="1">
                        <a:solidFill>
                          <a:srgbClr val="0070C0"/>
                        </a:solidFill>
                        <a:latin typeface="Cambria Math"/>
                      </a:rPr>
                      <m:t>|</m:t>
                    </m:r>
                    <m:sSub>
                      <m:sSubPr>
                        <m:ctrlPr>
                          <a:rPr lang="en-US" altLang="zh-CN" sz="2400" b="1" i="1">
                            <a:solidFill>
                              <a:srgbClr val="0070C0"/>
                            </a:solidFill>
                            <a:latin typeface="Cambria Math" panose="02040503050406030204" pitchFamily="18" charset="0"/>
                          </a:rPr>
                        </m:ctrlPr>
                      </m:sSubPr>
                      <m:e>
                        <m:r>
                          <a:rPr lang="en-US" altLang="zh-CN" sz="2400" b="1" i="1">
                            <a:solidFill>
                              <a:srgbClr val="0070C0"/>
                            </a:solidFill>
                            <a:latin typeface="Cambria Math"/>
                          </a:rPr>
                          <m:t>𝒅</m:t>
                        </m:r>
                      </m:e>
                      <m:sub>
                        <m:r>
                          <a:rPr lang="en-US" altLang="zh-CN" sz="2400" b="1" i="1">
                            <a:solidFill>
                              <a:srgbClr val="0070C0"/>
                            </a:solidFill>
                            <a:latin typeface="Cambria Math"/>
                          </a:rPr>
                          <m:t>𝒊</m:t>
                        </m:r>
                        <m:r>
                          <a:rPr lang="en-US" altLang="zh-CN" sz="2400" b="1" i="1">
                            <a:solidFill>
                              <a:srgbClr val="0070C0"/>
                            </a:solidFill>
                            <a:latin typeface="Cambria Math"/>
                          </a:rPr>
                          <m:t>+</m:t>
                        </m:r>
                        <m:r>
                          <a:rPr lang="en-US" altLang="zh-CN" sz="2400" b="1" i="1">
                            <a:solidFill>
                              <a:srgbClr val="0070C0"/>
                            </a:solidFill>
                            <a:latin typeface="Cambria Math"/>
                          </a:rPr>
                          <m:t>𝟏</m:t>
                        </m:r>
                        <m:r>
                          <a:rPr lang="en-US" altLang="zh-CN" sz="2400" b="1" i="1">
                            <a:solidFill>
                              <a:srgbClr val="0070C0"/>
                            </a:solidFill>
                            <a:latin typeface="Cambria Math"/>
                          </a:rPr>
                          <m:t> </m:t>
                        </m:r>
                      </m:sub>
                    </m:sSub>
                    <m:d>
                      <m:dPr>
                        <m:ctrlPr>
                          <a:rPr lang="en-US" altLang="zh-CN" sz="2400" b="1" i="1">
                            <a:solidFill>
                              <a:srgbClr val="0070C0"/>
                            </a:solidFill>
                            <a:latin typeface="Cambria Math" panose="02040503050406030204" pitchFamily="18" charset="0"/>
                          </a:rPr>
                        </m:ctrlPr>
                      </m:dPr>
                      <m:e>
                        <m:r>
                          <a:rPr lang="en-US" altLang="zh-CN" sz="2400" b="1" i="1">
                            <a:solidFill>
                              <a:srgbClr val="0070C0"/>
                            </a:solidFill>
                            <a:latin typeface="Cambria Math"/>
                          </a:rPr>
                          <m:t>𝝀</m:t>
                        </m:r>
                      </m:e>
                    </m:d>
                  </m:oMath>
                </a14:m>
                <a:r>
                  <a:rPr lang="en-US" altLang="zh-CN" sz="2400" b="1" dirty="0">
                    <a:latin typeface="+mn-ea"/>
                  </a:rPr>
                  <a:t>.</a:t>
                </a:r>
                <a:endParaRPr lang="zh-CN" altLang="en-US" sz="2400" b="1" dirty="0">
                  <a:latin typeface="+mn-ea"/>
                </a:endParaRPr>
              </a:p>
            </p:txBody>
          </p:sp>
        </mc:Choice>
        <mc:Fallback xmlns="">
          <p:sp>
            <p:nvSpPr>
              <p:cNvPr id="9" name="Rectangle 8">
                <a:extLst>
                  <a:ext uri="{FF2B5EF4-FFF2-40B4-BE49-F238E27FC236}">
                    <a16:creationId xmlns:a16="http://schemas.microsoft.com/office/drawing/2014/main" xmlns=""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673203" y="5147481"/>
                <a:ext cx="7561263" cy="535531"/>
              </a:xfrm>
              <a:prstGeom prst="rect">
                <a:avLst/>
              </a:prstGeom>
              <a:blipFill rotWithShape="1">
                <a:blip r:embed="rId6"/>
                <a:stretch>
                  <a:fillRect t="-2273" b="-1818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Rectangle 8">
                <a:extLst>
                  <a:ext uri="{FF2B5EF4-FFF2-40B4-BE49-F238E27FC236}">
                    <a16:creationId xmlns:a16="http://schemas.microsoft.com/office/drawing/2014/main" id="{88E0C11F-6794-4FFC-92F4-CE4389D1E38A}"/>
                  </a:ext>
                </a:extLst>
              </p:cNvPr>
              <p:cNvSpPr>
                <a:spLocks noChangeArrowheads="1"/>
              </p:cNvSpPr>
              <p:nvPr/>
            </p:nvSpPr>
            <p:spPr bwMode="auto">
              <a:xfrm>
                <a:off x="661769" y="5783799"/>
                <a:ext cx="7561263" cy="5355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61950">
                  <a:lnSpc>
                    <a:spcPct val="120000"/>
                  </a:lnSpc>
                </a:pPr>
                <a:r>
                  <a:rPr lang="zh-CN" altLang="en-US" sz="2400" b="1" dirty="0">
                    <a:latin typeface="+mn-ea"/>
                  </a:rPr>
                  <a:t>矩阵</a:t>
                </a:r>
                <a14:m>
                  <m:oMath xmlns:m="http://schemas.openxmlformats.org/officeDocument/2006/math">
                    <m:r>
                      <a:rPr lang="en-US" altLang="zh-CN" sz="2400" b="1" i="1">
                        <a:latin typeface="Cambria Math"/>
                      </a:rPr>
                      <m:t>𝑱</m:t>
                    </m:r>
                    <m:r>
                      <a:rPr lang="en-US" altLang="zh-CN" sz="2400" b="1" i="1">
                        <a:latin typeface="Cambria Math"/>
                      </a:rPr>
                      <m:t>(</m:t>
                    </m:r>
                    <m:r>
                      <a:rPr lang="en-US" altLang="zh-CN" sz="2400" b="1" i="1">
                        <a:latin typeface="Cambria Math"/>
                      </a:rPr>
                      <m:t>𝝀</m:t>
                    </m:r>
                    <m:r>
                      <a:rPr lang="en-US" altLang="zh-CN" sz="2400" b="1" i="1">
                        <a:latin typeface="Cambria Math"/>
                      </a:rPr>
                      <m:t>)</m:t>
                    </m:r>
                  </m:oMath>
                </a14:m>
                <a:r>
                  <a:rPr lang="zh-CN" altLang="en-US" sz="2400" b="1" dirty="0">
                    <a:latin typeface="+mn-ea"/>
                  </a:rPr>
                  <a:t>称之为</a:t>
                </a:r>
                <a14:m>
                  <m:oMath xmlns:m="http://schemas.openxmlformats.org/officeDocument/2006/math">
                    <m:r>
                      <a:rPr lang="en-US" altLang="zh-CN" sz="2400" b="1" i="1" dirty="0">
                        <a:latin typeface="Cambria Math"/>
                      </a:rPr>
                      <m:t>𝑨</m:t>
                    </m:r>
                    <m:r>
                      <a:rPr lang="en-US" altLang="zh-CN" sz="2400" b="1" i="1" dirty="0">
                        <a:latin typeface="Cambria Math"/>
                      </a:rPr>
                      <m:t>(</m:t>
                    </m:r>
                    <m:r>
                      <a:rPr lang="en-US" altLang="zh-CN" sz="2400" b="1" i="1" dirty="0">
                        <a:latin typeface="Cambria Math"/>
                      </a:rPr>
                      <m:t>𝝀</m:t>
                    </m:r>
                    <m:r>
                      <a:rPr lang="en-US" altLang="zh-CN" sz="2400" b="1" i="1" dirty="0">
                        <a:latin typeface="Cambria Math"/>
                      </a:rPr>
                      <m:t>)</m:t>
                    </m:r>
                  </m:oMath>
                </a14:m>
                <a:r>
                  <a:rPr lang="zh-CN" altLang="en-US" sz="2400" b="1" dirty="0">
                    <a:latin typeface="+mn-ea"/>
                  </a:rPr>
                  <a:t>的</a:t>
                </a:r>
                <a:r>
                  <a:rPr lang="en-US" altLang="zh-CN" sz="2400" b="1" dirty="0">
                    <a:solidFill>
                      <a:srgbClr val="00B0F0"/>
                    </a:solidFill>
                    <a:latin typeface="Cambria" pitchFamily="18" charset="0"/>
                    <a:ea typeface="Cambria" pitchFamily="18" charset="0"/>
                  </a:rPr>
                  <a:t>Smith</a:t>
                </a:r>
                <a:r>
                  <a:rPr lang="zh-CN" altLang="en-US" sz="2400" b="1" dirty="0">
                    <a:solidFill>
                      <a:srgbClr val="00B0F0"/>
                    </a:solidFill>
                    <a:latin typeface="+mn-ea"/>
                  </a:rPr>
                  <a:t>标准形</a:t>
                </a:r>
                <a:r>
                  <a:rPr lang="en-US" altLang="zh-CN" sz="2400" b="1" dirty="0">
                    <a:latin typeface="+mn-ea"/>
                  </a:rPr>
                  <a:t>. </a:t>
                </a:r>
                <a:endParaRPr lang="zh-CN" altLang="en-US" sz="2400" b="1" dirty="0">
                  <a:latin typeface="+mn-ea"/>
                </a:endParaRPr>
              </a:p>
            </p:txBody>
          </p:sp>
        </mc:Choice>
        <mc:Fallback xmlns="">
          <p:sp>
            <p:nvSpPr>
              <p:cNvPr id="10" name="Rectangle 8">
                <a:extLst>
                  <a:ext uri="{FF2B5EF4-FFF2-40B4-BE49-F238E27FC236}">
                    <a16:creationId xmlns:a16="http://schemas.microsoft.com/office/drawing/2014/main" xmlns=""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661769" y="5783799"/>
                <a:ext cx="7561263" cy="535531"/>
              </a:xfrm>
              <a:prstGeom prst="rect">
                <a:avLst/>
              </a:prstGeom>
              <a:blipFill rotWithShape="1">
                <a:blip r:embed="rId7"/>
                <a:stretch>
                  <a:fillRect t="-3409" b="-1818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1127115168"/>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85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3650"/>
                            </p:stCondLst>
                            <p:childTnLst>
                              <p:par>
                                <p:cTn id="13" presetID="10" presetClass="entr" presetSubtype="0" fill="hold" grpId="0" nodeType="afterEffect">
                                  <p:stCondLst>
                                    <p:cond delay="0"/>
                                  </p:stCondLst>
                                  <p:iterate type="lt">
                                    <p:tmPct val="10000"/>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2350"/>
                            </p:stCondLst>
                            <p:childTnLst>
                              <p:par>
                                <p:cTn id="22" presetID="10" presetClass="entr" presetSubtype="0" fill="hold" grpId="0" nodeType="afterEffect">
                                  <p:stCondLst>
                                    <p:cond delay="0"/>
                                  </p:stCondLst>
                                  <p:iterate type="lt">
                                    <p:tmPct val="10000"/>
                                  </p:iterate>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5"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a:extLst>
                  <a:ext uri="{FF2B5EF4-FFF2-40B4-BE49-F238E27FC236}">
                    <a16:creationId xmlns:a16="http://schemas.microsoft.com/office/drawing/2014/main" id="{A5598526-04A8-48CB-AA1E-CA813439AD85}"/>
                  </a:ext>
                </a:extLst>
              </p:cNvPr>
              <p:cNvSpPr>
                <a:spLocks noGrp="1"/>
              </p:cNvSpPr>
              <p:nvPr>
                <p:ph type="body" sz="quarter" idx="10"/>
              </p:nvPr>
            </p:nvSpPr>
            <p:spPr/>
            <p:txBody>
              <a:bodyPr/>
              <a:lstStyle/>
              <a:p>
                <a14:m>
                  <m:oMath xmlns:m="http://schemas.openxmlformats.org/officeDocument/2006/math">
                    <m:r>
                      <a:rPr lang="en-US" altLang="zh-CN" i="1">
                        <a:latin typeface="Cambria Math"/>
                      </a:rPr>
                      <m:t>𝝀</m:t>
                    </m:r>
                  </m:oMath>
                </a14:m>
                <a:r>
                  <a:rPr lang="en-US" altLang="zh-CN" dirty="0"/>
                  <a:t>-</a:t>
                </a:r>
                <a:r>
                  <a:rPr lang="zh-CN" altLang="en-US" dirty="0"/>
                  <a:t>矩阵的</a:t>
                </a:r>
                <a:r>
                  <a:rPr lang="en-US" altLang="zh-CN" dirty="0"/>
                  <a:t>Smith</a:t>
                </a:r>
                <a:r>
                  <a:rPr lang="zh-CN" altLang="en-US" dirty="0"/>
                  <a:t>标准形</a:t>
                </a:r>
              </a:p>
            </p:txBody>
          </p:sp>
        </mc:Choice>
        <mc:Fallback xmlns="">
          <p:sp>
            <p:nvSpPr>
              <p:cNvPr id="2" name="文本占位符 1">
                <a:extLst>
                  <a:ext uri="{FF2B5EF4-FFF2-40B4-BE49-F238E27FC236}">
                    <a16:creationId xmlns:a16="http://schemas.microsoft.com/office/drawing/2014/main" xmlns="" id="{A5598526-04A8-48CB-AA1E-CA813439AD85}"/>
                  </a:ext>
                </a:extLst>
              </p:cNvPr>
              <p:cNvSpPr>
                <a:spLocks noGrp="1" noRot="1" noChangeAspect="1" noMove="1" noResize="1" noEditPoints="1" noAdjustHandles="1" noChangeArrowheads="1" noChangeShapeType="1" noTextEdit="1"/>
              </p:cNvSpPr>
              <p:nvPr>
                <p:ph type="body" sz="quarter" idx="10"/>
              </p:nvPr>
            </p:nvSpPr>
            <p:spPr>
              <a:blipFill rotWithShape="1">
                <a:blip r:embed="rId2"/>
                <a:stretch>
                  <a:fillRect b="-27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Rectangle 8">
                <a:extLst>
                  <a:ext uri="{FF2B5EF4-FFF2-40B4-BE49-F238E27FC236}">
                    <a16:creationId xmlns:a16="http://schemas.microsoft.com/office/drawing/2014/main" id="{88E0C11F-6794-4FFC-92F4-CE4389D1E38A}"/>
                  </a:ext>
                </a:extLst>
              </p:cNvPr>
              <p:cNvSpPr>
                <a:spLocks noChangeArrowheads="1"/>
              </p:cNvSpPr>
              <p:nvPr/>
            </p:nvSpPr>
            <p:spPr bwMode="auto">
              <a:xfrm>
                <a:off x="695325" y="1518067"/>
                <a:ext cx="7561263" cy="1938992"/>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800" b="1" dirty="0">
                    <a:solidFill>
                      <a:schemeClr val="accent6"/>
                    </a:solidFill>
                    <a:latin typeface="+mn-ea"/>
                  </a:rPr>
                  <a:t>引理</a:t>
                </a:r>
                <a:endParaRPr lang="en-US" altLang="zh-CN" sz="2800" b="1" dirty="0">
                  <a:solidFill>
                    <a:schemeClr val="accent6"/>
                  </a:solidFill>
                  <a:latin typeface="+mn-ea"/>
                </a:endParaRPr>
              </a:p>
              <a:p>
                <a:pPr marL="361950">
                  <a:lnSpc>
                    <a:spcPct val="120000"/>
                  </a:lnSpc>
                </a:pPr>
                <a:r>
                  <a:rPr lang="zh-CN" altLang="en-US" sz="2400" b="1" dirty="0"/>
                  <a:t>若</a:t>
                </a:r>
                <a14:m>
                  <m:oMath xmlns:m="http://schemas.openxmlformats.org/officeDocument/2006/math">
                    <m:r>
                      <a:rPr lang="en-US" altLang="zh-CN" sz="2400" b="1" i="1" smtClean="0">
                        <a:latin typeface="Cambria Math"/>
                      </a:rPr>
                      <m:t>𝝀</m:t>
                    </m:r>
                  </m:oMath>
                </a14:m>
                <a:r>
                  <a:rPr lang="en-US" altLang="zh-CN" sz="2400" b="1" i="0" dirty="0">
                    <a:latin typeface="+mj-lt"/>
                  </a:rPr>
                  <a:t>-</a:t>
                </a:r>
                <a:r>
                  <a:rPr lang="zh-CN" altLang="en-US" sz="2400" b="1" i="0" dirty="0">
                    <a:latin typeface="+mj-lt"/>
                  </a:rPr>
                  <a:t>矩阵</a:t>
                </a:r>
                <a14:m>
                  <m:oMath xmlns:m="http://schemas.openxmlformats.org/officeDocument/2006/math">
                    <m:r>
                      <a:rPr lang="en-US" altLang="zh-CN" sz="2400" b="1" i="1" smtClean="0">
                        <a:latin typeface="Cambria Math"/>
                      </a:rPr>
                      <m:t>𝑨</m:t>
                    </m:r>
                    <m:r>
                      <a:rPr lang="en-US" altLang="zh-CN" sz="2400" b="1" i="1" smtClean="0">
                        <a:latin typeface="Cambria Math"/>
                      </a:rPr>
                      <m:t>(</m:t>
                    </m:r>
                    <m:r>
                      <a:rPr lang="en-US" altLang="zh-CN" sz="2400" b="1" i="1" smtClean="0">
                        <a:latin typeface="Cambria Math"/>
                      </a:rPr>
                      <m:t>𝝀</m:t>
                    </m:r>
                    <m:r>
                      <a:rPr lang="en-US" altLang="zh-CN" sz="2400" b="1" i="1" smtClean="0">
                        <a:latin typeface="Cambria Math"/>
                      </a:rPr>
                      <m:t>)</m:t>
                    </m:r>
                  </m:oMath>
                </a14:m>
                <a:r>
                  <a:rPr lang="zh-CN" altLang="en-US" sz="2400" b="1" i="0" dirty="0">
                    <a:latin typeface="+mj-lt"/>
                  </a:rPr>
                  <a:t>中</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a:rPr>
                          <m:t>𝒂</m:t>
                        </m:r>
                      </m:e>
                      <m:sub>
                        <m:r>
                          <a:rPr lang="en-US" altLang="zh-CN" sz="2400" b="1" i="1" dirty="0" smtClean="0">
                            <a:latin typeface="Cambria Math"/>
                          </a:rPr>
                          <m:t>𝟏𝟏</m:t>
                        </m:r>
                      </m:sub>
                    </m:sSub>
                    <m:d>
                      <m:dPr>
                        <m:ctrlPr>
                          <a:rPr lang="en-US" altLang="zh-CN" sz="2400" b="1" i="1" dirty="0" smtClean="0">
                            <a:latin typeface="Cambria Math" panose="02040503050406030204" pitchFamily="18" charset="0"/>
                          </a:rPr>
                        </m:ctrlPr>
                      </m:dPr>
                      <m:e>
                        <m:r>
                          <a:rPr lang="en-US" altLang="zh-CN" sz="2400" b="1" i="1" dirty="0" smtClean="0">
                            <a:latin typeface="Cambria Math"/>
                          </a:rPr>
                          <m:t>𝝀</m:t>
                        </m:r>
                      </m:e>
                    </m:d>
                    <m:r>
                      <a:rPr lang="en-US" altLang="zh-CN" sz="2400" b="1" i="1" dirty="0" smtClean="0">
                        <a:latin typeface="Cambria Math"/>
                      </a:rPr>
                      <m:t>≠</m:t>
                    </m:r>
                    <m:r>
                      <a:rPr lang="en-US" altLang="zh-CN" sz="2400" b="1" i="1" dirty="0" smtClean="0">
                        <a:latin typeface="Cambria Math"/>
                      </a:rPr>
                      <m:t>𝟎</m:t>
                    </m:r>
                  </m:oMath>
                </a14:m>
                <a:r>
                  <a:rPr lang="en-US" altLang="zh-CN" sz="2400" b="1" i="0" dirty="0">
                    <a:latin typeface="+mj-lt"/>
                  </a:rPr>
                  <a:t>, </a:t>
                </a:r>
                <a:r>
                  <a:rPr lang="zh-CN" altLang="en-US" sz="2400" b="1" i="0" dirty="0">
                    <a:latin typeface="+mj-lt"/>
                  </a:rPr>
                  <a:t>且</a:t>
                </a:r>
                <a14:m>
                  <m:oMath xmlns:m="http://schemas.openxmlformats.org/officeDocument/2006/math">
                    <m:r>
                      <a:rPr lang="en-US" altLang="zh-CN" sz="2400" b="1" i="1" smtClean="0">
                        <a:latin typeface="Cambria Math"/>
                      </a:rPr>
                      <m:t>𝑨</m:t>
                    </m:r>
                    <m:r>
                      <a:rPr lang="en-US" altLang="zh-CN" sz="2400" b="1" i="1" smtClean="0">
                        <a:latin typeface="Cambria Math"/>
                      </a:rPr>
                      <m:t>(</m:t>
                    </m:r>
                    <m:r>
                      <a:rPr lang="en-US" altLang="zh-CN" sz="2400" b="1" i="1" smtClean="0">
                        <a:latin typeface="Cambria Math"/>
                      </a:rPr>
                      <m:t>𝝀</m:t>
                    </m:r>
                    <m:r>
                      <a:rPr lang="en-US" altLang="zh-CN" sz="2400" b="1" i="1" smtClean="0">
                        <a:latin typeface="Cambria Math"/>
                      </a:rPr>
                      <m:t>)</m:t>
                    </m:r>
                  </m:oMath>
                </a14:m>
                <a:r>
                  <a:rPr lang="zh-CN" altLang="en-US" sz="2400" b="1" i="0" dirty="0">
                    <a:latin typeface="+mj-lt"/>
                  </a:rPr>
                  <a:t>中存在一个元素不能被</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𝟏𝟏</m:t>
                        </m:r>
                      </m:sub>
                    </m:sSub>
                    <m:r>
                      <a:rPr lang="en-US" altLang="zh-CN" sz="2400" b="1" i="1" smtClean="0">
                        <a:latin typeface="Cambria Math"/>
                      </a:rPr>
                      <m:t>(</m:t>
                    </m:r>
                    <m:r>
                      <a:rPr lang="en-US" altLang="zh-CN" sz="2400" b="1" i="1" smtClean="0">
                        <a:latin typeface="Cambria Math"/>
                      </a:rPr>
                      <m:t>𝝀</m:t>
                    </m:r>
                    <m:r>
                      <a:rPr lang="en-US" altLang="zh-CN" sz="2400" b="1" i="1" smtClean="0">
                        <a:latin typeface="Cambria Math"/>
                      </a:rPr>
                      <m:t>)</m:t>
                    </m:r>
                  </m:oMath>
                </a14:m>
                <a:r>
                  <a:rPr lang="zh-CN" altLang="en-US" sz="2400" b="1" i="0" dirty="0">
                    <a:latin typeface="+mj-lt"/>
                  </a:rPr>
                  <a:t>整除</a:t>
                </a:r>
                <a:r>
                  <a:rPr lang="en-US" altLang="zh-CN" sz="2400" b="1" i="0" dirty="0">
                    <a:latin typeface="+mj-lt"/>
                  </a:rPr>
                  <a:t>, </a:t>
                </a:r>
                <a:r>
                  <a:rPr lang="zh-CN" altLang="en-US" sz="2400" b="1" i="0" dirty="0">
                    <a:latin typeface="+mj-lt"/>
                  </a:rPr>
                  <a:t>则存在与</a:t>
                </a:r>
                <a14:m>
                  <m:oMath xmlns:m="http://schemas.openxmlformats.org/officeDocument/2006/math">
                    <m:r>
                      <a:rPr lang="en-US" altLang="zh-CN" sz="2400" b="1" i="1">
                        <a:latin typeface="Cambria Math"/>
                      </a:rPr>
                      <m:t>𝑨</m:t>
                    </m:r>
                    <m:r>
                      <a:rPr lang="en-US" altLang="zh-CN" sz="2400" b="1" i="1">
                        <a:latin typeface="Cambria Math"/>
                      </a:rPr>
                      <m:t>(</m:t>
                    </m:r>
                    <m:r>
                      <a:rPr lang="en-US" altLang="zh-CN" sz="2400" b="1" i="1">
                        <a:latin typeface="Cambria Math"/>
                      </a:rPr>
                      <m:t>𝝀</m:t>
                    </m:r>
                    <m:r>
                      <a:rPr lang="en-US" altLang="zh-CN" sz="2400" b="1" i="1">
                        <a:latin typeface="Cambria Math"/>
                      </a:rPr>
                      <m:t>)</m:t>
                    </m:r>
                  </m:oMath>
                </a14:m>
                <a:r>
                  <a:rPr lang="zh-CN" altLang="en-US" sz="2400" b="1" i="0" dirty="0">
                    <a:latin typeface="+mj-lt"/>
                  </a:rPr>
                  <a:t>等价的</a:t>
                </a:r>
                <a14:m>
                  <m:oMath xmlns:m="http://schemas.openxmlformats.org/officeDocument/2006/math">
                    <m:r>
                      <a:rPr lang="en-US" altLang="zh-CN" sz="2400" b="1" i="1" smtClean="0">
                        <a:latin typeface="Cambria Math"/>
                      </a:rPr>
                      <m:t>𝝀</m:t>
                    </m:r>
                  </m:oMath>
                </a14:m>
                <a:r>
                  <a:rPr lang="en-US" altLang="zh-CN" sz="2400" b="1" i="0" dirty="0">
                    <a:latin typeface="+mj-lt"/>
                  </a:rPr>
                  <a:t>-</a:t>
                </a:r>
                <a:r>
                  <a:rPr lang="zh-CN" altLang="en-US" sz="2400" b="1" i="0" dirty="0">
                    <a:latin typeface="+mj-lt"/>
                  </a:rPr>
                  <a:t>矩阵</a:t>
                </a:r>
                <a14:m>
                  <m:oMath xmlns:m="http://schemas.openxmlformats.org/officeDocument/2006/math">
                    <m:r>
                      <a:rPr lang="en-US" altLang="zh-CN" sz="2400" b="1" i="1" smtClean="0">
                        <a:latin typeface="Cambria Math"/>
                      </a:rPr>
                      <m:t>𝑩</m:t>
                    </m:r>
                    <m:r>
                      <a:rPr lang="en-US" altLang="zh-CN" sz="2400" b="1" i="1">
                        <a:latin typeface="Cambria Math"/>
                      </a:rPr>
                      <m:t>(</m:t>
                    </m:r>
                    <m:r>
                      <a:rPr lang="en-US" altLang="zh-CN" sz="2400" b="1" i="1">
                        <a:latin typeface="Cambria Math"/>
                      </a:rPr>
                      <m:t>𝝀</m:t>
                    </m:r>
                    <m:r>
                      <a:rPr lang="en-US" altLang="zh-CN" sz="2400" b="1" i="1">
                        <a:latin typeface="Cambria Math"/>
                      </a:rPr>
                      <m:t>)</m:t>
                    </m:r>
                  </m:oMath>
                </a14:m>
                <a:r>
                  <a:rPr lang="en-US" altLang="zh-CN" sz="2400" b="1" i="0" dirty="0">
                    <a:latin typeface="+mj-lt"/>
                  </a:rPr>
                  <a:t>, </a:t>
                </a:r>
                <a:r>
                  <a:rPr lang="zh-CN" altLang="en-US" sz="2400" b="1" i="0" dirty="0">
                    <a:latin typeface="+mj-lt"/>
                  </a:rPr>
                  <a:t>其中</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a:rPr>
                          <m:t>𝒃</m:t>
                        </m:r>
                      </m:e>
                      <m:sub>
                        <m:r>
                          <a:rPr lang="en-US" altLang="zh-CN" sz="2400" b="1" i="1" dirty="0" smtClean="0">
                            <a:latin typeface="Cambria Math"/>
                          </a:rPr>
                          <m:t>𝟏𝟏</m:t>
                        </m:r>
                      </m:sub>
                    </m:sSub>
                    <m:d>
                      <m:dPr>
                        <m:ctrlPr>
                          <a:rPr lang="en-US" altLang="zh-CN" sz="2400" b="1" i="1" dirty="0" smtClean="0">
                            <a:latin typeface="Cambria Math" panose="02040503050406030204" pitchFamily="18" charset="0"/>
                          </a:rPr>
                        </m:ctrlPr>
                      </m:dPr>
                      <m:e>
                        <m:r>
                          <a:rPr lang="en-US" altLang="zh-CN" sz="2400" b="1" i="1" dirty="0" smtClean="0">
                            <a:latin typeface="Cambria Math"/>
                          </a:rPr>
                          <m:t>𝝀</m:t>
                        </m:r>
                      </m:e>
                    </m:d>
                    <m:r>
                      <a:rPr lang="en-US" altLang="zh-CN" sz="2400" b="1" i="1" dirty="0" smtClean="0">
                        <a:latin typeface="Cambria Math"/>
                      </a:rPr>
                      <m:t>≠</m:t>
                    </m:r>
                    <m:r>
                      <a:rPr lang="en-US" altLang="zh-CN" sz="2400" b="1" i="1" dirty="0" smtClean="0">
                        <a:latin typeface="Cambria Math"/>
                      </a:rPr>
                      <m:t>𝟎</m:t>
                    </m:r>
                  </m:oMath>
                </a14:m>
                <a:r>
                  <a:rPr lang="en-US" altLang="zh-CN" sz="2400" b="1" i="0" dirty="0">
                    <a:latin typeface="+mj-lt"/>
                  </a:rPr>
                  <a:t>, </a:t>
                </a:r>
                <a:r>
                  <a:rPr lang="zh-CN" altLang="en-US" sz="2400" b="1" i="0" dirty="0">
                    <a:latin typeface="+mj-lt"/>
                  </a:rPr>
                  <a:t>且次数比</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𝟏𝟏</m:t>
                        </m:r>
                      </m:sub>
                    </m:sSub>
                    <m:d>
                      <m:dPr>
                        <m:ctrlPr>
                          <a:rPr lang="en-US" altLang="zh-CN" sz="2400" b="1" i="1" smtClean="0">
                            <a:latin typeface="Cambria Math" panose="02040503050406030204" pitchFamily="18" charset="0"/>
                          </a:rPr>
                        </m:ctrlPr>
                      </m:dPr>
                      <m:e>
                        <m:r>
                          <a:rPr lang="en-US" altLang="zh-CN" sz="2400" b="1" i="1" smtClean="0">
                            <a:latin typeface="Cambria Math"/>
                          </a:rPr>
                          <m:t>𝝀</m:t>
                        </m:r>
                      </m:e>
                    </m:d>
                  </m:oMath>
                </a14:m>
                <a:r>
                  <a:rPr lang="zh-CN" altLang="en-US" sz="2400" b="1" i="0" dirty="0">
                    <a:latin typeface="+mj-lt"/>
                  </a:rPr>
                  <a:t>低</a:t>
                </a:r>
                <a:r>
                  <a:rPr lang="en-US" altLang="zh-CN" sz="2400" b="1" i="0" dirty="0">
                    <a:latin typeface="+mj-lt"/>
                  </a:rPr>
                  <a:t>. </a:t>
                </a:r>
                <a:endParaRPr lang="zh-CN" altLang="en-US" sz="2400" b="1" dirty="0">
                  <a:latin typeface="+mn-ea"/>
                </a:endParaRPr>
              </a:p>
            </p:txBody>
          </p:sp>
        </mc:Choice>
        <mc:Fallback xmlns="">
          <p:sp>
            <p:nvSpPr>
              <p:cNvPr id="10" name="Rectangle 8">
                <a:extLst>
                  <a:ext uri="{FF2B5EF4-FFF2-40B4-BE49-F238E27FC236}">
                    <a16:creationId xmlns:a16="http://schemas.microsoft.com/office/drawing/2014/main" xmlns=""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695325" y="1518067"/>
                <a:ext cx="7561263" cy="1938992"/>
              </a:xfrm>
              <a:prstGeom prst="rect">
                <a:avLst/>
              </a:prstGeom>
              <a:blipFill rotWithShape="1">
                <a:blip r:embed="rId3"/>
                <a:stretch>
                  <a:fillRect l="-1613" t="-943" r="-2339" b="-440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a:spLocks noChangeArrowheads="1"/>
              </p:cNvSpPr>
              <p:nvPr/>
            </p:nvSpPr>
            <p:spPr bwMode="auto">
              <a:xfrm>
                <a:off x="975613" y="4192948"/>
                <a:ext cx="6417591"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3200">
                    <a:solidFill>
                      <a:schemeClr val="tx1"/>
                    </a:solidFill>
                    <a:latin typeface="Times New Roman" pitchFamily="18" charset="0"/>
                    <a:ea typeface="宋体" charset="-122"/>
                  </a:defRPr>
                </a:lvl1pPr>
                <a:lvl2pPr>
                  <a:defRPr kumimoji="1" sz="28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000">
                    <a:solidFill>
                      <a:schemeClr val="tx1"/>
                    </a:solidFill>
                    <a:latin typeface="Times New Roman" pitchFamily="18" charset="0"/>
                    <a:ea typeface="宋体" charset="-122"/>
                  </a:defRPr>
                </a:lvl4pPr>
                <a:lvl5pPr>
                  <a:defRPr kumimoji="1" sz="2000">
                    <a:solidFill>
                      <a:schemeClr val="tx1"/>
                    </a:solidFill>
                    <a:latin typeface="Times New Roman" pitchFamily="18" charset="0"/>
                    <a:ea typeface="宋体" charset="-122"/>
                  </a:defRPr>
                </a:lvl5pPr>
                <a:lvl6pPr>
                  <a:defRPr kumimoji="1" sz="2000">
                    <a:solidFill>
                      <a:schemeClr val="tx1"/>
                    </a:solidFill>
                    <a:latin typeface="Times New Roman" pitchFamily="18" charset="0"/>
                    <a:ea typeface="宋体" charset="-122"/>
                  </a:defRPr>
                </a:lvl6pPr>
                <a:lvl7pPr>
                  <a:defRPr kumimoji="1" sz="2000">
                    <a:solidFill>
                      <a:schemeClr val="tx1"/>
                    </a:solidFill>
                    <a:latin typeface="Times New Roman" pitchFamily="18" charset="0"/>
                    <a:ea typeface="宋体" charset="-122"/>
                  </a:defRPr>
                </a:lvl7pPr>
                <a:lvl8pPr>
                  <a:defRPr kumimoji="1" sz="2000">
                    <a:solidFill>
                      <a:schemeClr val="tx1"/>
                    </a:solidFill>
                    <a:latin typeface="Times New Roman" pitchFamily="18" charset="0"/>
                    <a:ea typeface="宋体" charset="-122"/>
                  </a:defRPr>
                </a:lvl8pPr>
                <a:lvl9pPr>
                  <a:defRPr kumimoji="1" sz="2000">
                    <a:solidFill>
                      <a:schemeClr val="tx1"/>
                    </a:solidFill>
                    <a:latin typeface="Times New Roman" pitchFamily="18" charset="0"/>
                    <a:ea typeface="宋体" charset="-122"/>
                  </a:defRPr>
                </a:lvl9pPr>
              </a:lstStyle>
              <a:p>
                <a:pPr eaLnBrk="1" hangingPunct="1"/>
                <a:r>
                  <a:rPr lang="zh-CN" altLang="en-US" sz="2000" i="0" dirty="0">
                    <a:solidFill>
                      <a:schemeClr val="accent4">
                        <a:lumMod val="50000"/>
                      </a:schemeClr>
                    </a:solidFill>
                    <a:latin typeface="+mj-lt"/>
                    <a:ea typeface="+mn-ea"/>
                  </a:rPr>
                  <a:t>“</a:t>
                </a:r>
                <a14:m>
                  <m:oMath xmlns:m="http://schemas.openxmlformats.org/officeDocument/2006/math">
                    <m:r>
                      <a:rPr lang="en-US" altLang="zh-CN" sz="2000" b="1" i="1" smtClean="0">
                        <a:solidFill>
                          <a:schemeClr val="accent4">
                            <a:lumMod val="50000"/>
                          </a:schemeClr>
                        </a:solidFill>
                        <a:latin typeface="Cambria Math"/>
                        <a:ea typeface="+mn-ea"/>
                      </a:rPr>
                      <m:t>𝑨</m:t>
                    </m:r>
                    <m:r>
                      <a:rPr lang="en-US" altLang="zh-CN" sz="2000" b="1" i="1" smtClean="0">
                        <a:solidFill>
                          <a:schemeClr val="accent4">
                            <a:lumMod val="50000"/>
                          </a:schemeClr>
                        </a:solidFill>
                        <a:latin typeface="Cambria Math"/>
                        <a:ea typeface="+mn-ea"/>
                      </a:rPr>
                      <m:t>(</m:t>
                    </m:r>
                    <m:r>
                      <a:rPr lang="en-US" altLang="zh-CN" sz="2000" b="1" i="1" smtClean="0">
                        <a:solidFill>
                          <a:schemeClr val="accent4">
                            <a:lumMod val="50000"/>
                          </a:schemeClr>
                        </a:solidFill>
                        <a:latin typeface="Cambria Math"/>
                        <a:ea typeface="+mn-ea"/>
                      </a:rPr>
                      <m:t>𝝀</m:t>
                    </m:r>
                    <m:r>
                      <a:rPr lang="en-US" altLang="zh-CN" sz="2000" b="1" i="1" smtClean="0">
                        <a:solidFill>
                          <a:schemeClr val="accent4">
                            <a:lumMod val="50000"/>
                          </a:schemeClr>
                        </a:solidFill>
                        <a:latin typeface="Cambria Math"/>
                        <a:ea typeface="+mn-ea"/>
                      </a:rPr>
                      <m:t>)</m:t>
                    </m:r>
                  </m:oMath>
                </a14:m>
                <a:r>
                  <a:rPr lang="zh-CN" altLang="en-US" sz="2000" b="1" dirty="0">
                    <a:solidFill>
                      <a:schemeClr val="accent4">
                        <a:lumMod val="50000"/>
                      </a:schemeClr>
                    </a:solidFill>
                    <a:latin typeface="+mn-ea"/>
                    <a:ea typeface="+mn-ea"/>
                  </a:rPr>
                  <a:t>可经过若干次初等变换变成一个</a:t>
                </a:r>
                <a14:m>
                  <m:oMath xmlns:m="http://schemas.openxmlformats.org/officeDocument/2006/math">
                    <m:r>
                      <a:rPr lang="en-US" altLang="zh-CN" sz="2000" b="1" i="1" dirty="0" smtClean="0">
                        <a:solidFill>
                          <a:schemeClr val="accent4">
                            <a:lumMod val="50000"/>
                          </a:schemeClr>
                        </a:solidFill>
                        <a:latin typeface="Cambria Math"/>
                        <a:ea typeface="+mn-ea"/>
                      </a:rPr>
                      <m:t>𝝀</m:t>
                    </m:r>
                  </m:oMath>
                </a14:m>
                <a:r>
                  <a:rPr lang="en-US" altLang="zh-CN" sz="2000" b="1" dirty="0">
                    <a:solidFill>
                      <a:schemeClr val="accent4">
                        <a:lumMod val="50000"/>
                      </a:schemeClr>
                    </a:solidFill>
                    <a:latin typeface="+mn-ea"/>
                    <a:ea typeface="+mn-ea"/>
                  </a:rPr>
                  <a:t>-</a:t>
                </a:r>
                <a:r>
                  <a:rPr lang="zh-CN" altLang="en-US" sz="2000" b="1" dirty="0">
                    <a:solidFill>
                      <a:schemeClr val="accent4">
                        <a:lumMod val="50000"/>
                      </a:schemeClr>
                    </a:solidFill>
                    <a:latin typeface="+mn-ea"/>
                    <a:ea typeface="+mn-ea"/>
                  </a:rPr>
                  <a:t>矩阵，其</a:t>
                </a:r>
                <a14:m>
                  <m:oMath xmlns:m="http://schemas.openxmlformats.org/officeDocument/2006/math">
                    <m:r>
                      <a:rPr lang="en-US" altLang="zh-CN" sz="2000" b="1" i="1" dirty="0" smtClean="0">
                        <a:solidFill>
                          <a:schemeClr val="accent4">
                            <a:lumMod val="50000"/>
                          </a:schemeClr>
                        </a:solidFill>
                        <a:latin typeface="Cambria Math"/>
                        <a:ea typeface="+mn-ea"/>
                      </a:rPr>
                      <m:t>(</m:t>
                    </m:r>
                    <m:r>
                      <a:rPr lang="en-US" altLang="zh-CN" sz="2000" b="1" i="1" dirty="0" smtClean="0">
                        <a:solidFill>
                          <a:schemeClr val="accent4">
                            <a:lumMod val="50000"/>
                          </a:schemeClr>
                        </a:solidFill>
                        <a:latin typeface="Cambria Math"/>
                        <a:ea typeface="+mn-ea"/>
                      </a:rPr>
                      <m:t>𝟏</m:t>
                    </m:r>
                    <m:r>
                      <a:rPr lang="en-US" altLang="zh-CN" sz="2000" b="1" i="1" dirty="0" smtClean="0">
                        <a:solidFill>
                          <a:schemeClr val="accent4">
                            <a:lumMod val="50000"/>
                          </a:schemeClr>
                        </a:solidFill>
                        <a:latin typeface="Cambria Math"/>
                        <a:ea typeface="+mn-ea"/>
                      </a:rPr>
                      <m:t>,</m:t>
                    </m:r>
                    <m:r>
                      <a:rPr lang="en-US" altLang="zh-CN" sz="2000" b="1" i="1" dirty="0" smtClean="0">
                        <a:solidFill>
                          <a:schemeClr val="accent4">
                            <a:lumMod val="50000"/>
                          </a:schemeClr>
                        </a:solidFill>
                        <a:latin typeface="Cambria Math"/>
                        <a:ea typeface="+mn-ea"/>
                      </a:rPr>
                      <m:t>𝟏</m:t>
                    </m:r>
                    <m:r>
                      <a:rPr lang="en-US" altLang="zh-CN" sz="2000" b="1" i="1" dirty="0" smtClean="0">
                        <a:solidFill>
                          <a:schemeClr val="accent4">
                            <a:lumMod val="50000"/>
                          </a:schemeClr>
                        </a:solidFill>
                        <a:latin typeface="Cambria Math"/>
                        <a:ea typeface="+mn-ea"/>
                      </a:rPr>
                      <m:t>)</m:t>
                    </m:r>
                  </m:oMath>
                </a14:m>
                <a:endParaRPr lang="zh-CN" altLang="en-US" sz="2000" dirty="0">
                  <a:solidFill>
                    <a:schemeClr val="accent4">
                      <a:lumMod val="50000"/>
                    </a:schemeClr>
                  </a:solidFill>
                  <a:latin typeface="+mn-ea"/>
                  <a:ea typeface="+mn-ea"/>
                </a:endParaRPr>
              </a:p>
            </p:txBody>
          </p:sp>
        </mc:Choice>
        <mc:Fallback xmlns="">
          <p:sp>
            <p:nvSpPr>
              <p:cNvPr id="12" name="TextBox 11"/>
              <p:cNvSpPr txBox="1">
                <a:spLocks noRot="1" noChangeAspect="1" noMove="1" noResize="1" noEditPoints="1" noAdjustHandles="1" noChangeArrowheads="1" noChangeShapeType="1" noTextEdit="1"/>
              </p:cNvSpPr>
              <p:nvPr/>
            </p:nvSpPr>
            <p:spPr bwMode="auto">
              <a:xfrm>
                <a:off x="975613" y="4192948"/>
                <a:ext cx="6417591" cy="400110"/>
              </a:xfrm>
              <a:prstGeom prst="rect">
                <a:avLst/>
              </a:prstGeom>
              <a:blipFill rotWithShape="1">
                <a:blip r:embed="rId4"/>
                <a:stretch>
                  <a:fillRect l="-950" t="-7692" r="-285" b="-2769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3" name="TextBox 12"/>
          <p:cNvSpPr txBox="1">
            <a:spLocks noChangeArrowheads="1"/>
          </p:cNvSpPr>
          <p:nvPr/>
        </p:nvSpPr>
        <p:spPr bwMode="auto">
          <a:xfrm>
            <a:off x="1191514" y="4700021"/>
            <a:ext cx="4544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pitchFamily="18" charset="0"/>
                <a:ea typeface="宋体" charset="-122"/>
              </a:defRPr>
            </a:lvl1pPr>
            <a:lvl2pPr>
              <a:defRPr kumimoji="1" sz="28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000">
                <a:solidFill>
                  <a:schemeClr val="tx1"/>
                </a:solidFill>
                <a:latin typeface="Times New Roman" pitchFamily="18" charset="0"/>
                <a:ea typeface="宋体" charset="-122"/>
              </a:defRPr>
            </a:lvl4pPr>
            <a:lvl5pPr>
              <a:defRPr kumimoji="1" sz="2000">
                <a:solidFill>
                  <a:schemeClr val="tx1"/>
                </a:solidFill>
                <a:latin typeface="Times New Roman" pitchFamily="18" charset="0"/>
                <a:ea typeface="宋体" charset="-122"/>
              </a:defRPr>
            </a:lvl5pPr>
            <a:lvl6pPr>
              <a:defRPr kumimoji="1" sz="2000">
                <a:solidFill>
                  <a:schemeClr val="tx1"/>
                </a:solidFill>
                <a:latin typeface="Times New Roman" pitchFamily="18" charset="0"/>
                <a:ea typeface="宋体" charset="-122"/>
              </a:defRPr>
            </a:lvl6pPr>
            <a:lvl7pPr>
              <a:defRPr kumimoji="1" sz="2000">
                <a:solidFill>
                  <a:schemeClr val="tx1"/>
                </a:solidFill>
                <a:latin typeface="Times New Roman" pitchFamily="18" charset="0"/>
                <a:ea typeface="宋体" charset="-122"/>
              </a:defRPr>
            </a:lvl7pPr>
            <a:lvl8pPr>
              <a:defRPr kumimoji="1" sz="2000">
                <a:solidFill>
                  <a:schemeClr val="tx1"/>
                </a:solidFill>
                <a:latin typeface="Times New Roman" pitchFamily="18" charset="0"/>
                <a:ea typeface="宋体" charset="-122"/>
              </a:defRPr>
            </a:lvl8pPr>
            <a:lvl9pPr>
              <a:defRPr kumimoji="1" sz="2000">
                <a:solidFill>
                  <a:schemeClr val="tx1"/>
                </a:solidFill>
                <a:latin typeface="Times New Roman" pitchFamily="18" charset="0"/>
                <a:ea typeface="宋体" charset="-122"/>
              </a:defRPr>
            </a:lvl9pPr>
          </a:lstStyle>
          <a:p>
            <a:pPr eaLnBrk="1" hangingPunct="1"/>
            <a:r>
              <a:rPr lang="zh-CN" altLang="en-US" sz="2000" b="1" dirty="0">
                <a:solidFill>
                  <a:schemeClr val="accent4">
                    <a:lumMod val="50000"/>
                  </a:schemeClr>
                </a:solidFill>
                <a:latin typeface="+mn-ea"/>
                <a:ea typeface="+mn-ea"/>
              </a:rPr>
              <a:t>位置元素是其余所有元素的公因式。”</a:t>
            </a:r>
          </a:p>
        </p:txBody>
      </p:sp>
      <p:sp>
        <p:nvSpPr>
          <p:cNvPr id="14" name="TextBox 13"/>
          <p:cNvSpPr txBox="1">
            <a:spLocks noChangeArrowheads="1"/>
          </p:cNvSpPr>
          <p:nvPr/>
        </p:nvSpPr>
        <p:spPr bwMode="auto">
          <a:xfrm>
            <a:off x="1191514" y="3638283"/>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pitchFamily="18" charset="0"/>
                <a:ea typeface="宋体" charset="-122"/>
              </a:defRPr>
            </a:lvl1pPr>
            <a:lvl2pPr>
              <a:defRPr kumimoji="1" sz="28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000">
                <a:solidFill>
                  <a:schemeClr val="tx1"/>
                </a:solidFill>
                <a:latin typeface="Times New Roman" pitchFamily="18" charset="0"/>
                <a:ea typeface="宋体" charset="-122"/>
              </a:defRPr>
            </a:lvl4pPr>
            <a:lvl5pPr>
              <a:defRPr kumimoji="1" sz="2000">
                <a:solidFill>
                  <a:schemeClr val="tx1"/>
                </a:solidFill>
                <a:latin typeface="Times New Roman" pitchFamily="18" charset="0"/>
                <a:ea typeface="宋体" charset="-122"/>
              </a:defRPr>
            </a:lvl5pPr>
            <a:lvl6pPr>
              <a:defRPr kumimoji="1" sz="2000">
                <a:solidFill>
                  <a:schemeClr val="tx1"/>
                </a:solidFill>
                <a:latin typeface="Times New Roman" pitchFamily="18" charset="0"/>
                <a:ea typeface="宋体" charset="-122"/>
              </a:defRPr>
            </a:lvl6pPr>
            <a:lvl7pPr>
              <a:defRPr kumimoji="1" sz="2000">
                <a:solidFill>
                  <a:schemeClr val="tx1"/>
                </a:solidFill>
                <a:latin typeface="Times New Roman" pitchFamily="18" charset="0"/>
                <a:ea typeface="宋体" charset="-122"/>
              </a:defRPr>
            </a:lvl7pPr>
            <a:lvl8pPr>
              <a:defRPr kumimoji="1" sz="2000">
                <a:solidFill>
                  <a:schemeClr val="tx1"/>
                </a:solidFill>
                <a:latin typeface="Times New Roman" pitchFamily="18" charset="0"/>
                <a:ea typeface="宋体" charset="-122"/>
              </a:defRPr>
            </a:lvl8pPr>
            <a:lvl9pPr>
              <a:defRPr kumimoji="1" sz="2000">
                <a:solidFill>
                  <a:schemeClr val="tx1"/>
                </a:solidFill>
                <a:latin typeface="Times New Roman" pitchFamily="18" charset="0"/>
                <a:ea typeface="宋体" charset="-122"/>
              </a:defRPr>
            </a:lvl9pPr>
          </a:lstStyle>
          <a:p>
            <a:pPr eaLnBrk="1" hangingPunct="1"/>
            <a:r>
              <a:rPr lang="zh-CN" altLang="en-US" sz="2000" b="1" dirty="0">
                <a:solidFill>
                  <a:schemeClr val="accent4">
                    <a:lumMod val="50000"/>
                  </a:schemeClr>
                </a:solidFill>
                <a:latin typeface="+mn-ea"/>
                <a:ea typeface="+mn-ea"/>
              </a:rPr>
              <a:t>简而言之，</a:t>
            </a:r>
          </a:p>
        </p:txBody>
      </p:sp>
      <p:sp>
        <p:nvSpPr>
          <p:cNvPr id="15" name="Rectangle 8">
            <a:extLst>
              <a:ext uri="{FF2B5EF4-FFF2-40B4-BE49-F238E27FC236}">
                <a16:creationId xmlns:a16="http://schemas.microsoft.com/office/drawing/2014/main" id="{88E0C11F-6794-4FFC-92F4-CE4389D1E38A}"/>
              </a:ext>
            </a:extLst>
          </p:cNvPr>
          <p:cNvSpPr>
            <a:spLocks noChangeArrowheads="1"/>
          </p:cNvSpPr>
          <p:nvPr/>
        </p:nvSpPr>
        <p:spPr bwMode="auto">
          <a:xfrm>
            <a:off x="403776" y="5432371"/>
            <a:ext cx="7561263" cy="43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61950">
              <a:lnSpc>
                <a:spcPct val="120000"/>
              </a:lnSpc>
            </a:pPr>
            <a:r>
              <a:rPr lang="zh-CN" altLang="en-US" sz="2000" b="1" dirty="0">
                <a:solidFill>
                  <a:srgbClr val="C00000"/>
                </a:solidFill>
              </a:rPr>
              <a:t>定理的证明思路</a:t>
            </a:r>
            <a:r>
              <a:rPr lang="zh-CN" altLang="en-US" sz="2000" b="1" dirty="0"/>
              <a:t>：根据引理</a:t>
            </a:r>
            <a:r>
              <a:rPr lang="en-US" altLang="zh-CN" sz="2000" b="1" dirty="0"/>
              <a:t>, </a:t>
            </a:r>
            <a:r>
              <a:rPr lang="zh-CN" altLang="en-US" sz="2000" b="1" dirty="0"/>
              <a:t>使用初等变换逐步得到</a:t>
            </a:r>
            <a:r>
              <a:rPr lang="en-US" altLang="zh-CN" sz="2000" b="1" dirty="0"/>
              <a:t>.</a:t>
            </a:r>
            <a:r>
              <a:rPr lang="en-US" altLang="zh-CN" sz="2000" b="1" i="0" dirty="0">
                <a:latin typeface="+mj-lt"/>
              </a:rPr>
              <a:t> </a:t>
            </a:r>
            <a:endParaRPr lang="zh-CN" altLang="en-US" sz="2000" b="1" dirty="0">
              <a:latin typeface="+mn-ea"/>
            </a:endParaRPr>
          </a:p>
        </p:txBody>
      </p:sp>
    </p:spTree>
    <p:extLst>
      <p:ext uri="{BB962C8B-B14F-4D97-AF65-F5344CB8AC3E}">
        <p14:creationId xmlns:p14="http://schemas.microsoft.com/office/powerpoint/2010/main" val="3936267838"/>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a:extLst>
                  <a:ext uri="{FF2B5EF4-FFF2-40B4-BE49-F238E27FC236}">
                    <a16:creationId xmlns:a16="http://schemas.microsoft.com/office/drawing/2014/main" id="{A5598526-04A8-48CB-AA1E-CA813439AD85}"/>
                  </a:ext>
                </a:extLst>
              </p:cNvPr>
              <p:cNvSpPr>
                <a:spLocks noGrp="1"/>
              </p:cNvSpPr>
              <p:nvPr>
                <p:ph type="body" sz="quarter" idx="10"/>
              </p:nvPr>
            </p:nvSpPr>
            <p:spPr/>
            <p:txBody>
              <a:bodyPr/>
              <a:lstStyle/>
              <a:p>
                <a14:m>
                  <m:oMath xmlns:m="http://schemas.openxmlformats.org/officeDocument/2006/math">
                    <m:r>
                      <a:rPr lang="en-US" altLang="zh-CN" i="1">
                        <a:latin typeface="Cambria Math"/>
                      </a:rPr>
                      <m:t>𝝀</m:t>
                    </m:r>
                  </m:oMath>
                </a14:m>
                <a:r>
                  <a:rPr lang="en-US" altLang="zh-CN" dirty="0"/>
                  <a:t>-</a:t>
                </a:r>
                <a:r>
                  <a:rPr lang="zh-CN" altLang="en-US" dirty="0"/>
                  <a:t>矩阵的</a:t>
                </a:r>
                <a:r>
                  <a:rPr lang="en-US" altLang="zh-CN" dirty="0"/>
                  <a:t>Smith</a:t>
                </a:r>
                <a:r>
                  <a:rPr lang="zh-CN" altLang="en-US" dirty="0"/>
                  <a:t>标准形</a:t>
                </a:r>
              </a:p>
            </p:txBody>
          </p:sp>
        </mc:Choice>
        <mc:Fallback xmlns="">
          <p:sp>
            <p:nvSpPr>
              <p:cNvPr id="2" name="文本占位符 1">
                <a:extLst>
                  <a:ext uri="{FF2B5EF4-FFF2-40B4-BE49-F238E27FC236}">
                    <a16:creationId xmlns:a16="http://schemas.microsoft.com/office/drawing/2014/main" xmlns="" id="{A5598526-04A8-48CB-AA1E-CA813439AD85}"/>
                  </a:ext>
                </a:extLst>
              </p:cNvPr>
              <p:cNvSpPr>
                <a:spLocks noGrp="1" noRot="1" noChangeAspect="1" noMove="1" noResize="1" noEditPoints="1" noAdjustHandles="1" noChangeArrowheads="1" noChangeShapeType="1" noTextEdit="1"/>
              </p:cNvSpPr>
              <p:nvPr>
                <p:ph type="body" sz="quarter" idx="10"/>
              </p:nvPr>
            </p:nvSpPr>
            <p:spPr>
              <a:blipFill rotWithShape="1">
                <a:blip r:embed="rId5"/>
                <a:stretch>
                  <a:fillRect b="-27966"/>
                </a:stretch>
              </a:blipFill>
            </p:spPr>
            <p:txBody>
              <a:bodyPr/>
              <a:lstStyle/>
              <a:p>
                <a:r>
                  <a:rPr lang="zh-CN" altLang="en-US">
                    <a:noFill/>
                  </a:rPr>
                  <a:t> </a:t>
                </a:r>
              </a:p>
            </p:txBody>
          </p:sp>
        </mc:Fallback>
      </mc:AlternateContent>
      <p:sp>
        <p:nvSpPr>
          <p:cNvPr id="10" name="Rectangle 8">
            <a:extLst>
              <a:ext uri="{FF2B5EF4-FFF2-40B4-BE49-F238E27FC236}">
                <a16:creationId xmlns:a16="http://schemas.microsoft.com/office/drawing/2014/main" id="{88E0C11F-6794-4FFC-92F4-CE4389D1E38A}"/>
              </a:ext>
            </a:extLst>
          </p:cNvPr>
          <p:cNvSpPr>
            <a:spLocks noChangeArrowheads="1"/>
          </p:cNvSpPr>
          <p:nvPr/>
        </p:nvSpPr>
        <p:spPr bwMode="auto">
          <a:xfrm>
            <a:off x="695325" y="1518067"/>
            <a:ext cx="7561263" cy="565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sz="2800" b="1" dirty="0">
                <a:solidFill>
                  <a:schemeClr val="accent6"/>
                </a:solidFill>
                <a:latin typeface="+mn-ea"/>
              </a:rPr>
              <a:t>引理的证明</a:t>
            </a:r>
            <a:endParaRPr lang="en-US" altLang="zh-CN" sz="2800" b="1" dirty="0">
              <a:solidFill>
                <a:schemeClr val="accent6"/>
              </a:solidFill>
              <a:latin typeface="+mn-ea"/>
            </a:endParaRPr>
          </a:p>
        </p:txBody>
      </p:sp>
      <mc:AlternateContent xmlns:mc="http://schemas.openxmlformats.org/markup-compatibility/2006" xmlns:a14="http://schemas.microsoft.com/office/drawing/2010/main">
        <mc:Choice Requires="a14">
          <p:sp>
            <p:nvSpPr>
              <p:cNvPr id="12" name="TextBox 11"/>
              <p:cNvSpPr txBox="1">
                <a:spLocks noChangeArrowheads="1"/>
              </p:cNvSpPr>
              <p:nvPr/>
            </p:nvSpPr>
            <p:spPr bwMode="auto">
              <a:xfrm>
                <a:off x="453444" y="3365704"/>
                <a:ext cx="7729167" cy="13002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3200">
                    <a:solidFill>
                      <a:schemeClr val="tx1"/>
                    </a:solidFill>
                    <a:latin typeface="Times New Roman" pitchFamily="18" charset="0"/>
                    <a:ea typeface="宋体" charset="-122"/>
                  </a:defRPr>
                </a:lvl1pPr>
                <a:lvl2pPr>
                  <a:defRPr kumimoji="1" sz="28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000">
                    <a:solidFill>
                      <a:schemeClr val="tx1"/>
                    </a:solidFill>
                    <a:latin typeface="Times New Roman" pitchFamily="18" charset="0"/>
                    <a:ea typeface="宋体" charset="-122"/>
                  </a:defRPr>
                </a:lvl4pPr>
                <a:lvl5pPr>
                  <a:defRPr kumimoji="1" sz="2000">
                    <a:solidFill>
                      <a:schemeClr val="tx1"/>
                    </a:solidFill>
                    <a:latin typeface="Times New Roman" pitchFamily="18" charset="0"/>
                    <a:ea typeface="宋体" charset="-122"/>
                  </a:defRPr>
                </a:lvl5pPr>
                <a:lvl6pPr>
                  <a:defRPr kumimoji="1" sz="2000">
                    <a:solidFill>
                      <a:schemeClr val="tx1"/>
                    </a:solidFill>
                    <a:latin typeface="Times New Roman" pitchFamily="18" charset="0"/>
                    <a:ea typeface="宋体" charset="-122"/>
                  </a:defRPr>
                </a:lvl6pPr>
                <a:lvl7pPr>
                  <a:defRPr kumimoji="1" sz="2000">
                    <a:solidFill>
                      <a:schemeClr val="tx1"/>
                    </a:solidFill>
                    <a:latin typeface="Times New Roman" pitchFamily="18" charset="0"/>
                    <a:ea typeface="宋体" charset="-122"/>
                  </a:defRPr>
                </a:lvl7pPr>
                <a:lvl8pPr>
                  <a:defRPr kumimoji="1" sz="2000">
                    <a:solidFill>
                      <a:schemeClr val="tx1"/>
                    </a:solidFill>
                    <a:latin typeface="Times New Roman" pitchFamily="18" charset="0"/>
                    <a:ea typeface="宋体" charset="-122"/>
                  </a:defRPr>
                </a:lvl8pPr>
                <a:lvl9pPr>
                  <a:defRPr kumimoji="1" sz="2000">
                    <a:solidFill>
                      <a:schemeClr val="tx1"/>
                    </a:solidFill>
                    <a:latin typeface="Times New Roman" pitchFamily="18" charset="0"/>
                    <a:ea typeface="宋体" charset="-122"/>
                  </a:defRPr>
                </a:lvl9pPr>
              </a:lstStyle>
              <a:p>
                <a:pPr/>
                <a14:m>
                  <m:oMathPara xmlns:m="http://schemas.openxmlformats.org/officeDocument/2006/math">
                    <m:oMathParaPr>
                      <m:jc m:val="centerGroup"/>
                    </m:oMathParaPr>
                    <m:oMath xmlns:m="http://schemas.openxmlformats.org/officeDocument/2006/math">
                      <m:r>
                        <a:rPr lang="en-US" altLang="zh-CN" sz="2000" b="1" i="1" smtClean="0">
                          <a:solidFill>
                            <a:srgbClr val="006666"/>
                          </a:solidFill>
                          <a:latin typeface="Cambria Math"/>
                          <a:ea typeface="+mn-ea"/>
                        </a:rPr>
                        <m:t>𝑨</m:t>
                      </m:r>
                      <m:d>
                        <m:dPr>
                          <m:ctrlPr>
                            <a:rPr lang="en-US" altLang="zh-CN" sz="2000" b="1" i="1" smtClean="0">
                              <a:solidFill>
                                <a:srgbClr val="006666"/>
                              </a:solidFill>
                              <a:latin typeface="Cambria Math" panose="02040503050406030204" pitchFamily="18" charset="0"/>
                              <a:ea typeface="+mn-ea"/>
                            </a:rPr>
                          </m:ctrlPr>
                        </m:dPr>
                        <m:e>
                          <m:r>
                            <a:rPr lang="en-US" altLang="zh-CN" sz="2000" b="1" i="1" smtClean="0">
                              <a:solidFill>
                                <a:srgbClr val="006666"/>
                              </a:solidFill>
                              <a:latin typeface="Cambria Math"/>
                              <a:ea typeface="+mn-ea"/>
                            </a:rPr>
                            <m:t>𝝀</m:t>
                          </m:r>
                        </m:e>
                      </m:d>
                      <m:r>
                        <a:rPr lang="en-US" altLang="zh-CN" sz="2000" b="1" i="1" smtClean="0">
                          <a:solidFill>
                            <a:srgbClr val="006666"/>
                          </a:solidFill>
                          <a:latin typeface="Cambria Math" panose="02040503050406030204" pitchFamily="18" charset="0"/>
                          <a:ea typeface="+mn-ea"/>
                        </a:rPr>
                        <m:t>=</m:t>
                      </m:r>
                      <m:d>
                        <m:dPr>
                          <m:begChr m:val="["/>
                          <m:endChr m:val="]"/>
                          <m:ctrlPr>
                            <a:rPr lang="en-US" altLang="zh-CN" sz="2000" i="1" smtClean="0">
                              <a:solidFill>
                                <a:srgbClr val="006666"/>
                              </a:solidFill>
                              <a:latin typeface="Cambria Math" panose="02040503050406030204" pitchFamily="18" charset="0"/>
                              <a:ea typeface="+mn-ea"/>
                            </a:rPr>
                          </m:ctrlPr>
                        </m:dPr>
                        <m:e>
                          <m:m>
                            <m:mPr>
                              <m:mcs>
                                <m:mc>
                                  <m:mcPr>
                                    <m:count m:val="2"/>
                                    <m:mcJc m:val="center"/>
                                  </m:mcPr>
                                </m:mc>
                              </m:mcs>
                              <m:ctrlPr>
                                <a:rPr lang="zh-CN" altLang="en-US" sz="2000" i="1">
                                  <a:solidFill>
                                    <a:srgbClr val="006666"/>
                                  </a:solidFill>
                                  <a:latin typeface="Cambria Math" panose="02040503050406030204" pitchFamily="18" charset="0"/>
                                </a:rPr>
                              </m:ctrlPr>
                            </m:mPr>
                            <m:mr>
                              <m:e>
                                <m:d>
                                  <m:dPr>
                                    <m:begChr m:val=""/>
                                    <m:ctrlPr>
                                      <a:rPr lang="zh-CN" altLang="en-US" sz="2000" i="1" smtClean="0">
                                        <a:solidFill>
                                          <a:srgbClr val="0070C0"/>
                                        </a:solidFill>
                                        <a:latin typeface="Cambria Math" panose="02040503050406030204" pitchFamily="18" charset="0"/>
                                      </a:rPr>
                                    </m:ctrlPr>
                                  </m:dPr>
                                  <m:e>
                                    <m:sSub>
                                      <m:sSubPr>
                                        <m:ctrlPr>
                                          <a:rPr lang="zh-CN" altLang="en-US" sz="2000" i="1">
                                            <a:solidFill>
                                              <a:srgbClr val="0070C0"/>
                                            </a:solidFill>
                                            <a:latin typeface="Cambria Math" panose="02040503050406030204" pitchFamily="18" charset="0"/>
                                          </a:rPr>
                                        </m:ctrlPr>
                                      </m:sSubPr>
                                      <m:e>
                                        <m:r>
                                          <a:rPr lang="zh-CN" altLang="en-US" sz="2000" b="0" i="1">
                                            <a:solidFill>
                                              <a:srgbClr val="0070C0"/>
                                            </a:solidFill>
                                            <a:latin typeface="Cambria Math" panose="02040503050406030204" pitchFamily="18" charset="0"/>
                                          </a:rPr>
                                          <m:t>𝑎</m:t>
                                        </m:r>
                                      </m:e>
                                      <m:sub>
                                        <m:r>
                                          <a:rPr lang="zh-CN" altLang="en-US" sz="2000" b="0" i="1">
                                            <a:solidFill>
                                              <a:srgbClr val="0070C0"/>
                                            </a:solidFill>
                                            <a:latin typeface="Cambria Math" panose="02040503050406030204" pitchFamily="18" charset="0"/>
                                          </a:rPr>
                                          <m:t>11</m:t>
                                        </m:r>
                                      </m:sub>
                                    </m:sSub>
                                    <m:r>
                                      <a:rPr lang="zh-CN" altLang="en-US" sz="2000" b="0">
                                        <a:solidFill>
                                          <a:srgbClr val="0070C0"/>
                                        </a:solidFill>
                                        <a:latin typeface="Cambria Math" panose="02040503050406030204" pitchFamily="18" charset="0"/>
                                      </a:rPr>
                                      <m:t>(</m:t>
                                    </m:r>
                                    <m:r>
                                      <a:rPr lang="zh-CN" altLang="en-US" sz="2000" b="0" i="1">
                                        <a:solidFill>
                                          <a:srgbClr val="0070C0"/>
                                        </a:solidFill>
                                        <a:latin typeface="Cambria Math" panose="02040503050406030204" pitchFamily="18" charset="0"/>
                                      </a:rPr>
                                      <m:t>𝜆</m:t>
                                    </m:r>
                                  </m:e>
                                </m:d>
                              </m:e>
                              <m:e>
                                <m:r>
                                  <a:rPr lang="zh-CN" altLang="en-US" sz="2000" b="0">
                                    <a:solidFill>
                                      <a:srgbClr val="006666"/>
                                    </a:solidFill>
                                    <a:latin typeface="Cambria Math" panose="02040503050406030204" pitchFamily="18" charset="0"/>
                                  </a:rPr>
                                  <m:t>⋯</m:t>
                                </m:r>
                              </m:e>
                            </m:mr>
                            <m:mr>
                              <m:e>
                                <m:r>
                                  <a:rPr lang="zh-CN" altLang="en-US" sz="2000" b="0">
                                    <a:solidFill>
                                      <a:srgbClr val="006666"/>
                                    </a:solidFill>
                                    <a:latin typeface="Cambria Math" panose="02040503050406030204" pitchFamily="18" charset="0"/>
                                  </a:rPr>
                                  <m:t>⋮</m:t>
                                </m:r>
                              </m:e>
                              <m:e/>
                            </m:mr>
                            <m:mr>
                              <m:e>
                                <m:d>
                                  <m:dPr>
                                    <m:begChr m:val=""/>
                                    <m:ctrlPr>
                                      <a:rPr lang="zh-CN" altLang="en-US" sz="2000" i="1">
                                        <a:solidFill>
                                          <a:srgbClr val="006666"/>
                                        </a:solidFill>
                                        <a:latin typeface="Cambria Math" panose="02040503050406030204" pitchFamily="18" charset="0"/>
                                      </a:rPr>
                                    </m:ctrlPr>
                                  </m:dPr>
                                  <m:e>
                                    <m:sSub>
                                      <m:sSubPr>
                                        <m:ctrlPr>
                                          <a:rPr lang="zh-CN" altLang="en-US" sz="2000" i="1">
                                            <a:solidFill>
                                              <a:srgbClr val="006666"/>
                                            </a:solidFill>
                                            <a:latin typeface="Cambria Math" panose="02040503050406030204" pitchFamily="18" charset="0"/>
                                          </a:rPr>
                                        </m:ctrlPr>
                                      </m:sSubPr>
                                      <m:e>
                                        <m:r>
                                          <a:rPr lang="zh-CN" altLang="en-US" sz="2000" b="0" i="1">
                                            <a:solidFill>
                                              <a:srgbClr val="006666"/>
                                            </a:solidFill>
                                            <a:latin typeface="Cambria Math" panose="02040503050406030204" pitchFamily="18" charset="0"/>
                                          </a:rPr>
                                          <m:t>𝑎</m:t>
                                        </m:r>
                                      </m:e>
                                      <m:sub>
                                        <m:r>
                                          <a:rPr lang="zh-CN" altLang="en-US" sz="2000" b="0" i="1">
                                            <a:solidFill>
                                              <a:srgbClr val="006666"/>
                                            </a:solidFill>
                                            <a:latin typeface="Cambria Math" panose="02040503050406030204" pitchFamily="18" charset="0"/>
                                          </a:rPr>
                                          <m:t>𝑖</m:t>
                                        </m:r>
                                        <m:r>
                                          <a:rPr lang="zh-CN" altLang="en-US" sz="2000" b="0" i="1">
                                            <a:solidFill>
                                              <a:srgbClr val="006666"/>
                                            </a:solidFill>
                                            <a:latin typeface="Cambria Math" panose="02040503050406030204" pitchFamily="18" charset="0"/>
                                          </a:rPr>
                                          <m:t>1</m:t>
                                        </m:r>
                                      </m:sub>
                                    </m:sSub>
                                    <m:r>
                                      <a:rPr lang="zh-CN" altLang="en-US" sz="2000" b="0">
                                        <a:solidFill>
                                          <a:srgbClr val="006666"/>
                                        </a:solidFill>
                                        <a:latin typeface="Cambria Math" panose="02040503050406030204" pitchFamily="18" charset="0"/>
                                      </a:rPr>
                                      <m:t>(</m:t>
                                    </m:r>
                                    <m:r>
                                      <a:rPr lang="zh-CN" altLang="en-US" sz="2000" b="0" i="1">
                                        <a:solidFill>
                                          <a:srgbClr val="006666"/>
                                        </a:solidFill>
                                        <a:latin typeface="Cambria Math" panose="02040503050406030204" pitchFamily="18" charset="0"/>
                                      </a:rPr>
                                      <m:t>𝜆</m:t>
                                    </m:r>
                                  </m:e>
                                </m:d>
                              </m:e>
                              <m:e>
                                <m:r>
                                  <a:rPr lang="zh-CN" altLang="en-US" sz="2000" b="0">
                                    <a:solidFill>
                                      <a:srgbClr val="006666"/>
                                    </a:solidFill>
                                    <a:latin typeface="Cambria Math" panose="02040503050406030204" pitchFamily="18" charset="0"/>
                                  </a:rPr>
                                  <m:t>⋯</m:t>
                                </m:r>
                              </m:e>
                            </m:mr>
                            <m:mr>
                              <m:e>
                                <m:r>
                                  <a:rPr lang="zh-CN" altLang="en-US" sz="2000" b="0">
                                    <a:solidFill>
                                      <a:srgbClr val="006666"/>
                                    </a:solidFill>
                                    <a:latin typeface="Cambria Math" panose="02040503050406030204" pitchFamily="18" charset="0"/>
                                  </a:rPr>
                                  <m:t>⋮</m:t>
                                </m:r>
                              </m:e>
                              <m:e/>
                            </m:mr>
                          </m:m>
                        </m:e>
                      </m:d>
                      <m:groupChr>
                        <m:groupChrPr>
                          <m:chr m:val="→"/>
                          <m:vertJc m:val="bot"/>
                          <m:ctrlPr>
                            <a:rPr lang="zh-CN" altLang="en-US" sz="2000" i="1">
                              <a:solidFill>
                                <a:srgbClr val="006666"/>
                              </a:solidFill>
                              <a:latin typeface="Cambria Math" panose="02040503050406030204" pitchFamily="18" charset="0"/>
                            </a:rPr>
                          </m:ctrlPr>
                        </m:groupChrPr>
                        <m:e>
                          <m:sSub>
                            <m:sSubPr>
                              <m:ctrlPr>
                                <a:rPr lang="en-US" altLang="zh-CN" sz="2000" b="0" i="1" smtClean="0">
                                  <a:solidFill>
                                    <a:srgbClr val="006666"/>
                                  </a:solidFill>
                                  <a:latin typeface="Cambria Math" panose="02040503050406030204" pitchFamily="18" charset="0"/>
                                </a:rPr>
                              </m:ctrlPr>
                            </m:sSubPr>
                            <m:e>
                              <m:r>
                                <m:rPr>
                                  <m:sty m:val="p"/>
                                  <m:brk m:alnAt="2"/>
                                </m:rPr>
                                <a:rPr lang="en-US" altLang="zh-CN" sz="2000" b="0" i="0" smtClean="0">
                                  <a:solidFill>
                                    <a:srgbClr val="006666"/>
                                  </a:solidFill>
                                  <a:latin typeface="Cambria Math" panose="02040503050406030204" pitchFamily="18" charset="0"/>
                                </a:rPr>
                                <m:t>r</m:t>
                              </m:r>
                            </m:e>
                            <m:sub>
                              <m:r>
                                <m:rPr>
                                  <m:sty m:val="p"/>
                                  <m:brk m:alnAt="2"/>
                                </m:rPr>
                                <a:rPr lang="en-US" altLang="zh-CN" sz="2000" b="0" i="0" smtClean="0">
                                  <a:solidFill>
                                    <a:srgbClr val="006666"/>
                                  </a:solidFill>
                                  <a:latin typeface="Cambria Math" panose="02040503050406030204" pitchFamily="18" charset="0"/>
                                </a:rPr>
                                <m:t>i</m:t>
                              </m:r>
                            </m:sub>
                          </m:sSub>
                          <m:r>
                            <a:rPr lang="zh-CN" altLang="en-US" sz="2000" b="0">
                              <a:solidFill>
                                <a:srgbClr val="006666"/>
                              </a:solidFill>
                              <a:latin typeface="Cambria Math" panose="02040503050406030204" pitchFamily="18" charset="0"/>
                            </a:rPr>
                            <m:t>−</m:t>
                          </m:r>
                          <m:r>
                            <a:rPr lang="zh-CN" altLang="en-US" sz="2000" b="0" i="1">
                              <a:solidFill>
                                <a:srgbClr val="006666"/>
                              </a:solidFill>
                              <a:latin typeface="Cambria Math" panose="02040503050406030204" pitchFamily="18" charset="0"/>
                            </a:rPr>
                            <m:t>𝜑</m:t>
                          </m:r>
                          <m:r>
                            <a:rPr lang="zh-CN" altLang="en-US" sz="2000" b="0">
                              <a:solidFill>
                                <a:srgbClr val="006666"/>
                              </a:solidFill>
                              <a:latin typeface="Cambria Math" panose="02040503050406030204" pitchFamily="18" charset="0"/>
                            </a:rPr>
                            <m:t>(</m:t>
                          </m:r>
                          <m:r>
                            <a:rPr lang="zh-CN" altLang="en-US" sz="2000" b="0" i="1">
                              <a:solidFill>
                                <a:srgbClr val="006666"/>
                              </a:solidFill>
                              <a:latin typeface="Cambria Math" panose="02040503050406030204" pitchFamily="18" charset="0"/>
                            </a:rPr>
                            <m:t>𝜆</m:t>
                          </m:r>
                          <m:r>
                            <a:rPr lang="zh-CN" altLang="en-US" sz="2000" b="0">
                              <a:solidFill>
                                <a:srgbClr val="006666"/>
                              </a:solidFill>
                              <a:latin typeface="Cambria Math" panose="02040503050406030204" pitchFamily="18" charset="0"/>
                            </a:rPr>
                            <m:t>)</m:t>
                          </m:r>
                          <m:sSub>
                            <m:sSubPr>
                              <m:ctrlPr>
                                <a:rPr lang="zh-CN" altLang="en-US" sz="2000" i="1">
                                  <a:solidFill>
                                    <a:srgbClr val="006666"/>
                                  </a:solidFill>
                                  <a:latin typeface="Cambria Math" panose="02040503050406030204" pitchFamily="18" charset="0"/>
                                </a:rPr>
                              </m:ctrlPr>
                            </m:sSubPr>
                            <m:e>
                              <m:r>
                                <a:rPr lang="zh-CN" altLang="en-US" sz="2000" b="0" i="1">
                                  <a:solidFill>
                                    <a:srgbClr val="006666"/>
                                  </a:solidFill>
                                  <a:latin typeface="Cambria Math" panose="02040503050406030204" pitchFamily="18" charset="0"/>
                                </a:rPr>
                                <m:t>𝑟</m:t>
                              </m:r>
                            </m:e>
                            <m:sub>
                              <m:r>
                                <a:rPr lang="zh-CN" altLang="en-US" sz="2000" b="0" i="1">
                                  <a:solidFill>
                                    <a:srgbClr val="006666"/>
                                  </a:solidFill>
                                  <a:latin typeface="Cambria Math" panose="02040503050406030204" pitchFamily="18" charset="0"/>
                                </a:rPr>
                                <m:t>1</m:t>
                              </m:r>
                            </m:sub>
                          </m:sSub>
                        </m:e>
                      </m:groupChr>
                      <m:d>
                        <m:dPr>
                          <m:begChr m:val="["/>
                          <m:endChr m:val="]"/>
                          <m:ctrlPr>
                            <a:rPr lang="en-US" altLang="zh-CN" sz="2000" i="1">
                              <a:solidFill>
                                <a:srgbClr val="006666"/>
                              </a:solidFill>
                              <a:latin typeface="Cambria Math" panose="02040503050406030204" pitchFamily="18" charset="0"/>
                            </a:rPr>
                          </m:ctrlPr>
                        </m:dPr>
                        <m:e>
                          <m:m>
                            <m:mPr>
                              <m:mcs>
                                <m:mc>
                                  <m:mcPr>
                                    <m:count m:val="2"/>
                                    <m:mcJc m:val="center"/>
                                  </m:mcPr>
                                </m:mc>
                              </m:mcs>
                              <m:ctrlPr>
                                <a:rPr lang="zh-CN" altLang="en-US" sz="2000" i="1">
                                  <a:solidFill>
                                    <a:srgbClr val="006666"/>
                                  </a:solidFill>
                                  <a:latin typeface="Cambria Math" panose="02040503050406030204" pitchFamily="18" charset="0"/>
                                </a:rPr>
                              </m:ctrlPr>
                            </m:mPr>
                            <m:mr>
                              <m:e>
                                <m:d>
                                  <m:dPr>
                                    <m:begChr m:val=""/>
                                    <m:ctrlPr>
                                      <a:rPr lang="zh-CN" altLang="en-US" sz="2000" i="1" smtClean="0">
                                        <a:solidFill>
                                          <a:srgbClr val="0070C0"/>
                                        </a:solidFill>
                                        <a:latin typeface="Cambria Math" panose="02040503050406030204" pitchFamily="18" charset="0"/>
                                      </a:rPr>
                                    </m:ctrlPr>
                                  </m:dPr>
                                  <m:e>
                                    <m:sSub>
                                      <m:sSubPr>
                                        <m:ctrlPr>
                                          <a:rPr lang="zh-CN" altLang="en-US" sz="2000" i="1">
                                            <a:solidFill>
                                              <a:srgbClr val="0070C0"/>
                                            </a:solidFill>
                                            <a:latin typeface="Cambria Math" panose="02040503050406030204" pitchFamily="18" charset="0"/>
                                          </a:rPr>
                                        </m:ctrlPr>
                                      </m:sSubPr>
                                      <m:e>
                                        <m:r>
                                          <a:rPr lang="zh-CN" altLang="en-US" sz="2000" b="0" i="1">
                                            <a:solidFill>
                                              <a:srgbClr val="0070C0"/>
                                            </a:solidFill>
                                            <a:latin typeface="Cambria Math" panose="02040503050406030204" pitchFamily="18" charset="0"/>
                                          </a:rPr>
                                          <m:t>𝑎</m:t>
                                        </m:r>
                                      </m:e>
                                      <m:sub>
                                        <m:r>
                                          <a:rPr lang="zh-CN" altLang="en-US" sz="2000" b="0" i="1">
                                            <a:solidFill>
                                              <a:srgbClr val="0070C0"/>
                                            </a:solidFill>
                                            <a:latin typeface="Cambria Math" panose="02040503050406030204" pitchFamily="18" charset="0"/>
                                          </a:rPr>
                                          <m:t>11</m:t>
                                        </m:r>
                                      </m:sub>
                                    </m:sSub>
                                    <m:r>
                                      <a:rPr lang="zh-CN" altLang="en-US" sz="2000" b="0">
                                        <a:solidFill>
                                          <a:srgbClr val="0070C0"/>
                                        </a:solidFill>
                                        <a:latin typeface="Cambria Math" panose="02040503050406030204" pitchFamily="18" charset="0"/>
                                      </a:rPr>
                                      <m:t>(</m:t>
                                    </m:r>
                                    <m:r>
                                      <a:rPr lang="zh-CN" altLang="en-US" sz="2000" b="0" i="1">
                                        <a:solidFill>
                                          <a:srgbClr val="0070C0"/>
                                        </a:solidFill>
                                        <a:latin typeface="Cambria Math" panose="02040503050406030204" pitchFamily="18" charset="0"/>
                                      </a:rPr>
                                      <m:t>𝜆</m:t>
                                    </m:r>
                                  </m:e>
                                </m:d>
                              </m:e>
                              <m:e>
                                <m:r>
                                  <a:rPr lang="zh-CN" altLang="en-US" sz="2000" b="0">
                                    <a:solidFill>
                                      <a:srgbClr val="006666"/>
                                    </a:solidFill>
                                    <a:latin typeface="Cambria Math" panose="02040503050406030204" pitchFamily="18" charset="0"/>
                                  </a:rPr>
                                  <m:t>⋯</m:t>
                                </m:r>
                              </m:e>
                            </m:mr>
                            <m:mr>
                              <m:e>
                                <m:r>
                                  <a:rPr lang="zh-CN" altLang="en-US" sz="2000" b="0">
                                    <a:solidFill>
                                      <a:srgbClr val="006666"/>
                                    </a:solidFill>
                                    <a:latin typeface="Cambria Math" panose="02040503050406030204" pitchFamily="18" charset="0"/>
                                  </a:rPr>
                                  <m:t>⋮</m:t>
                                </m:r>
                              </m:e>
                              <m:e/>
                            </m:mr>
                            <m:mr>
                              <m:e>
                                <m:d>
                                  <m:dPr>
                                    <m:begChr m:val=""/>
                                    <m:ctrlPr>
                                      <a:rPr lang="zh-CN" altLang="en-US" sz="2000" i="1">
                                        <a:solidFill>
                                          <a:srgbClr val="006666"/>
                                        </a:solidFill>
                                        <a:latin typeface="Cambria Math" panose="02040503050406030204" pitchFamily="18" charset="0"/>
                                      </a:rPr>
                                    </m:ctrlPr>
                                  </m:dPr>
                                  <m:e>
                                    <m:r>
                                      <a:rPr lang="zh-CN" altLang="en-US" sz="2000" b="0" i="1">
                                        <a:solidFill>
                                          <a:srgbClr val="006666"/>
                                        </a:solidFill>
                                        <a:latin typeface="Cambria Math" panose="02040503050406030204" pitchFamily="18" charset="0"/>
                                      </a:rPr>
                                      <m:t>𝑟</m:t>
                                    </m:r>
                                    <m:r>
                                      <a:rPr lang="zh-CN" altLang="en-US" sz="2000" b="0">
                                        <a:solidFill>
                                          <a:srgbClr val="006666"/>
                                        </a:solidFill>
                                        <a:latin typeface="Cambria Math" panose="02040503050406030204" pitchFamily="18" charset="0"/>
                                      </a:rPr>
                                      <m:t>(</m:t>
                                    </m:r>
                                    <m:r>
                                      <a:rPr lang="zh-CN" altLang="en-US" sz="2000" b="0" i="1">
                                        <a:solidFill>
                                          <a:srgbClr val="006666"/>
                                        </a:solidFill>
                                        <a:latin typeface="Cambria Math" panose="02040503050406030204" pitchFamily="18" charset="0"/>
                                      </a:rPr>
                                      <m:t>𝜆</m:t>
                                    </m:r>
                                  </m:e>
                                </m:d>
                              </m:e>
                              <m:e>
                                <m:r>
                                  <a:rPr lang="zh-CN" altLang="en-US" sz="2000" b="0">
                                    <a:solidFill>
                                      <a:srgbClr val="006666"/>
                                    </a:solidFill>
                                    <a:latin typeface="Cambria Math" panose="02040503050406030204" pitchFamily="18" charset="0"/>
                                  </a:rPr>
                                  <m:t>⋯</m:t>
                                </m:r>
                              </m:e>
                            </m:mr>
                            <m:mr>
                              <m:e>
                                <m:r>
                                  <a:rPr lang="zh-CN" altLang="en-US" sz="2000" b="0">
                                    <a:solidFill>
                                      <a:srgbClr val="006666"/>
                                    </a:solidFill>
                                    <a:latin typeface="Cambria Math" panose="02040503050406030204" pitchFamily="18" charset="0"/>
                                  </a:rPr>
                                  <m:t>⋮</m:t>
                                </m:r>
                              </m:e>
                              <m:e/>
                            </m:mr>
                          </m:m>
                        </m:e>
                      </m:d>
                      <m:groupChr>
                        <m:groupChrPr>
                          <m:chr m:val="→"/>
                          <m:vertJc m:val="bot"/>
                          <m:ctrlPr>
                            <a:rPr lang="zh-CN" altLang="en-US" sz="2000" i="1">
                              <a:solidFill>
                                <a:srgbClr val="006666"/>
                              </a:solidFill>
                              <a:latin typeface="Cambria Math" panose="02040503050406030204" pitchFamily="18" charset="0"/>
                            </a:rPr>
                          </m:ctrlPr>
                        </m:groupChrPr>
                        <m:e>
                          <m:sSub>
                            <m:sSubPr>
                              <m:ctrlPr>
                                <a:rPr lang="zh-CN" altLang="en-US" sz="2000" i="1">
                                  <a:solidFill>
                                    <a:srgbClr val="006666"/>
                                  </a:solidFill>
                                  <a:latin typeface="Cambria Math" panose="02040503050406030204" pitchFamily="18" charset="0"/>
                                </a:rPr>
                              </m:ctrlPr>
                            </m:sSubPr>
                            <m:e>
                              <m:r>
                                <a:rPr lang="zh-CN" altLang="en-US" sz="2000" b="0" i="1">
                                  <a:solidFill>
                                    <a:srgbClr val="006666"/>
                                  </a:solidFill>
                                  <a:latin typeface="Cambria Math" panose="02040503050406030204" pitchFamily="18" charset="0"/>
                                </a:rPr>
                                <m:t>𝑟</m:t>
                              </m:r>
                            </m:e>
                            <m:sub>
                              <m:r>
                                <a:rPr lang="zh-CN" altLang="en-US" sz="2000" b="0" i="1">
                                  <a:solidFill>
                                    <a:srgbClr val="006666"/>
                                  </a:solidFill>
                                  <a:latin typeface="Cambria Math" panose="02040503050406030204" pitchFamily="18" charset="0"/>
                                </a:rPr>
                                <m:t>1</m:t>
                              </m:r>
                            </m:sub>
                          </m:sSub>
                          <m:r>
                            <a:rPr lang="zh-CN" altLang="en-US" sz="2000" b="0">
                              <a:solidFill>
                                <a:srgbClr val="006666"/>
                              </a:solidFill>
                              <a:latin typeface="Cambria Math" panose="02040503050406030204" pitchFamily="18" charset="0"/>
                            </a:rPr>
                            <m:t>↔</m:t>
                          </m:r>
                          <m:sSub>
                            <m:sSubPr>
                              <m:ctrlPr>
                                <a:rPr lang="zh-CN" altLang="en-US" sz="2000" i="1">
                                  <a:solidFill>
                                    <a:srgbClr val="006666"/>
                                  </a:solidFill>
                                  <a:latin typeface="Cambria Math" panose="02040503050406030204" pitchFamily="18" charset="0"/>
                                </a:rPr>
                              </m:ctrlPr>
                            </m:sSubPr>
                            <m:e>
                              <m:r>
                                <a:rPr lang="zh-CN" altLang="en-US" sz="2000" b="0" i="1">
                                  <a:solidFill>
                                    <a:srgbClr val="006666"/>
                                  </a:solidFill>
                                  <a:latin typeface="Cambria Math" panose="02040503050406030204" pitchFamily="18" charset="0"/>
                                </a:rPr>
                                <m:t>𝑟</m:t>
                              </m:r>
                            </m:e>
                            <m:sub>
                              <m:r>
                                <a:rPr lang="zh-CN" altLang="en-US" sz="2000" b="0" i="1">
                                  <a:solidFill>
                                    <a:srgbClr val="006666"/>
                                  </a:solidFill>
                                  <a:latin typeface="Cambria Math" panose="02040503050406030204" pitchFamily="18" charset="0"/>
                                </a:rPr>
                                <m:t>𝑖</m:t>
                              </m:r>
                            </m:sub>
                          </m:sSub>
                        </m:e>
                      </m:groupChr>
                      <m:d>
                        <m:dPr>
                          <m:begChr m:val="["/>
                          <m:endChr m:val="]"/>
                          <m:ctrlPr>
                            <a:rPr lang="en-US" altLang="zh-CN" sz="2000" i="1">
                              <a:solidFill>
                                <a:srgbClr val="006666"/>
                              </a:solidFill>
                              <a:latin typeface="Cambria Math" panose="02040503050406030204" pitchFamily="18" charset="0"/>
                            </a:rPr>
                          </m:ctrlPr>
                        </m:dPr>
                        <m:e>
                          <m:m>
                            <m:mPr>
                              <m:mcs>
                                <m:mc>
                                  <m:mcPr>
                                    <m:count m:val="2"/>
                                    <m:mcJc m:val="center"/>
                                  </m:mcPr>
                                </m:mc>
                              </m:mcs>
                              <m:ctrlPr>
                                <a:rPr lang="zh-CN" altLang="en-US" sz="2000" i="1">
                                  <a:solidFill>
                                    <a:srgbClr val="006666"/>
                                  </a:solidFill>
                                  <a:latin typeface="Cambria Math" panose="02040503050406030204" pitchFamily="18" charset="0"/>
                                </a:rPr>
                              </m:ctrlPr>
                            </m:mPr>
                            <m:mr>
                              <m:e>
                                <m:d>
                                  <m:dPr>
                                    <m:begChr m:val=""/>
                                    <m:ctrlPr>
                                      <a:rPr lang="zh-CN" altLang="en-US" sz="2000" i="1" smtClean="0">
                                        <a:solidFill>
                                          <a:srgbClr val="FF0000"/>
                                        </a:solidFill>
                                        <a:latin typeface="Cambria Math" panose="02040503050406030204" pitchFamily="18" charset="0"/>
                                      </a:rPr>
                                    </m:ctrlPr>
                                  </m:dPr>
                                  <m:e>
                                    <m:r>
                                      <a:rPr lang="zh-CN" altLang="en-US" sz="2000" b="0" i="1">
                                        <a:solidFill>
                                          <a:srgbClr val="FF0000"/>
                                        </a:solidFill>
                                        <a:latin typeface="Cambria Math" panose="02040503050406030204" pitchFamily="18" charset="0"/>
                                      </a:rPr>
                                      <m:t>𝑟</m:t>
                                    </m:r>
                                    <m:r>
                                      <a:rPr lang="zh-CN" altLang="en-US" sz="2000" b="0">
                                        <a:solidFill>
                                          <a:srgbClr val="FF0000"/>
                                        </a:solidFill>
                                        <a:latin typeface="Cambria Math" panose="02040503050406030204" pitchFamily="18" charset="0"/>
                                      </a:rPr>
                                      <m:t>(</m:t>
                                    </m:r>
                                    <m:r>
                                      <a:rPr lang="zh-CN" altLang="en-US" sz="2000" b="0" i="1">
                                        <a:solidFill>
                                          <a:srgbClr val="FF0000"/>
                                        </a:solidFill>
                                        <a:latin typeface="Cambria Math" panose="02040503050406030204" pitchFamily="18" charset="0"/>
                                      </a:rPr>
                                      <m:t>𝜆</m:t>
                                    </m:r>
                                  </m:e>
                                </m:d>
                              </m:e>
                              <m:e>
                                <m:r>
                                  <a:rPr lang="zh-CN" altLang="en-US" sz="2000" b="0">
                                    <a:solidFill>
                                      <a:srgbClr val="006666"/>
                                    </a:solidFill>
                                    <a:latin typeface="Cambria Math" panose="02040503050406030204" pitchFamily="18" charset="0"/>
                                  </a:rPr>
                                  <m:t>⋯</m:t>
                                </m:r>
                              </m:e>
                            </m:mr>
                            <m:mr>
                              <m:e>
                                <m:r>
                                  <a:rPr lang="zh-CN" altLang="en-US" sz="2000" b="0">
                                    <a:solidFill>
                                      <a:srgbClr val="006666"/>
                                    </a:solidFill>
                                    <a:latin typeface="Cambria Math" panose="02040503050406030204" pitchFamily="18" charset="0"/>
                                  </a:rPr>
                                  <m:t>⋮</m:t>
                                </m:r>
                              </m:e>
                              <m:e/>
                            </m:mr>
                            <m:mr>
                              <m:e>
                                <m:d>
                                  <m:dPr>
                                    <m:begChr m:val=""/>
                                    <m:ctrlPr>
                                      <a:rPr lang="zh-CN" altLang="en-US" sz="2000" i="1">
                                        <a:solidFill>
                                          <a:srgbClr val="006666"/>
                                        </a:solidFill>
                                        <a:latin typeface="Cambria Math" panose="02040503050406030204" pitchFamily="18" charset="0"/>
                                      </a:rPr>
                                    </m:ctrlPr>
                                  </m:dPr>
                                  <m:e>
                                    <m:sSub>
                                      <m:sSubPr>
                                        <m:ctrlPr>
                                          <a:rPr lang="zh-CN" altLang="en-US" sz="2000" i="1">
                                            <a:solidFill>
                                              <a:srgbClr val="006666"/>
                                            </a:solidFill>
                                            <a:latin typeface="Cambria Math" panose="02040503050406030204" pitchFamily="18" charset="0"/>
                                          </a:rPr>
                                        </m:ctrlPr>
                                      </m:sSubPr>
                                      <m:e>
                                        <m:r>
                                          <a:rPr lang="zh-CN" altLang="en-US" sz="2000" b="0" i="1">
                                            <a:solidFill>
                                              <a:srgbClr val="006666"/>
                                            </a:solidFill>
                                            <a:latin typeface="Cambria Math" panose="02040503050406030204" pitchFamily="18" charset="0"/>
                                          </a:rPr>
                                          <m:t>𝑎</m:t>
                                        </m:r>
                                      </m:e>
                                      <m:sub>
                                        <m:r>
                                          <a:rPr lang="zh-CN" altLang="en-US" sz="2000" b="0" i="1">
                                            <a:solidFill>
                                              <a:srgbClr val="006666"/>
                                            </a:solidFill>
                                            <a:latin typeface="Cambria Math" panose="02040503050406030204" pitchFamily="18" charset="0"/>
                                          </a:rPr>
                                          <m:t>11</m:t>
                                        </m:r>
                                      </m:sub>
                                    </m:sSub>
                                    <m:r>
                                      <a:rPr lang="zh-CN" altLang="en-US" sz="2000" b="0">
                                        <a:solidFill>
                                          <a:srgbClr val="006666"/>
                                        </a:solidFill>
                                        <a:latin typeface="Cambria Math" panose="02040503050406030204" pitchFamily="18" charset="0"/>
                                      </a:rPr>
                                      <m:t>(</m:t>
                                    </m:r>
                                    <m:r>
                                      <a:rPr lang="zh-CN" altLang="en-US" sz="2000" b="0" i="1">
                                        <a:solidFill>
                                          <a:srgbClr val="006666"/>
                                        </a:solidFill>
                                        <a:latin typeface="Cambria Math" panose="02040503050406030204" pitchFamily="18" charset="0"/>
                                      </a:rPr>
                                      <m:t>𝜆</m:t>
                                    </m:r>
                                  </m:e>
                                </m:d>
                              </m:e>
                              <m:e>
                                <m:r>
                                  <a:rPr lang="zh-CN" altLang="en-US" sz="2000" b="0">
                                    <a:solidFill>
                                      <a:srgbClr val="006666"/>
                                    </a:solidFill>
                                    <a:latin typeface="Cambria Math" panose="02040503050406030204" pitchFamily="18" charset="0"/>
                                  </a:rPr>
                                  <m:t>⋯</m:t>
                                </m:r>
                              </m:e>
                            </m:mr>
                            <m:mr>
                              <m:e>
                                <m:r>
                                  <a:rPr lang="zh-CN" altLang="en-US" sz="2000" b="0">
                                    <a:solidFill>
                                      <a:srgbClr val="006666"/>
                                    </a:solidFill>
                                    <a:latin typeface="Cambria Math" panose="02040503050406030204" pitchFamily="18" charset="0"/>
                                  </a:rPr>
                                  <m:t>⋮</m:t>
                                </m:r>
                              </m:e>
                              <m:e/>
                            </m:mr>
                          </m:m>
                        </m:e>
                      </m:d>
                      <m:r>
                        <a:rPr lang="zh-CN" altLang="en-US" sz="2000" b="1">
                          <a:solidFill>
                            <a:srgbClr val="006666"/>
                          </a:solidFill>
                          <a:latin typeface="Cambria Math" panose="02040503050406030204" pitchFamily="18" charset="0"/>
                        </a:rPr>
                        <m:t>=</m:t>
                      </m:r>
                      <m:r>
                        <a:rPr lang="zh-CN" altLang="en-US" sz="2000" b="1" i="1">
                          <a:solidFill>
                            <a:srgbClr val="006666"/>
                          </a:solidFill>
                          <a:latin typeface="Cambria Math" panose="02040503050406030204" pitchFamily="18" charset="0"/>
                        </a:rPr>
                        <m:t>𝑩</m:t>
                      </m:r>
                      <m:r>
                        <a:rPr lang="zh-CN" altLang="en-US" sz="2000" b="1">
                          <a:solidFill>
                            <a:srgbClr val="006666"/>
                          </a:solidFill>
                          <a:latin typeface="Cambria Math" panose="02040503050406030204" pitchFamily="18" charset="0"/>
                        </a:rPr>
                        <m:t>(</m:t>
                      </m:r>
                      <m:r>
                        <a:rPr lang="zh-CN" altLang="en-US" sz="2000" b="1" i="1">
                          <a:solidFill>
                            <a:srgbClr val="006666"/>
                          </a:solidFill>
                          <a:latin typeface="Cambria Math" panose="02040503050406030204" pitchFamily="18" charset="0"/>
                        </a:rPr>
                        <m:t>𝝀</m:t>
                      </m:r>
                      <m:r>
                        <a:rPr lang="en-US" altLang="zh-CN" sz="2000" b="1" i="1" smtClean="0">
                          <a:solidFill>
                            <a:srgbClr val="006666"/>
                          </a:solidFill>
                          <a:latin typeface="Cambria Math" panose="02040503050406030204" pitchFamily="18" charset="0"/>
                        </a:rPr>
                        <m:t>)</m:t>
                      </m:r>
                    </m:oMath>
                  </m:oMathPara>
                </a14:m>
                <a:endParaRPr lang="zh-CN" altLang="en-US" sz="2000" b="1" dirty="0">
                  <a:solidFill>
                    <a:srgbClr val="006666"/>
                  </a:solidFill>
                  <a:latin typeface="+mn-ea"/>
                  <a:ea typeface="+mn-ea"/>
                </a:endParaRPr>
              </a:p>
            </p:txBody>
          </p:sp>
        </mc:Choice>
        <mc:Fallback xmlns="">
          <p:sp>
            <p:nvSpPr>
              <p:cNvPr id="12" name="TextBox 11"/>
              <p:cNvSpPr txBox="1">
                <a:spLocks noRot="1" noChangeAspect="1" noMove="1" noResize="1" noEditPoints="1" noAdjustHandles="1" noChangeArrowheads="1" noChangeShapeType="1" noTextEdit="1"/>
              </p:cNvSpPr>
              <p:nvPr/>
            </p:nvSpPr>
            <p:spPr bwMode="auto">
              <a:xfrm>
                <a:off x="453444" y="3365704"/>
                <a:ext cx="7729167" cy="1300292"/>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a:spLocks noChangeArrowheads="1"/>
              </p:cNvSpPr>
              <p:nvPr/>
            </p:nvSpPr>
            <p:spPr bwMode="auto">
              <a:xfrm>
                <a:off x="774824" y="2158188"/>
                <a:ext cx="7129324"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3200">
                    <a:solidFill>
                      <a:schemeClr val="tx1"/>
                    </a:solidFill>
                    <a:latin typeface="Times New Roman" pitchFamily="18" charset="0"/>
                    <a:ea typeface="宋体" charset="-122"/>
                  </a:defRPr>
                </a:lvl1pPr>
                <a:lvl2pPr>
                  <a:defRPr kumimoji="1" sz="28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000">
                    <a:solidFill>
                      <a:schemeClr val="tx1"/>
                    </a:solidFill>
                    <a:latin typeface="Times New Roman" pitchFamily="18" charset="0"/>
                    <a:ea typeface="宋体" charset="-122"/>
                  </a:defRPr>
                </a:lvl4pPr>
                <a:lvl5pPr>
                  <a:defRPr kumimoji="1" sz="2000">
                    <a:solidFill>
                      <a:schemeClr val="tx1"/>
                    </a:solidFill>
                    <a:latin typeface="Times New Roman" pitchFamily="18" charset="0"/>
                    <a:ea typeface="宋体" charset="-122"/>
                  </a:defRPr>
                </a:lvl5pPr>
                <a:lvl6pPr>
                  <a:defRPr kumimoji="1" sz="2000">
                    <a:solidFill>
                      <a:schemeClr val="tx1"/>
                    </a:solidFill>
                    <a:latin typeface="Times New Roman" pitchFamily="18" charset="0"/>
                    <a:ea typeface="宋体" charset="-122"/>
                  </a:defRPr>
                </a:lvl6pPr>
                <a:lvl7pPr>
                  <a:defRPr kumimoji="1" sz="2000">
                    <a:solidFill>
                      <a:schemeClr val="tx1"/>
                    </a:solidFill>
                    <a:latin typeface="Times New Roman" pitchFamily="18" charset="0"/>
                    <a:ea typeface="宋体" charset="-122"/>
                  </a:defRPr>
                </a:lvl7pPr>
                <a:lvl8pPr>
                  <a:defRPr kumimoji="1" sz="2000">
                    <a:solidFill>
                      <a:schemeClr val="tx1"/>
                    </a:solidFill>
                    <a:latin typeface="Times New Roman" pitchFamily="18" charset="0"/>
                    <a:ea typeface="宋体" charset="-122"/>
                  </a:defRPr>
                </a:lvl8pPr>
                <a:lvl9pPr>
                  <a:defRPr kumimoji="1" sz="2000">
                    <a:solidFill>
                      <a:schemeClr val="tx1"/>
                    </a:solidFill>
                    <a:latin typeface="Times New Roman" pitchFamily="18" charset="0"/>
                    <a:ea typeface="宋体" charset="-122"/>
                  </a:defRPr>
                </a:lvl9pPr>
              </a:lstStyle>
              <a:p>
                <a:pPr eaLnBrk="1" hangingPunct="1"/>
                <a:r>
                  <a:rPr lang="en-US" altLang="zh-CN" sz="2000" b="1" dirty="0">
                    <a:solidFill>
                      <a:srgbClr val="00B0F0"/>
                    </a:solidFill>
                    <a:latin typeface="Cambria" panose="02040503050406030204" pitchFamily="18" charset="0"/>
                    <a:ea typeface="Cambria" panose="02040503050406030204" pitchFamily="18" charset="0"/>
                  </a:rPr>
                  <a:t>Case 1  </a:t>
                </a:r>
                <a:r>
                  <a:rPr lang="zh-CN" altLang="en-US" sz="2000" b="1" dirty="0">
                    <a:solidFill>
                      <a:schemeClr val="accent4">
                        <a:lumMod val="50000"/>
                      </a:schemeClr>
                    </a:solidFill>
                    <a:latin typeface="+mn-ea"/>
                    <a:ea typeface="+mn-ea"/>
                  </a:rPr>
                  <a:t>若</a:t>
                </a:r>
                <a14:m>
                  <m:oMath xmlns:m="http://schemas.openxmlformats.org/officeDocument/2006/math">
                    <m:r>
                      <a:rPr lang="en-US" altLang="zh-CN" sz="2000" b="1" i="1" smtClean="0">
                        <a:solidFill>
                          <a:schemeClr val="accent4">
                            <a:lumMod val="50000"/>
                          </a:schemeClr>
                        </a:solidFill>
                        <a:latin typeface="Cambria Math" panose="02040503050406030204" pitchFamily="18" charset="0"/>
                        <a:ea typeface="+mn-ea"/>
                      </a:rPr>
                      <m:t>𝑨</m:t>
                    </m:r>
                    <m:r>
                      <a:rPr lang="en-US" altLang="zh-CN" sz="2000" b="1" i="1" smtClean="0">
                        <a:solidFill>
                          <a:schemeClr val="accent4">
                            <a:lumMod val="50000"/>
                          </a:schemeClr>
                        </a:solidFill>
                        <a:latin typeface="Cambria Math" panose="02040503050406030204" pitchFamily="18" charset="0"/>
                        <a:ea typeface="+mn-ea"/>
                      </a:rPr>
                      <m:t>(</m:t>
                    </m:r>
                    <m:r>
                      <a:rPr lang="en-US" altLang="zh-CN" sz="2000" b="1" i="1" smtClean="0">
                        <a:solidFill>
                          <a:schemeClr val="accent4">
                            <a:lumMod val="50000"/>
                          </a:schemeClr>
                        </a:solidFill>
                        <a:latin typeface="Cambria Math" panose="02040503050406030204" pitchFamily="18" charset="0"/>
                        <a:ea typeface="+mn-ea"/>
                      </a:rPr>
                      <m:t>𝝀</m:t>
                    </m:r>
                    <m:r>
                      <a:rPr lang="en-US" altLang="zh-CN" sz="2000" b="1" i="1" smtClean="0">
                        <a:solidFill>
                          <a:schemeClr val="accent4">
                            <a:lumMod val="50000"/>
                          </a:schemeClr>
                        </a:solidFill>
                        <a:latin typeface="Cambria Math" panose="02040503050406030204" pitchFamily="18" charset="0"/>
                        <a:ea typeface="+mn-ea"/>
                      </a:rPr>
                      <m:t>)</m:t>
                    </m:r>
                  </m:oMath>
                </a14:m>
                <a:r>
                  <a:rPr lang="zh-CN" altLang="en-US" sz="2000" b="1" dirty="0">
                    <a:solidFill>
                      <a:schemeClr val="accent4">
                        <a:lumMod val="50000"/>
                      </a:schemeClr>
                    </a:solidFill>
                    <a:latin typeface="+mn-ea"/>
                    <a:ea typeface="+mn-ea"/>
                  </a:rPr>
                  <a:t>的第</a:t>
                </a:r>
                <a:r>
                  <a:rPr lang="en-US" altLang="zh-CN" sz="2000" b="1" dirty="0">
                    <a:solidFill>
                      <a:schemeClr val="accent4">
                        <a:lumMod val="50000"/>
                      </a:schemeClr>
                    </a:solidFill>
                    <a:latin typeface="+mn-ea"/>
                    <a:ea typeface="+mn-ea"/>
                  </a:rPr>
                  <a:t>1</a:t>
                </a:r>
                <a:r>
                  <a:rPr lang="zh-CN" altLang="en-US" sz="2000" b="1" dirty="0">
                    <a:solidFill>
                      <a:schemeClr val="accent4">
                        <a:lumMod val="50000"/>
                      </a:schemeClr>
                    </a:solidFill>
                    <a:latin typeface="+mn-ea"/>
                    <a:ea typeface="+mn-ea"/>
                  </a:rPr>
                  <a:t>列</a:t>
                </a:r>
                <a14:m>
                  <m:oMath xmlns:m="http://schemas.openxmlformats.org/officeDocument/2006/math">
                    <m:sSub>
                      <m:sSubPr>
                        <m:ctrlPr>
                          <a:rPr lang="en-US" altLang="zh-CN" sz="2000" b="1" i="1" smtClean="0">
                            <a:solidFill>
                              <a:schemeClr val="accent4">
                                <a:lumMod val="50000"/>
                              </a:schemeClr>
                            </a:solidFill>
                            <a:latin typeface="Cambria Math" panose="02040503050406030204" pitchFamily="18" charset="0"/>
                            <a:ea typeface="+mn-ea"/>
                          </a:rPr>
                        </m:ctrlPr>
                      </m:sSubPr>
                      <m:e>
                        <m:r>
                          <a:rPr lang="en-US" altLang="zh-CN" sz="2000" b="1" i="1" smtClean="0">
                            <a:solidFill>
                              <a:schemeClr val="accent4">
                                <a:lumMod val="50000"/>
                              </a:schemeClr>
                            </a:solidFill>
                            <a:latin typeface="Cambria Math" panose="02040503050406030204" pitchFamily="18" charset="0"/>
                            <a:ea typeface="+mn-ea"/>
                          </a:rPr>
                          <m:t>𝒂</m:t>
                        </m:r>
                      </m:e>
                      <m:sub>
                        <m:r>
                          <a:rPr lang="en-US" altLang="zh-CN" sz="2000" b="1" i="1" smtClean="0">
                            <a:solidFill>
                              <a:schemeClr val="accent4">
                                <a:lumMod val="50000"/>
                              </a:schemeClr>
                            </a:solidFill>
                            <a:latin typeface="Cambria Math" panose="02040503050406030204" pitchFamily="18" charset="0"/>
                            <a:ea typeface="+mn-ea"/>
                          </a:rPr>
                          <m:t>𝒊</m:t>
                        </m:r>
                        <m:r>
                          <a:rPr lang="en-US" altLang="zh-CN" sz="2000" b="1" i="1" smtClean="0">
                            <a:solidFill>
                              <a:schemeClr val="accent4">
                                <a:lumMod val="50000"/>
                              </a:schemeClr>
                            </a:solidFill>
                            <a:latin typeface="Cambria Math" panose="02040503050406030204" pitchFamily="18" charset="0"/>
                            <a:ea typeface="+mn-ea"/>
                          </a:rPr>
                          <m:t>𝟏</m:t>
                        </m:r>
                      </m:sub>
                    </m:sSub>
                    <m:r>
                      <a:rPr lang="en-US" altLang="zh-CN" sz="2000" b="1" i="1" smtClean="0">
                        <a:solidFill>
                          <a:schemeClr val="accent4">
                            <a:lumMod val="50000"/>
                          </a:schemeClr>
                        </a:solidFill>
                        <a:latin typeface="Cambria Math" panose="02040503050406030204" pitchFamily="18" charset="0"/>
                        <a:ea typeface="+mn-ea"/>
                      </a:rPr>
                      <m:t>(</m:t>
                    </m:r>
                    <m:r>
                      <a:rPr lang="en-US" altLang="zh-CN" sz="2000" b="1" i="1" smtClean="0">
                        <a:solidFill>
                          <a:schemeClr val="accent4">
                            <a:lumMod val="50000"/>
                          </a:schemeClr>
                        </a:solidFill>
                        <a:latin typeface="Cambria Math" panose="02040503050406030204" pitchFamily="18" charset="0"/>
                        <a:ea typeface="+mn-ea"/>
                      </a:rPr>
                      <m:t>𝝀</m:t>
                    </m:r>
                    <m:r>
                      <a:rPr lang="en-US" altLang="zh-CN" sz="2000" b="1" i="1" smtClean="0">
                        <a:solidFill>
                          <a:schemeClr val="accent4">
                            <a:lumMod val="50000"/>
                          </a:schemeClr>
                        </a:solidFill>
                        <a:latin typeface="Cambria Math" panose="02040503050406030204" pitchFamily="18" charset="0"/>
                        <a:ea typeface="+mn-ea"/>
                      </a:rPr>
                      <m:t>)</m:t>
                    </m:r>
                  </m:oMath>
                </a14:m>
                <a:r>
                  <a:rPr lang="zh-CN" altLang="en-US" sz="2000" b="1" dirty="0">
                    <a:solidFill>
                      <a:schemeClr val="accent4">
                        <a:lumMod val="50000"/>
                      </a:schemeClr>
                    </a:solidFill>
                    <a:latin typeface="+mn-ea"/>
                    <a:ea typeface="+mn-ea"/>
                  </a:rPr>
                  <a:t>不能被</a:t>
                </a:r>
                <a14:m>
                  <m:oMath xmlns:m="http://schemas.openxmlformats.org/officeDocument/2006/math">
                    <m:sSub>
                      <m:sSubPr>
                        <m:ctrlPr>
                          <a:rPr lang="en-US" altLang="zh-CN" sz="2000" b="1" i="1" smtClean="0">
                            <a:solidFill>
                              <a:schemeClr val="accent4">
                                <a:lumMod val="50000"/>
                              </a:schemeClr>
                            </a:solidFill>
                            <a:latin typeface="Cambria Math" panose="02040503050406030204" pitchFamily="18" charset="0"/>
                            <a:ea typeface="+mn-ea"/>
                          </a:rPr>
                        </m:ctrlPr>
                      </m:sSubPr>
                      <m:e>
                        <m:r>
                          <a:rPr lang="en-US" altLang="zh-CN" sz="2000" b="1" i="1" smtClean="0">
                            <a:solidFill>
                              <a:schemeClr val="accent4">
                                <a:lumMod val="50000"/>
                              </a:schemeClr>
                            </a:solidFill>
                            <a:latin typeface="Cambria Math" panose="02040503050406030204" pitchFamily="18" charset="0"/>
                            <a:ea typeface="+mn-ea"/>
                          </a:rPr>
                          <m:t>𝒂</m:t>
                        </m:r>
                      </m:e>
                      <m:sub>
                        <m:r>
                          <a:rPr lang="en-US" altLang="zh-CN" sz="2000" b="1" i="1" smtClean="0">
                            <a:solidFill>
                              <a:schemeClr val="accent4">
                                <a:lumMod val="50000"/>
                              </a:schemeClr>
                            </a:solidFill>
                            <a:latin typeface="Cambria Math" panose="02040503050406030204" pitchFamily="18" charset="0"/>
                            <a:ea typeface="+mn-ea"/>
                          </a:rPr>
                          <m:t>𝟏𝟏</m:t>
                        </m:r>
                      </m:sub>
                    </m:sSub>
                    <m:r>
                      <a:rPr lang="en-US" altLang="zh-CN" sz="2000" b="1" i="1" smtClean="0">
                        <a:solidFill>
                          <a:schemeClr val="accent4">
                            <a:lumMod val="50000"/>
                          </a:schemeClr>
                        </a:solidFill>
                        <a:latin typeface="Cambria Math" panose="02040503050406030204" pitchFamily="18" charset="0"/>
                        <a:ea typeface="+mn-ea"/>
                      </a:rPr>
                      <m:t>(</m:t>
                    </m:r>
                    <m:r>
                      <a:rPr lang="en-US" altLang="zh-CN" sz="2000" b="1" i="1" smtClean="0">
                        <a:solidFill>
                          <a:schemeClr val="accent4">
                            <a:lumMod val="50000"/>
                          </a:schemeClr>
                        </a:solidFill>
                        <a:latin typeface="Cambria Math" panose="02040503050406030204" pitchFamily="18" charset="0"/>
                        <a:ea typeface="+mn-ea"/>
                      </a:rPr>
                      <m:t>𝝀</m:t>
                    </m:r>
                    <m:r>
                      <a:rPr lang="en-US" altLang="zh-CN" sz="2000" b="1" i="1" smtClean="0">
                        <a:solidFill>
                          <a:schemeClr val="accent4">
                            <a:lumMod val="50000"/>
                          </a:schemeClr>
                        </a:solidFill>
                        <a:latin typeface="Cambria Math" panose="02040503050406030204" pitchFamily="18" charset="0"/>
                        <a:ea typeface="+mn-ea"/>
                      </a:rPr>
                      <m:t>)</m:t>
                    </m:r>
                  </m:oMath>
                </a14:m>
                <a:r>
                  <a:rPr lang="zh-CN" altLang="en-US" sz="2000" b="1" dirty="0">
                    <a:solidFill>
                      <a:schemeClr val="accent4">
                        <a:lumMod val="50000"/>
                      </a:schemeClr>
                    </a:solidFill>
                    <a:latin typeface="+mn-ea"/>
                    <a:ea typeface="+mn-ea"/>
                  </a:rPr>
                  <a:t>整除</a:t>
                </a:r>
                <a:r>
                  <a:rPr lang="en-US" altLang="zh-CN" sz="2000" b="1" dirty="0">
                    <a:solidFill>
                      <a:schemeClr val="accent4">
                        <a:lumMod val="50000"/>
                      </a:schemeClr>
                    </a:solidFill>
                    <a:latin typeface="+mn-ea"/>
                    <a:ea typeface="+mn-ea"/>
                  </a:rPr>
                  <a:t>.  </a:t>
                </a:r>
                <a:r>
                  <a:rPr lang="zh-CN" altLang="en-US" sz="2000" b="1" dirty="0">
                    <a:solidFill>
                      <a:schemeClr val="accent4">
                        <a:lumMod val="50000"/>
                      </a:schemeClr>
                    </a:solidFill>
                    <a:latin typeface="+mn-ea"/>
                    <a:ea typeface="+mn-ea"/>
                  </a:rPr>
                  <a:t>由带余除法</a:t>
                </a:r>
                <a:r>
                  <a:rPr lang="en-US" altLang="zh-CN" sz="2000" b="1" dirty="0">
                    <a:solidFill>
                      <a:schemeClr val="accent4">
                        <a:lumMod val="50000"/>
                      </a:schemeClr>
                    </a:solidFill>
                    <a:latin typeface="+mn-ea"/>
                    <a:ea typeface="+mn-ea"/>
                  </a:rPr>
                  <a:t> </a:t>
                </a:r>
                <a:endParaRPr lang="zh-CN" altLang="en-US" sz="2000" b="1" dirty="0">
                  <a:solidFill>
                    <a:schemeClr val="accent4">
                      <a:lumMod val="50000"/>
                    </a:schemeClr>
                  </a:solidFill>
                  <a:latin typeface="+mn-ea"/>
                  <a:ea typeface="+mn-ea"/>
                </a:endParaRPr>
              </a:p>
            </p:txBody>
          </p:sp>
        </mc:Choice>
        <mc:Fallback xmlns="">
          <p:sp>
            <p:nvSpPr>
              <p:cNvPr id="14" name="TextBox 13"/>
              <p:cNvSpPr txBox="1">
                <a:spLocks noRot="1" noChangeAspect="1" noMove="1" noResize="1" noEditPoints="1" noAdjustHandles="1" noChangeArrowheads="1" noChangeShapeType="1" noTextEdit="1"/>
              </p:cNvSpPr>
              <p:nvPr/>
            </p:nvSpPr>
            <p:spPr bwMode="auto">
              <a:xfrm>
                <a:off x="774824" y="2158188"/>
                <a:ext cx="7129324" cy="400110"/>
              </a:xfrm>
              <a:prstGeom prst="rect">
                <a:avLst/>
              </a:prstGeom>
              <a:blipFill>
                <a:blip r:embed="rId7"/>
                <a:stretch>
                  <a:fillRect l="-855" t="-9091"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876243" y="2777335"/>
                <a:ext cx="5404685" cy="369332"/>
              </a:xfrm>
              <a:prstGeom prst="rect">
                <a:avLst/>
              </a:prstGeom>
            </p:spPr>
            <p:txBody>
              <a:bodyPr wrap="none">
                <a:spAutoFit/>
              </a:bodyPr>
              <a:lstStyle/>
              <a:p>
                <a14:m>
                  <m:oMath xmlns:m="http://schemas.openxmlformats.org/officeDocument/2006/math">
                    <m:sSub>
                      <m:sSubPr>
                        <m:ctrlPr>
                          <a:rPr lang="zh-CN" altLang="en-US" b="1" i="1" smtClean="0">
                            <a:solidFill>
                              <a:srgbClr val="006666"/>
                            </a:solidFill>
                            <a:latin typeface="Cambria Math" panose="02040503050406030204" pitchFamily="18" charset="0"/>
                          </a:rPr>
                        </m:ctrlPr>
                      </m:sSubPr>
                      <m:e>
                        <m:r>
                          <a:rPr lang="zh-CN" altLang="en-US" b="1" i="1">
                            <a:solidFill>
                              <a:srgbClr val="006666"/>
                            </a:solidFill>
                            <a:latin typeface="Cambria Math" panose="02040503050406030204" pitchFamily="18" charset="0"/>
                          </a:rPr>
                          <m:t>𝒂</m:t>
                        </m:r>
                      </m:e>
                      <m:sub>
                        <m:r>
                          <a:rPr lang="zh-CN" altLang="en-US" b="1" i="1">
                            <a:solidFill>
                              <a:srgbClr val="006666"/>
                            </a:solidFill>
                            <a:latin typeface="Cambria Math" panose="02040503050406030204" pitchFamily="18" charset="0"/>
                          </a:rPr>
                          <m:t>𝒊</m:t>
                        </m:r>
                        <m:r>
                          <a:rPr lang="zh-CN" altLang="en-US" b="1" i="0">
                            <a:solidFill>
                              <a:srgbClr val="006666"/>
                            </a:solidFill>
                            <a:latin typeface="Cambria Math" panose="02040503050406030204" pitchFamily="18" charset="0"/>
                          </a:rPr>
                          <m:t>𝟏</m:t>
                        </m:r>
                      </m:sub>
                    </m:sSub>
                    <m:r>
                      <a:rPr lang="zh-CN" altLang="en-US" b="1" i="0">
                        <a:solidFill>
                          <a:srgbClr val="006666"/>
                        </a:solidFill>
                        <a:latin typeface="Cambria Math" panose="02040503050406030204" pitchFamily="18" charset="0"/>
                      </a:rPr>
                      <m:t>(</m:t>
                    </m:r>
                    <m:r>
                      <a:rPr lang="zh-CN" altLang="en-US" b="1" i="1">
                        <a:solidFill>
                          <a:srgbClr val="006666"/>
                        </a:solidFill>
                        <a:latin typeface="Cambria Math" panose="02040503050406030204" pitchFamily="18" charset="0"/>
                      </a:rPr>
                      <m:t>𝝀</m:t>
                    </m:r>
                    <m:r>
                      <a:rPr lang="zh-CN" altLang="en-US" b="1" i="0">
                        <a:solidFill>
                          <a:srgbClr val="006666"/>
                        </a:solidFill>
                        <a:latin typeface="Cambria Math" panose="02040503050406030204" pitchFamily="18" charset="0"/>
                      </a:rPr>
                      <m:t>)=</m:t>
                    </m:r>
                    <m:r>
                      <a:rPr lang="zh-CN" altLang="en-US" b="1" i="1">
                        <a:solidFill>
                          <a:srgbClr val="006666"/>
                        </a:solidFill>
                        <a:latin typeface="Cambria Math" panose="02040503050406030204" pitchFamily="18" charset="0"/>
                      </a:rPr>
                      <m:t>𝝋</m:t>
                    </m:r>
                    <m:r>
                      <a:rPr lang="zh-CN" altLang="en-US" b="1" i="0">
                        <a:solidFill>
                          <a:srgbClr val="006666"/>
                        </a:solidFill>
                        <a:latin typeface="Cambria Math" panose="02040503050406030204" pitchFamily="18" charset="0"/>
                      </a:rPr>
                      <m:t>(</m:t>
                    </m:r>
                    <m:r>
                      <a:rPr lang="zh-CN" altLang="en-US" b="1" i="1">
                        <a:solidFill>
                          <a:srgbClr val="006666"/>
                        </a:solidFill>
                        <a:latin typeface="Cambria Math" panose="02040503050406030204" pitchFamily="18" charset="0"/>
                      </a:rPr>
                      <m:t>𝝀</m:t>
                    </m:r>
                    <m:r>
                      <a:rPr lang="zh-CN" altLang="en-US" b="1" i="0">
                        <a:solidFill>
                          <a:srgbClr val="006666"/>
                        </a:solidFill>
                        <a:latin typeface="Cambria Math" panose="02040503050406030204" pitchFamily="18" charset="0"/>
                      </a:rPr>
                      <m:t>)</m:t>
                    </m:r>
                    <m:sSub>
                      <m:sSubPr>
                        <m:ctrlPr>
                          <a:rPr lang="zh-CN" altLang="en-US" b="1" i="1">
                            <a:solidFill>
                              <a:srgbClr val="006666"/>
                            </a:solidFill>
                            <a:latin typeface="Cambria Math" panose="02040503050406030204" pitchFamily="18" charset="0"/>
                          </a:rPr>
                        </m:ctrlPr>
                      </m:sSubPr>
                      <m:e>
                        <m:r>
                          <a:rPr lang="zh-CN" altLang="en-US" b="1" i="1">
                            <a:solidFill>
                              <a:srgbClr val="006666"/>
                            </a:solidFill>
                            <a:latin typeface="Cambria Math" panose="02040503050406030204" pitchFamily="18" charset="0"/>
                          </a:rPr>
                          <m:t>𝒂</m:t>
                        </m:r>
                      </m:e>
                      <m:sub>
                        <m:r>
                          <a:rPr lang="zh-CN" altLang="en-US" b="1" i="0">
                            <a:solidFill>
                              <a:srgbClr val="006666"/>
                            </a:solidFill>
                            <a:latin typeface="Cambria Math" panose="02040503050406030204" pitchFamily="18" charset="0"/>
                          </a:rPr>
                          <m:t>𝟏𝟏</m:t>
                        </m:r>
                      </m:sub>
                    </m:sSub>
                    <m:r>
                      <a:rPr lang="zh-CN" altLang="en-US" b="1" i="0">
                        <a:solidFill>
                          <a:srgbClr val="006666"/>
                        </a:solidFill>
                        <a:latin typeface="Cambria Math" panose="02040503050406030204" pitchFamily="18" charset="0"/>
                      </a:rPr>
                      <m:t>(</m:t>
                    </m:r>
                    <m:r>
                      <a:rPr lang="zh-CN" altLang="en-US" b="1" i="1">
                        <a:solidFill>
                          <a:srgbClr val="006666"/>
                        </a:solidFill>
                        <a:latin typeface="Cambria Math" panose="02040503050406030204" pitchFamily="18" charset="0"/>
                      </a:rPr>
                      <m:t>𝝀</m:t>
                    </m:r>
                    <m:r>
                      <a:rPr lang="zh-CN" altLang="en-US" b="1" i="0">
                        <a:solidFill>
                          <a:srgbClr val="006666"/>
                        </a:solidFill>
                        <a:latin typeface="Cambria Math" panose="02040503050406030204" pitchFamily="18" charset="0"/>
                      </a:rPr>
                      <m:t>)+</m:t>
                    </m:r>
                    <m:r>
                      <a:rPr lang="zh-CN" altLang="en-US" b="1" i="1">
                        <a:solidFill>
                          <a:srgbClr val="006666"/>
                        </a:solidFill>
                        <a:latin typeface="Cambria Math" panose="02040503050406030204" pitchFamily="18" charset="0"/>
                      </a:rPr>
                      <m:t>𝒓</m:t>
                    </m:r>
                    <m:r>
                      <a:rPr lang="zh-CN" altLang="en-US" b="1" i="0">
                        <a:solidFill>
                          <a:srgbClr val="006666"/>
                        </a:solidFill>
                        <a:latin typeface="Cambria Math" panose="02040503050406030204" pitchFamily="18" charset="0"/>
                      </a:rPr>
                      <m:t>(</m:t>
                    </m:r>
                    <m:r>
                      <a:rPr lang="zh-CN" altLang="en-US" b="1" i="1">
                        <a:solidFill>
                          <a:srgbClr val="006666"/>
                        </a:solidFill>
                        <a:latin typeface="Cambria Math" panose="02040503050406030204" pitchFamily="18" charset="0"/>
                      </a:rPr>
                      <m:t>𝝀</m:t>
                    </m:r>
                    <m:r>
                      <a:rPr lang="zh-CN" altLang="en-US" b="1" i="0">
                        <a:solidFill>
                          <a:srgbClr val="006666"/>
                        </a:solidFill>
                        <a:latin typeface="Cambria Math" panose="02040503050406030204" pitchFamily="18" charset="0"/>
                      </a:rPr>
                      <m:t>),</m:t>
                    </m:r>
                  </m:oMath>
                </a14:m>
                <a:r>
                  <a:rPr lang="zh-CN" altLang="en-US" b="1" dirty="0">
                    <a:solidFill>
                      <a:srgbClr val="006666"/>
                    </a:solidFill>
                  </a:rPr>
                  <a:t>   </a:t>
                </a:r>
                <a14:m>
                  <m:oMath xmlns:m="http://schemas.openxmlformats.org/officeDocument/2006/math">
                    <m:r>
                      <m:rPr>
                        <m:sty m:val="p"/>
                      </m:rPr>
                      <a:rPr lang="en-US" altLang="zh-CN" i="1" dirty="0" smtClean="0">
                        <a:solidFill>
                          <a:srgbClr val="006666"/>
                        </a:solidFill>
                        <a:latin typeface="Cambria Math" panose="02040503050406030204" pitchFamily="18" charset="0"/>
                        <a:ea typeface="Cambria" panose="02040503050406030204" pitchFamily="18" charset="0"/>
                      </a:rPr>
                      <m:t>deg</m:t>
                    </m:r>
                    <m:r>
                      <a:rPr lang="en-US" altLang="zh-CN" b="1" i="1" dirty="0">
                        <a:solidFill>
                          <a:srgbClr val="006666"/>
                        </a:solidFill>
                        <a:latin typeface="Cambria Math" panose="02040503050406030204" pitchFamily="18" charset="0"/>
                      </a:rPr>
                      <m:t>𝒓</m:t>
                    </m:r>
                    <m:d>
                      <m:dPr>
                        <m:ctrlPr>
                          <a:rPr lang="en-US" altLang="zh-CN" b="1" i="1" dirty="0" smtClean="0">
                            <a:solidFill>
                              <a:srgbClr val="006666"/>
                            </a:solidFill>
                            <a:latin typeface="Cambria Math" panose="02040503050406030204" pitchFamily="18" charset="0"/>
                          </a:rPr>
                        </m:ctrlPr>
                      </m:dPr>
                      <m:e>
                        <m:r>
                          <a:rPr lang="en-US" altLang="zh-CN" b="1" i="1" dirty="0" smtClean="0">
                            <a:solidFill>
                              <a:srgbClr val="006666"/>
                            </a:solidFill>
                            <a:latin typeface="Cambria Math" panose="02040503050406030204" pitchFamily="18" charset="0"/>
                          </a:rPr>
                          <m:t>𝝀</m:t>
                        </m:r>
                      </m:e>
                    </m:d>
                    <m:r>
                      <a:rPr lang="en-US" altLang="zh-CN" b="1" i="1" dirty="0" smtClean="0">
                        <a:solidFill>
                          <a:srgbClr val="006666"/>
                        </a:solidFill>
                        <a:latin typeface="Cambria Math" panose="02040503050406030204" pitchFamily="18" charset="0"/>
                      </a:rPr>
                      <m:t>&lt;</m:t>
                    </m:r>
                    <m:r>
                      <m:rPr>
                        <m:sty m:val="p"/>
                      </m:rPr>
                      <a:rPr lang="en-US" altLang="zh-CN" b="1" i="1" dirty="0" smtClean="0">
                        <a:solidFill>
                          <a:srgbClr val="006666"/>
                        </a:solidFill>
                        <a:latin typeface="Cambria Math" panose="02040503050406030204" pitchFamily="18" charset="0"/>
                      </a:rPr>
                      <m:t>deg</m:t>
                    </m:r>
                    <m:sSub>
                      <m:sSubPr>
                        <m:ctrlPr>
                          <a:rPr lang="en-US" altLang="zh-CN" b="1" i="1" dirty="0" smtClean="0">
                            <a:solidFill>
                              <a:srgbClr val="006666"/>
                            </a:solidFill>
                            <a:latin typeface="Cambria Math" panose="02040503050406030204" pitchFamily="18" charset="0"/>
                          </a:rPr>
                        </m:ctrlPr>
                      </m:sSubPr>
                      <m:e>
                        <m:r>
                          <a:rPr lang="en-US" altLang="zh-CN" b="1" i="1" dirty="0" smtClean="0">
                            <a:solidFill>
                              <a:srgbClr val="006666"/>
                            </a:solidFill>
                            <a:latin typeface="Cambria Math" panose="02040503050406030204" pitchFamily="18" charset="0"/>
                          </a:rPr>
                          <m:t>𝒂</m:t>
                        </m:r>
                      </m:e>
                      <m:sub>
                        <m:r>
                          <a:rPr lang="en-US" altLang="zh-CN" b="1" i="1" dirty="0" smtClean="0">
                            <a:solidFill>
                              <a:srgbClr val="006666"/>
                            </a:solidFill>
                            <a:latin typeface="Cambria Math" panose="02040503050406030204" pitchFamily="18" charset="0"/>
                          </a:rPr>
                          <m:t>𝟏𝟏</m:t>
                        </m:r>
                      </m:sub>
                    </m:sSub>
                    <m:r>
                      <a:rPr lang="en-US" altLang="zh-CN" b="1" i="1" dirty="0" smtClean="0">
                        <a:solidFill>
                          <a:srgbClr val="006666"/>
                        </a:solidFill>
                        <a:latin typeface="Cambria Math" panose="02040503050406030204" pitchFamily="18" charset="0"/>
                      </a:rPr>
                      <m:t>(</m:t>
                    </m:r>
                    <m:r>
                      <a:rPr lang="en-US" altLang="zh-CN" b="1" i="1" dirty="0" smtClean="0">
                        <a:solidFill>
                          <a:srgbClr val="006666"/>
                        </a:solidFill>
                        <a:latin typeface="Cambria Math" panose="02040503050406030204" pitchFamily="18" charset="0"/>
                      </a:rPr>
                      <m:t>𝝀</m:t>
                    </m:r>
                    <m:r>
                      <a:rPr lang="en-US" altLang="zh-CN" b="1" i="1" dirty="0" smtClean="0">
                        <a:solidFill>
                          <a:srgbClr val="006666"/>
                        </a:solidFill>
                        <a:latin typeface="Cambria Math" panose="02040503050406030204" pitchFamily="18" charset="0"/>
                      </a:rPr>
                      <m:t>)</m:t>
                    </m:r>
                  </m:oMath>
                </a14:m>
                <a:endParaRPr lang="zh-CN" altLang="en-US" b="1" dirty="0">
                  <a:solidFill>
                    <a:srgbClr val="006666"/>
                  </a:solidFill>
                </a:endParaRPr>
              </a:p>
            </p:txBody>
          </p:sp>
        </mc:Choice>
        <mc:Fallback xmlns="">
          <p:sp>
            <p:nvSpPr>
              <p:cNvPr id="3" name="矩形 2"/>
              <p:cNvSpPr>
                <a:spLocks noRot="1" noChangeAspect="1" noMove="1" noResize="1" noEditPoints="1" noAdjustHandles="1" noChangeArrowheads="1" noChangeShapeType="1" noTextEdit="1"/>
              </p:cNvSpPr>
              <p:nvPr/>
            </p:nvSpPr>
            <p:spPr>
              <a:xfrm>
                <a:off x="1876243" y="2777335"/>
                <a:ext cx="5404685" cy="369332"/>
              </a:xfrm>
              <a:prstGeom prst="rect">
                <a:avLst/>
              </a:prstGeom>
              <a:blipFill>
                <a:blip r:embed="rId8"/>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3"/>
              <p:cNvSpPr txBox="1">
                <a:spLocks noChangeArrowheads="1"/>
              </p:cNvSpPr>
              <p:nvPr/>
            </p:nvSpPr>
            <p:spPr bwMode="auto">
              <a:xfrm>
                <a:off x="772832" y="4854344"/>
                <a:ext cx="6823150" cy="429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3200">
                    <a:solidFill>
                      <a:schemeClr val="tx1"/>
                    </a:solidFill>
                    <a:latin typeface="Times New Roman" pitchFamily="18" charset="0"/>
                    <a:ea typeface="宋体" charset="-122"/>
                  </a:defRPr>
                </a:lvl1pPr>
                <a:lvl2pPr>
                  <a:defRPr kumimoji="1" sz="28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000">
                    <a:solidFill>
                      <a:schemeClr val="tx1"/>
                    </a:solidFill>
                    <a:latin typeface="Times New Roman" pitchFamily="18" charset="0"/>
                    <a:ea typeface="宋体" charset="-122"/>
                  </a:defRPr>
                </a:lvl4pPr>
                <a:lvl5pPr>
                  <a:defRPr kumimoji="1" sz="2000">
                    <a:solidFill>
                      <a:schemeClr val="tx1"/>
                    </a:solidFill>
                    <a:latin typeface="Times New Roman" pitchFamily="18" charset="0"/>
                    <a:ea typeface="宋体" charset="-122"/>
                  </a:defRPr>
                </a:lvl5pPr>
                <a:lvl6pPr>
                  <a:defRPr kumimoji="1" sz="2000">
                    <a:solidFill>
                      <a:schemeClr val="tx1"/>
                    </a:solidFill>
                    <a:latin typeface="Times New Roman" pitchFamily="18" charset="0"/>
                    <a:ea typeface="宋体" charset="-122"/>
                  </a:defRPr>
                </a:lvl6pPr>
                <a:lvl7pPr>
                  <a:defRPr kumimoji="1" sz="2000">
                    <a:solidFill>
                      <a:schemeClr val="tx1"/>
                    </a:solidFill>
                    <a:latin typeface="Times New Roman" pitchFamily="18" charset="0"/>
                    <a:ea typeface="宋体" charset="-122"/>
                  </a:defRPr>
                </a:lvl7pPr>
                <a:lvl8pPr>
                  <a:defRPr kumimoji="1" sz="2000">
                    <a:solidFill>
                      <a:schemeClr val="tx1"/>
                    </a:solidFill>
                    <a:latin typeface="Times New Roman" pitchFamily="18" charset="0"/>
                    <a:ea typeface="宋体" charset="-122"/>
                  </a:defRPr>
                </a:lvl8pPr>
                <a:lvl9pPr>
                  <a:defRPr kumimoji="1" sz="2000">
                    <a:solidFill>
                      <a:schemeClr val="tx1"/>
                    </a:solidFill>
                    <a:latin typeface="Times New Roman" pitchFamily="18" charset="0"/>
                    <a:ea typeface="宋体" charset="-122"/>
                  </a:defRPr>
                </a:lvl9pPr>
              </a:lstStyle>
              <a:p>
                <a:pPr eaLnBrk="1" hangingPunct="1"/>
                <a:r>
                  <a:rPr lang="en-US" altLang="zh-CN" sz="2000" b="1" dirty="0">
                    <a:solidFill>
                      <a:srgbClr val="00B0F0"/>
                    </a:solidFill>
                    <a:latin typeface="Cambria" panose="02040503050406030204" pitchFamily="18" charset="0"/>
                    <a:ea typeface="Cambria" panose="02040503050406030204" pitchFamily="18" charset="0"/>
                  </a:rPr>
                  <a:t>Case 2  </a:t>
                </a:r>
                <a:r>
                  <a:rPr lang="zh-CN" altLang="en-US" sz="2000" b="1" dirty="0">
                    <a:solidFill>
                      <a:schemeClr val="accent4">
                        <a:lumMod val="50000"/>
                      </a:schemeClr>
                    </a:solidFill>
                    <a:latin typeface="+mn-ea"/>
                    <a:ea typeface="+mn-ea"/>
                  </a:rPr>
                  <a:t>若</a:t>
                </a:r>
                <a14:m>
                  <m:oMath xmlns:m="http://schemas.openxmlformats.org/officeDocument/2006/math">
                    <m:r>
                      <a:rPr lang="en-US" altLang="zh-CN" sz="2000" b="1" i="1" smtClean="0">
                        <a:solidFill>
                          <a:schemeClr val="accent4">
                            <a:lumMod val="50000"/>
                          </a:schemeClr>
                        </a:solidFill>
                        <a:latin typeface="Cambria Math" panose="02040503050406030204" pitchFamily="18" charset="0"/>
                        <a:ea typeface="+mn-ea"/>
                      </a:rPr>
                      <m:t>𝑨</m:t>
                    </m:r>
                    <m:r>
                      <a:rPr lang="en-US" altLang="zh-CN" sz="2000" b="1" i="1" smtClean="0">
                        <a:solidFill>
                          <a:schemeClr val="accent4">
                            <a:lumMod val="50000"/>
                          </a:schemeClr>
                        </a:solidFill>
                        <a:latin typeface="Cambria Math" panose="02040503050406030204" pitchFamily="18" charset="0"/>
                        <a:ea typeface="+mn-ea"/>
                      </a:rPr>
                      <m:t>(</m:t>
                    </m:r>
                    <m:r>
                      <a:rPr lang="en-US" altLang="zh-CN" sz="2000" b="1" i="1" smtClean="0">
                        <a:solidFill>
                          <a:schemeClr val="accent4">
                            <a:lumMod val="50000"/>
                          </a:schemeClr>
                        </a:solidFill>
                        <a:latin typeface="Cambria Math" panose="02040503050406030204" pitchFamily="18" charset="0"/>
                        <a:ea typeface="+mn-ea"/>
                      </a:rPr>
                      <m:t>𝝀</m:t>
                    </m:r>
                    <m:r>
                      <a:rPr lang="en-US" altLang="zh-CN" sz="2000" b="1" i="1" smtClean="0">
                        <a:solidFill>
                          <a:schemeClr val="accent4">
                            <a:lumMod val="50000"/>
                          </a:schemeClr>
                        </a:solidFill>
                        <a:latin typeface="Cambria Math" panose="02040503050406030204" pitchFamily="18" charset="0"/>
                        <a:ea typeface="+mn-ea"/>
                      </a:rPr>
                      <m:t>)</m:t>
                    </m:r>
                  </m:oMath>
                </a14:m>
                <a:r>
                  <a:rPr lang="zh-CN" altLang="en-US" sz="2000" b="1" dirty="0">
                    <a:solidFill>
                      <a:schemeClr val="accent4">
                        <a:lumMod val="50000"/>
                      </a:schemeClr>
                    </a:solidFill>
                    <a:latin typeface="+mn-ea"/>
                    <a:ea typeface="+mn-ea"/>
                  </a:rPr>
                  <a:t>的第</a:t>
                </a:r>
                <a:r>
                  <a:rPr lang="en-US" altLang="zh-CN" sz="2000" b="1" dirty="0">
                    <a:solidFill>
                      <a:schemeClr val="accent4">
                        <a:lumMod val="50000"/>
                      </a:schemeClr>
                    </a:solidFill>
                    <a:latin typeface="+mn-ea"/>
                    <a:ea typeface="+mn-ea"/>
                  </a:rPr>
                  <a:t>1</a:t>
                </a:r>
                <a:r>
                  <a:rPr lang="zh-CN" altLang="en-US" sz="2000" b="1" dirty="0">
                    <a:solidFill>
                      <a:schemeClr val="accent4">
                        <a:lumMod val="50000"/>
                      </a:schemeClr>
                    </a:solidFill>
                    <a:latin typeface="+mn-ea"/>
                    <a:ea typeface="+mn-ea"/>
                  </a:rPr>
                  <a:t>行</a:t>
                </a:r>
                <a14:m>
                  <m:oMath xmlns:m="http://schemas.openxmlformats.org/officeDocument/2006/math">
                    <m:sSub>
                      <m:sSubPr>
                        <m:ctrlPr>
                          <a:rPr lang="en-US" altLang="zh-CN" sz="2000" b="1" i="1" smtClean="0">
                            <a:solidFill>
                              <a:schemeClr val="accent4">
                                <a:lumMod val="50000"/>
                              </a:schemeClr>
                            </a:solidFill>
                            <a:latin typeface="Cambria Math" panose="02040503050406030204" pitchFamily="18" charset="0"/>
                            <a:ea typeface="+mn-ea"/>
                          </a:rPr>
                        </m:ctrlPr>
                      </m:sSubPr>
                      <m:e>
                        <m:r>
                          <a:rPr lang="en-US" altLang="zh-CN" sz="2000" b="1" i="1" smtClean="0">
                            <a:solidFill>
                              <a:schemeClr val="accent4">
                                <a:lumMod val="50000"/>
                              </a:schemeClr>
                            </a:solidFill>
                            <a:latin typeface="Cambria Math" panose="02040503050406030204" pitchFamily="18" charset="0"/>
                            <a:ea typeface="+mn-ea"/>
                          </a:rPr>
                          <m:t>𝒂</m:t>
                        </m:r>
                      </m:e>
                      <m:sub>
                        <m:r>
                          <a:rPr lang="en-US" altLang="zh-CN" sz="2000" b="1" i="1" smtClean="0">
                            <a:solidFill>
                              <a:schemeClr val="accent4">
                                <a:lumMod val="50000"/>
                              </a:schemeClr>
                            </a:solidFill>
                            <a:latin typeface="Cambria Math" panose="02040503050406030204" pitchFamily="18" charset="0"/>
                            <a:ea typeface="+mn-ea"/>
                          </a:rPr>
                          <m:t>𝟏</m:t>
                        </m:r>
                        <m:r>
                          <a:rPr lang="en-US" altLang="zh-CN" sz="2000" b="1" i="1" smtClean="0">
                            <a:solidFill>
                              <a:schemeClr val="accent4">
                                <a:lumMod val="50000"/>
                              </a:schemeClr>
                            </a:solidFill>
                            <a:latin typeface="Cambria Math" panose="02040503050406030204" pitchFamily="18" charset="0"/>
                            <a:ea typeface="+mn-ea"/>
                          </a:rPr>
                          <m:t>𝒋</m:t>
                        </m:r>
                      </m:sub>
                    </m:sSub>
                    <m:r>
                      <a:rPr lang="en-US" altLang="zh-CN" sz="2000" b="1" i="1" smtClean="0">
                        <a:solidFill>
                          <a:schemeClr val="accent4">
                            <a:lumMod val="50000"/>
                          </a:schemeClr>
                        </a:solidFill>
                        <a:latin typeface="Cambria Math" panose="02040503050406030204" pitchFamily="18" charset="0"/>
                        <a:ea typeface="+mn-ea"/>
                      </a:rPr>
                      <m:t>(</m:t>
                    </m:r>
                    <m:r>
                      <a:rPr lang="en-US" altLang="zh-CN" sz="2000" b="1" i="1" smtClean="0">
                        <a:solidFill>
                          <a:schemeClr val="accent4">
                            <a:lumMod val="50000"/>
                          </a:schemeClr>
                        </a:solidFill>
                        <a:latin typeface="Cambria Math" panose="02040503050406030204" pitchFamily="18" charset="0"/>
                        <a:ea typeface="+mn-ea"/>
                      </a:rPr>
                      <m:t>𝝀</m:t>
                    </m:r>
                    <m:r>
                      <a:rPr lang="en-US" altLang="zh-CN" sz="2000" b="1" i="1" smtClean="0">
                        <a:solidFill>
                          <a:schemeClr val="accent4">
                            <a:lumMod val="50000"/>
                          </a:schemeClr>
                        </a:solidFill>
                        <a:latin typeface="Cambria Math" panose="02040503050406030204" pitchFamily="18" charset="0"/>
                        <a:ea typeface="+mn-ea"/>
                      </a:rPr>
                      <m:t>)</m:t>
                    </m:r>
                  </m:oMath>
                </a14:m>
                <a:r>
                  <a:rPr lang="zh-CN" altLang="en-US" sz="2000" b="1" dirty="0">
                    <a:solidFill>
                      <a:schemeClr val="accent4">
                        <a:lumMod val="50000"/>
                      </a:schemeClr>
                    </a:solidFill>
                    <a:latin typeface="+mn-ea"/>
                    <a:ea typeface="+mn-ea"/>
                  </a:rPr>
                  <a:t>不能被</a:t>
                </a:r>
                <a14:m>
                  <m:oMath xmlns:m="http://schemas.openxmlformats.org/officeDocument/2006/math">
                    <m:sSub>
                      <m:sSubPr>
                        <m:ctrlPr>
                          <a:rPr lang="en-US" altLang="zh-CN" sz="2000" b="1" i="1" smtClean="0">
                            <a:solidFill>
                              <a:schemeClr val="accent4">
                                <a:lumMod val="50000"/>
                              </a:schemeClr>
                            </a:solidFill>
                            <a:latin typeface="Cambria Math" panose="02040503050406030204" pitchFamily="18" charset="0"/>
                            <a:ea typeface="+mn-ea"/>
                          </a:rPr>
                        </m:ctrlPr>
                      </m:sSubPr>
                      <m:e>
                        <m:r>
                          <a:rPr lang="en-US" altLang="zh-CN" sz="2000" b="1" i="1" smtClean="0">
                            <a:solidFill>
                              <a:schemeClr val="accent4">
                                <a:lumMod val="50000"/>
                              </a:schemeClr>
                            </a:solidFill>
                            <a:latin typeface="Cambria Math" panose="02040503050406030204" pitchFamily="18" charset="0"/>
                            <a:ea typeface="+mn-ea"/>
                          </a:rPr>
                          <m:t>𝒂</m:t>
                        </m:r>
                      </m:e>
                      <m:sub>
                        <m:r>
                          <a:rPr lang="en-US" altLang="zh-CN" sz="2000" b="1" i="1" smtClean="0">
                            <a:solidFill>
                              <a:schemeClr val="accent4">
                                <a:lumMod val="50000"/>
                              </a:schemeClr>
                            </a:solidFill>
                            <a:latin typeface="Cambria Math" panose="02040503050406030204" pitchFamily="18" charset="0"/>
                            <a:ea typeface="+mn-ea"/>
                          </a:rPr>
                          <m:t>𝟏𝟏</m:t>
                        </m:r>
                      </m:sub>
                    </m:sSub>
                    <m:r>
                      <a:rPr lang="en-US" altLang="zh-CN" sz="2000" b="1" i="1" smtClean="0">
                        <a:solidFill>
                          <a:schemeClr val="accent4">
                            <a:lumMod val="50000"/>
                          </a:schemeClr>
                        </a:solidFill>
                        <a:latin typeface="Cambria Math" panose="02040503050406030204" pitchFamily="18" charset="0"/>
                        <a:ea typeface="+mn-ea"/>
                      </a:rPr>
                      <m:t>(</m:t>
                    </m:r>
                    <m:r>
                      <a:rPr lang="en-US" altLang="zh-CN" sz="2000" b="1" i="1" smtClean="0">
                        <a:solidFill>
                          <a:schemeClr val="accent4">
                            <a:lumMod val="50000"/>
                          </a:schemeClr>
                        </a:solidFill>
                        <a:latin typeface="Cambria Math" panose="02040503050406030204" pitchFamily="18" charset="0"/>
                        <a:ea typeface="+mn-ea"/>
                      </a:rPr>
                      <m:t>𝝀</m:t>
                    </m:r>
                    <m:r>
                      <a:rPr lang="en-US" altLang="zh-CN" sz="2000" b="1" i="1" smtClean="0">
                        <a:solidFill>
                          <a:schemeClr val="accent4">
                            <a:lumMod val="50000"/>
                          </a:schemeClr>
                        </a:solidFill>
                        <a:latin typeface="Cambria Math" panose="02040503050406030204" pitchFamily="18" charset="0"/>
                        <a:ea typeface="+mn-ea"/>
                      </a:rPr>
                      <m:t>)</m:t>
                    </m:r>
                  </m:oMath>
                </a14:m>
                <a:r>
                  <a:rPr lang="zh-CN" altLang="en-US" sz="2000" b="1" dirty="0">
                    <a:solidFill>
                      <a:schemeClr val="accent4">
                        <a:lumMod val="50000"/>
                      </a:schemeClr>
                    </a:solidFill>
                    <a:latin typeface="+mn-ea"/>
                    <a:ea typeface="+mn-ea"/>
                  </a:rPr>
                  <a:t>整除</a:t>
                </a:r>
                <a:r>
                  <a:rPr lang="en-US" altLang="zh-CN" sz="2000" b="1" dirty="0">
                    <a:solidFill>
                      <a:schemeClr val="accent4">
                        <a:lumMod val="50000"/>
                      </a:schemeClr>
                    </a:solidFill>
                    <a:latin typeface="+mn-ea"/>
                    <a:ea typeface="+mn-ea"/>
                  </a:rPr>
                  <a:t>.  </a:t>
                </a:r>
                <a:r>
                  <a:rPr lang="zh-CN" altLang="en-US" sz="2000" b="1" dirty="0">
                    <a:solidFill>
                      <a:schemeClr val="accent4">
                        <a:lumMod val="50000"/>
                      </a:schemeClr>
                    </a:solidFill>
                    <a:latin typeface="+mn-ea"/>
                    <a:ea typeface="+mn-ea"/>
                  </a:rPr>
                  <a:t>同理可得</a:t>
                </a:r>
                <a:r>
                  <a:rPr lang="en-US" altLang="zh-CN" sz="2000" b="1" dirty="0">
                    <a:solidFill>
                      <a:schemeClr val="accent4">
                        <a:lumMod val="50000"/>
                      </a:schemeClr>
                    </a:solidFill>
                    <a:latin typeface="+mn-ea"/>
                    <a:ea typeface="+mn-ea"/>
                  </a:rPr>
                  <a:t>.</a:t>
                </a:r>
                <a:endParaRPr lang="zh-CN" altLang="en-US" sz="2000" b="1" dirty="0">
                  <a:solidFill>
                    <a:schemeClr val="accent4">
                      <a:lumMod val="50000"/>
                    </a:schemeClr>
                  </a:solidFill>
                  <a:latin typeface="+mn-ea"/>
                  <a:ea typeface="+mn-ea"/>
                </a:endParaRPr>
              </a:p>
            </p:txBody>
          </p:sp>
        </mc:Choice>
        <mc:Fallback xmlns="">
          <p:sp>
            <p:nvSpPr>
              <p:cNvPr id="11" name="TextBox 13"/>
              <p:cNvSpPr txBox="1">
                <a:spLocks noRot="1" noChangeAspect="1" noMove="1" noResize="1" noEditPoints="1" noAdjustHandles="1" noChangeArrowheads="1" noChangeShapeType="1" noTextEdit="1"/>
              </p:cNvSpPr>
              <p:nvPr/>
            </p:nvSpPr>
            <p:spPr bwMode="auto">
              <a:xfrm>
                <a:off x="772832" y="4854344"/>
                <a:ext cx="6823150" cy="429220"/>
              </a:xfrm>
              <a:prstGeom prst="rect">
                <a:avLst/>
              </a:prstGeom>
              <a:blipFill>
                <a:blip r:embed="rId9"/>
                <a:stretch>
                  <a:fillRect l="-983" t="-8451" r="-89" b="-1690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3"/>
              <p:cNvSpPr txBox="1">
                <a:spLocks noChangeArrowheads="1"/>
              </p:cNvSpPr>
              <p:nvPr/>
            </p:nvSpPr>
            <p:spPr bwMode="auto">
              <a:xfrm>
                <a:off x="772832" y="5435124"/>
                <a:ext cx="10254282" cy="7369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3200">
                    <a:solidFill>
                      <a:schemeClr val="tx1"/>
                    </a:solidFill>
                    <a:latin typeface="Times New Roman" pitchFamily="18" charset="0"/>
                    <a:ea typeface="宋体" charset="-122"/>
                  </a:defRPr>
                </a:lvl1pPr>
                <a:lvl2pPr>
                  <a:defRPr kumimoji="1" sz="28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000">
                    <a:solidFill>
                      <a:schemeClr val="tx1"/>
                    </a:solidFill>
                    <a:latin typeface="Times New Roman" pitchFamily="18" charset="0"/>
                    <a:ea typeface="宋体" charset="-122"/>
                  </a:defRPr>
                </a:lvl4pPr>
                <a:lvl5pPr>
                  <a:defRPr kumimoji="1" sz="2000">
                    <a:solidFill>
                      <a:schemeClr val="tx1"/>
                    </a:solidFill>
                    <a:latin typeface="Times New Roman" pitchFamily="18" charset="0"/>
                    <a:ea typeface="宋体" charset="-122"/>
                  </a:defRPr>
                </a:lvl5pPr>
                <a:lvl6pPr>
                  <a:defRPr kumimoji="1" sz="2000">
                    <a:solidFill>
                      <a:schemeClr val="tx1"/>
                    </a:solidFill>
                    <a:latin typeface="Times New Roman" pitchFamily="18" charset="0"/>
                    <a:ea typeface="宋体" charset="-122"/>
                  </a:defRPr>
                </a:lvl6pPr>
                <a:lvl7pPr>
                  <a:defRPr kumimoji="1" sz="2000">
                    <a:solidFill>
                      <a:schemeClr val="tx1"/>
                    </a:solidFill>
                    <a:latin typeface="Times New Roman" pitchFamily="18" charset="0"/>
                    <a:ea typeface="宋体" charset="-122"/>
                  </a:defRPr>
                </a:lvl7pPr>
                <a:lvl8pPr>
                  <a:defRPr kumimoji="1" sz="2000">
                    <a:solidFill>
                      <a:schemeClr val="tx1"/>
                    </a:solidFill>
                    <a:latin typeface="Times New Roman" pitchFamily="18" charset="0"/>
                    <a:ea typeface="宋体" charset="-122"/>
                  </a:defRPr>
                </a:lvl8pPr>
                <a:lvl9pPr>
                  <a:defRPr kumimoji="1" sz="2000">
                    <a:solidFill>
                      <a:schemeClr val="tx1"/>
                    </a:solidFill>
                    <a:latin typeface="Times New Roman" pitchFamily="18" charset="0"/>
                    <a:ea typeface="宋体" charset="-122"/>
                  </a:defRPr>
                </a:lvl9pPr>
              </a:lstStyle>
              <a:p>
                <a:pPr eaLnBrk="1" hangingPunct="1"/>
                <a:r>
                  <a:rPr lang="en-US" altLang="zh-CN" sz="2000" b="1" dirty="0">
                    <a:solidFill>
                      <a:srgbClr val="00B0F0"/>
                    </a:solidFill>
                    <a:latin typeface="Cambria" panose="02040503050406030204" pitchFamily="18" charset="0"/>
                    <a:ea typeface="Cambria" panose="02040503050406030204" pitchFamily="18" charset="0"/>
                  </a:rPr>
                  <a:t>Case 3  </a:t>
                </a:r>
                <a:r>
                  <a:rPr lang="zh-CN" altLang="en-US" sz="2000" b="1" dirty="0">
                    <a:solidFill>
                      <a:schemeClr val="accent4">
                        <a:lumMod val="50000"/>
                      </a:schemeClr>
                    </a:solidFill>
                    <a:latin typeface="+mn-ea"/>
                    <a:ea typeface="+mn-ea"/>
                  </a:rPr>
                  <a:t>若</a:t>
                </a:r>
                <a14:m>
                  <m:oMath xmlns:m="http://schemas.openxmlformats.org/officeDocument/2006/math">
                    <m:r>
                      <a:rPr lang="en-US" altLang="zh-CN" sz="2000" b="1" i="1" smtClean="0">
                        <a:solidFill>
                          <a:schemeClr val="accent4">
                            <a:lumMod val="50000"/>
                          </a:schemeClr>
                        </a:solidFill>
                        <a:latin typeface="Cambria Math" panose="02040503050406030204" pitchFamily="18" charset="0"/>
                        <a:ea typeface="+mn-ea"/>
                      </a:rPr>
                      <m:t>𝑨</m:t>
                    </m:r>
                    <m:r>
                      <a:rPr lang="en-US" altLang="zh-CN" sz="2000" b="1" i="1" smtClean="0">
                        <a:solidFill>
                          <a:schemeClr val="accent4">
                            <a:lumMod val="50000"/>
                          </a:schemeClr>
                        </a:solidFill>
                        <a:latin typeface="Cambria Math" panose="02040503050406030204" pitchFamily="18" charset="0"/>
                        <a:ea typeface="+mn-ea"/>
                      </a:rPr>
                      <m:t>(</m:t>
                    </m:r>
                    <m:r>
                      <a:rPr lang="en-US" altLang="zh-CN" sz="2000" b="1" i="1" smtClean="0">
                        <a:solidFill>
                          <a:schemeClr val="accent4">
                            <a:lumMod val="50000"/>
                          </a:schemeClr>
                        </a:solidFill>
                        <a:latin typeface="Cambria Math" panose="02040503050406030204" pitchFamily="18" charset="0"/>
                        <a:ea typeface="+mn-ea"/>
                      </a:rPr>
                      <m:t>𝝀</m:t>
                    </m:r>
                    <m:r>
                      <a:rPr lang="en-US" altLang="zh-CN" sz="2000" b="1" i="1" smtClean="0">
                        <a:solidFill>
                          <a:schemeClr val="accent4">
                            <a:lumMod val="50000"/>
                          </a:schemeClr>
                        </a:solidFill>
                        <a:latin typeface="Cambria Math" panose="02040503050406030204" pitchFamily="18" charset="0"/>
                        <a:ea typeface="+mn-ea"/>
                      </a:rPr>
                      <m:t>)</m:t>
                    </m:r>
                  </m:oMath>
                </a14:m>
                <a:r>
                  <a:rPr lang="zh-CN" altLang="en-US" sz="2000" b="1" dirty="0">
                    <a:solidFill>
                      <a:schemeClr val="accent4">
                        <a:lumMod val="50000"/>
                      </a:schemeClr>
                    </a:solidFill>
                    <a:latin typeface="+mn-ea"/>
                    <a:ea typeface="+mn-ea"/>
                  </a:rPr>
                  <a:t>的第</a:t>
                </a:r>
                <a:r>
                  <a:rPr lang="en-US" altLang="zh-CN" sz="2000" b="1" dirty="0">
                    <a:solidFill>
                      <a:schemeClr val="accent4">
                        <a:lumMod val="50000"/>
                      </a:schemeClr>
                    </a:solidFill>
                    <a:latin typeface="+mn-ea"/>
                    <a:ea typeface="+mn-ea"/>
                  </a:rPr>
                  <a:t>1</a:t>
                </a:r>
                <a:r>
                  <a:rPr lang="zh-CN" altLang="en-US" sz="2000" b="1" dirty="0">
                    <a:solidFill>
                      <a:schemeClr val="accent4">
                        <a:lumMod val="50000"/>
                      </a:schemeClr>
                    </a:solidFill>
                    <a:latin typeface="+mn-ea"/>
                    <a:ea typeface="+mn-ea"/>
                  </a:rPr>
                  <a:t>行和第</a:t>
                </a:r>
                <a:r>
                  <a:rPr lang="en-US" altLang="zh-CN" sz="2000" b="1" dirty="0">
                    <a:solidFill>
                      <a:schemeClr val="accent4">
                        <a:lumMod val="50000"/>
                      </a:schemeClr>
                    </a:solidFill>
                    <a:latin typeface="+mn-ea"/>
                    <a:ea typeface="+mn-ea"/>
                  </a:rPr>
                  <a:t>1</a:t>
                </a:r>
                <a:r>
                  <a:rPr lang="zh-CN" altLang="en-US" sz="2000" b="1" dirty="0">
                    <a:solidFill>
                      <a:schemeClr val="accent4">
                        <a:lumMod val="50000"/>
                      </a:schemeClr>
                    </a:solidFill>
                    <a:latin typeface="+mn-ea"/>
                    <a:ea typeface="+mn-ea"/>
                  </a:rPr>
                  <a:t>列的元素均可被</a:t>
                </a:r>
                <a14:m>
                  <m:oMath xmlns:m="http://schemas.openxmlformats.org/officeDocument/2006/math">
                    <m:sSub>
                      <m:sSubPr>
                        <m:ctrlPr>
                          <a:rPr lang="en-US" altLang="zh-CN" sz="2000" b="1" i="1" smtClean="0">
                            <a:solidFill>
                              <a:schemeClr val="accent4">
                                <a:lumMod val="50000"/>
                              </a:schemeClr>
                            </a:solidFill>
                            <a:latin typeface="Cambria Math" panose="02040503050406030204" pitchFamily="18" charset="0"/>
                            <a:ea typeface="+mn-ea"/>
                          </a:rPr>
                        </m:ctrlPr>
                      </m:sSubPr>
                      <m:e>
                        <m:r>
                          <a:rPr lang="en-US" altLang="zh-CN" sz="2000" b="1" i="1" smtClean="0">
                            <a:solidFill>
                              <a:schemeClr val="accent4">
                                <a:lumMod val="50000"/>
                              </a:schemeClr>
                            </a:solidFill>
                            <a:latin typeface="Cambria Math" panose="02040503050406030204" pitchFamily="18" charset="0"/>
                            <a:ea typeface="+mn-ea"/>
                          </a:rPr>
                          <m:t>𝒂</m:t>
                        </m:r>
                      </m:e>
                      <m:sub>
                        <m:r>
                          <a:rPr lang="en-US" altLang="zh-CN" sz="2000" b="1" i="1" smtClean="0">
                            <a:solidFill>
                              <a:schemeClr val="accent4">
                                <a:lumMod val="50000"/>
                              </a:schemeClr>
                            </a:solidFill>
                            <a:latin typeface="Cambria Math" panose="02040503050406030204" pitchFamily="18" charset="0"/>
                            <a:ea typeface="+mn-ea"/>
                          </a:rPr>
                          <m:t>𝟏𝟏</m:t>
                        </m:r>
                      </m:sub>
                    </m:sSub>
                    <m:r>
                      <a:rPr lang="en-US" altLang="zh-CN" sz="2000" b="1" i="1" smtClean="0">
                        <a:solidFill>
                          <a:schemeClr val="accent4">
                            <a:lumMod val="50000"/>
                          </a:schemeClr>
                        </a:solidFill>
                        <a:latin typeface="Cambria Math" panose="02040503050406030204" pitchFamily="18" charset="0"/>
                        <a:ea typeface="+mn-ea"/>
                      </a:rPr>
                      <m:t>(</m:t>
                    </m:r>
                    <m:r>
                      <a:rPr lang="en-US" altLang="zh-CN" sz="2000" b="1" i="1" smtClean="0">
                        <a:solidFill>
                          <a:schemeClr val="accent4">
                            <a:lumMod val="50000"/>
                          </a:schemeClr>
                        </a:solidFill>
                        <a:latin typeface="Cambria Math" panose="02040503050406030204" pitchFamily="18" charset="0"/>
                        <a:ea typeface="+mn-ea"/>
                      </a:rPr>
                      <m:t>𝝀</m:t>
                    </m:r>
                    <m:r>
                      <a:rPr lang="en-US" altLang="zh-CN" sz="2000" b="1" i="1" smtClean="0">
                        <a:solidFill>
                          <a:schemeClr val="accent4">
                            <a:lumMod val="50000"/>
                          </a:schemeClr>
                        </a:solidFill>
                        <a:latin typeface="Cambria Math" panose="02040503050406030204" pitchFamily="18" charset="0"/>
                        <a:ea typeface="+mn-ea"/>
                      </a:rPr>
                      <m:t>)</m:t>
                    </m:r>
                  </m:oMath>
                </a14:m>
                <a:r>
                  <a:rPr lang="zh-CN" altLang="en-US" sz="2000" b="1" dirty="0">
                    <a:solidFill>
                      <a:schemeClr val="accent4">
                        <a:lumMod val="50000"/>
                      </a:schemeClr>
                    </a:solidFill>
                    <a:latin typeface="+mn-ea"/>
                    <a:ea typeface="+mn-ea"/>
                  </a:rPr>
                  <a:t>整除</a:t>
                </a:r>
                <a:r>
                  <a:rPr lang="en-US" altLang="zh-CN" sz="2000" b="1" dirty="0">
                    <a:solidFill>
                      <a:schemeClr val="accent4">
                        <a:lumMod val="50000"/>
                      </a:schemeClr>
                    </a:solidFill>
                    <a:latin typeface="+mn-ea"/>
                    <a:ea typeface="+mn-ea"/>
                  </a:rPr>
                  <a:t>, </a:t>
                </a:r>
                <a:r>
                  <a:rPr lang="zh-CN" altLang="en-US" sz="2000" b="1" dirty="0">
                    <a:solidFill>
                      <a:schemeClr val="accent4">
                        <a:lumMod val="50000"/>
                      </a:schemeClr>
                    </a:solidFill>
                    <a:latin typeface="+mn-ea"/>
                    <a:ea typeface="+mn-ea"/>
                  </a:rPr>
                  <a:t>而</a:t>
                </a:r>
                <a14:m>
                  <m:oMath xmlns:m="http://schemas.openxmlformats.org/officeDocument/2006/math">
                    <m:sSub>
                      <m:sSubPr>
                        <m:ctrlPr>
                          <a:rPr lang="en-US" altLang="zh-CN" sz="2000" b="1" i="1" smtClean="0">
                            <a:solidFill>
                              <a:schemeClr val="accent4">
                                <a:lumMod val="50000"/>
                              </a:schemeClr>
                            </a:solidFill>
                            <a:latin typeface="Cambria Math" panose="02040503050406030204" pitchFamily="18" charset="0"/>
                            <a:ea typeface="+mn-ea"/>
                          </a:rPr>
                        </m:ctrlPr>
                      </m:sSubPr>
                      <m:e>
                        <m:r>
                          <a:rPr lang="en-US" altLang="zh-CN" sz="2000" b="1" i="1" smtClean="0">
                            <a:solidFill>
                              <a:schemeClr val="accent4">
                                <a:lumMod val="50000"/>
                              </a:schemeClr>
                            </a:solidFill>
                            <a:latin typeface="Cambria Math" panose="02040503050406030204" pitchFamily="18" charset="0"/>
                            <a:ea typeface="+mn-ea"/>
                          </a:rPr>
                          <m:t>𝒂</m:t>
                        </m:r>
                      </m:e>
                      <m:sub>
                        <m:r>
                          <a:rPr lang="en-US" altLang="zh-CN" sz="2000" b="1" i="1" smtClean="0">
                            <a:solidFill>
                              <a:schemeClr val="accent4">
                                <a:lumMod val="50000"/>
                              </a:schemeClr>
                            </a:solidFill>
                            <a:latin typeface="Cambria Math" panose="02040503050406030204" pitchFamily="18" charset="0"/>
                            <a:ea typeface="+mn-ea"/>
                          </a:rPr>
                          <m:t>𝒊𝒋</m:t>
                        </m:r>
                      </m:sub>
                    </m:sSub>
                    <m:d>
                      <m:dPr>
                        <m:ctrlPr>
                          <a:rPr lang="en-US" altLang="zh-CN" sz="2000" b="1" i="1" smtClean="0">
                            <a:solidFill>
                              <a:schemeClr val="accent4">
                                <a:lumMod val="50000"/>
                              </a:schemeClr>
                            </a:solidFill>
                            <a:latin typeface="Cambria Math" panose="02040503050406030204" pitchFamily="18" charset="0"/>
                            <a:ea typeface="+mn-ea"/>
                          </a:rPr>
                        </m:ctrlPr>
                      </m:dPr>
                      <m:e>
                        <m:r>
                          <a:rPr lang="en-US" altLang="zh-CN" sz="2000" b="1" i="1" smtClean="0">
                            <a:solidFill>
                              <a:schemeClr val="accent4">
                                <a:lumMod val="50000"/>
                              </a:schemeClr>
                            </a:solidFill>
                            <a:latin typeface="Cambria Math" panose="02040503050406030204" pitchFamily="18" charset="0"/>
                            <a:ea typeface="+mn-ea"/>
                          </a:rPr>
                          <m:t>𝝀</m:t>
                        </m:r>
                      </m:e>
                    </m:d>
                  </m:oMath>
                </a14:m>
                <a:r>
                  <a:rPr lang="zh-CN" altLang="en-US" sz="2000" b="1" dirty="0">
                    <a:solidFill>
                      <a:schemeClr val="accent4">
                        <a:lumMod val="50000"/>
                      </a:schemeClr>
                    </a:solidFill>
                    <a:latin typeface="+mn-ea"/>
                    <a:ea typeface="+mn-ea"/>
                  </a:rPr>
                  <a:t>不能被</a:t>
                </a:r>
                <a14:m>
                  <m:oMath xmlns:m="http://schemas.openxmlformats.org/officeDocument/2006/math">
                    <m:sSub>
                      <m:sSubPr>
                        <m:ctrlPr>
                          <a:rPr lang="en-US" altLang="zh-CN" sz="2000" b="1" i="1" smtClean="0">
                            <a:solidFill>
                              <a:schemeClr val="accent4">
                                <a:lumMod val="50000"/>
                              </a:schemeClr>
                            </a:solidFill>
                            <a:latin typeface="Cambria Math" panose="02040503050406030204" pitchFamily="18" charset="0"/>
                            <a:ea typeface="+mn-ea"/>
                          </a:rPr>
                        </m:ctrlPr>
                      </m:sSubPr>
                      <m:e>
                        <m:r>
                          <a:rPr lang="en-US" altLang="zh-CN" sz="2000" b="1" i="1" smtClean="0">
                            <a:solidFill>
                              <a:schemeClr val="accent4">
                                <a:lumMod val="50000"/>
                              </a:schemeClr>
                            </a:solidFill>
                            <a:latin typeface="Cambria Math" panose="02040503050406030204" pitchFamily="18" charset="0"/>
                            <a:ea typeface="+mn-ea"/>
                          </a:rPr>
                          <m:t>𝒂</m:t>
                        </m:r>
                      </m:e>
                      <m:sub>
                        <m:r>
                          <a:rPr lang="en-US" altLang="zh-CN" sz="2000" b="1" i="1" smtClean="0">
                            <a:solidFill>
                              <a:schemeClr val="accent4">
                                <a:lumMod val="50000"/>
                              </a:schemeClr>
                            </a:solidFill>
                            <a:latin typeface="Cambria Math" panose="02040503050406030204" pitchFamily="18" charset="0"/>
                            <a:ea typeface="+mn-ea"/>
                          </a:rPr>
                          <m:t>𝟏𝟏</m:t>
                        </m:r>
                      </m:sub>
                    </m:sSub>
                    <m:r>
                      <a:rPr lang="en-US" altLang="zh-CN" sz="2000" b="1" i="1" smtClean="0">
                        <a:solidFill>
                          <a:schemeClr val="accent4">
                            <a:lumMod val="50000"/>
                          </a:schemeClr>
                        </a:solidFill>
                        <a:latin typeface="Cambria Math" panose="02040503050406030204" pitchFamily="18" charset="0"/>
                        <a:ea typeface="+mn-ea"/>
                      </a:rPr>
                      <m:t>(</m:t>
                    </m:r>
                    <m:r>
                      <a:rPr lang="en-US" altLang="zh-CN" sz="2000" b="1" i="1" smtClean="0">
                        <a:solidFill>
                          <a:schemeClr val="accent4">
                            <a:lumMod val="50000"/>
                          </a:schemeClr>
                        </a:solidFill>
                        <a:latin typeface="Cambria Math" panose="02040503050406030204" pitchFamily="18" charset="0"/>
                        <a:ea typeface="+mn-ea"/>
                      </a:rPr>
                      <m:t>𝝀</m:t>
                    </m:r>
                    <m:r>
                      <a:rPr lang="en-US" altLang="zh-CN" sz="2000" b="1" i="1" smtClean="0">
                        <a:solidFill>
                          <a:schemeClr val="accent4">
                            <a:lumMod val="50000"/>
                          </a:schemeClr>
                        </a:solidFill>
                        <a:latin typeface="Cambria Math" panose="02040503050406030204" pitchFamily="18" charset="0"/>
                        <a:ea typeface="+mn-ea"/>
                      </a:rPr>
                      <m:t>)</m:t>
                    </m:r>
                  </m:oMath>
                </a14:m>
                <a:r>
                  <a:rPr lang="zh-CN" altLang="en-US" sz="2000" b="1" dirty="0">
                    <a:solidFill>
                      <a:schemeClr val="accent4">
                        <a:lumMod val="50000"/>
                      </a:schemeClr>
                    </a:solidFill>
                    <a:latin typeface="+mn-ea"/>
                    <a:ea typeface="+mn-ea"/>
                  </a:rPr>
                  <a:t>整除</a:t>
                </a:r>
                <a:r>
                  <a:rPr lang="en-US" altLang="zh-CN" sz="2000" b="1" dirty="0">
                    <a:solidFill>
                      <a:schemeClr val="accent4">
                        <a:lumMod val="50000"/>
                      </a:schemeClr>
                    </a:solidFill>
                    <a:latin typeface="+mn-ea"/>
                    <a:ea typeface="+mn-ea"/>
                  </a:rPr>
                  <a:t>. </a:t>
                </a:r>
                <a:r>
                  <a:rPr lang="zh-CN" altLang="en-US" sz="2000" b="1" dirty="0">
                    <a:solidFill>
                      <a:schemeClr val="accent4">
                        <a:lumMod val="50000"/>
                      </a:schemeClr>
                    </a:solidFill>
                    <a:latin typeface="+mn-ea"/>
                    <a:ea typeface="+mn-ea"/>
                  </a:rPr>
                  <a:t>假设</a:t>
                </a:r>
                <a:endParaRPr lang="en-US" altLang="zh-CN" sz="2000" b="1" i="1" dirty="0">
                  <a:solidFill>
                    <a:schemeClr val="accent4">
                      <a:lumMod val="50000"/>
                    </a:schemeClr>
                  </a:solidFill>
                  <a:latin typeface="Cambria Math" panose="02040503050406030204" pitchFamily="18" charset="0"/>
                  <a:ea typeface="+mn-ea"/>
                </a:endParaRPr>
              </a:p>
              <a:p>
                <a:pPr eaLnBrk="1" hangingPunct="1"/>
                <a14:m>
                  <m:oMath xmlns:m="http://schemas.openxmlformats.org/officeDocument/2006/math">
                    <m:sSub>
                      <m:sSubPr>
                        <m:ctrlPr>
                          <a:rPr lang="en-US" altLang="zh-CN" sz="2000" b="1" i="1" smtClean="0">
                            <a:solidFill>
                              <a:schemeClr val="accent4">
                                <a:lumMod val="50000"/>
                              </a:schemeClr>
                            </a:solidFill>
                            <a:latin typeface="Cambria Math" panose="02040503050406030204" pitchFamily="18" charset="0"/>
                            <a:ea typeface="+mn-ea"/>
                          </a:rPr>
                        </m:ctrlPr>
                      </m:sSubPr>
                      <m:e>
                        <m:r>
                          <a:rPr lang="en-US" altLang="zh-CN" sz="2000" b="1" i="1" smtClean="0">
                            <a:solidFill>
                              <a:schemeClr val="accent4">
                                <a:lumMod val="50000"/>
                              </a:schemeClr>
                            </a:solidFill>
                            <a:latin typeface="Cambria Math" panose="02040503050406030204" pitchFamily="18" charset="0"/>
                            <a:ea typeface="+mn-ea"/>
                          </a:rPr>
                          <m:t>𝒂</m:t>
                        </m:r>
                      </m:e>
                      <m:sub>
                        <m:r>
                          <a:rPr lang="en-US" altLang="zh-CN" sz="2000" b="1" i="1" smtClean="0">
                            <a:solidFill>
                              <a:schemeClr val="accent4">
                                <a:lumMod val="50000"/>
                              </a:schemeClr>
                            </a:solidFill>
                            <a:latin typeface="Cambria Math" panose="02040503050406030204" pitchFamily="18" charset="0"/>
                            <a:ea typeface="+mn-ea"/>
                          </a:rPr>
                          <m:t>𝒊</m:t>
                        </m:r>
                        <m:r>
                          <a:rPr lang="en-US" altLang="zh-CN" sz="2000" b="1" i="1" smtClean="0">
                            <a:solidFill>
                              <a:schemeClr val="accent4">
                                <a:lumMod val="50000"/>
                              </a:schemeClr>
                            </a:solidFill>
                            <a:latin typeface="Cambria Math" panose="02040503050406030204" pitchFamily="18" charset="0"/>
                            <a:ea typeface="+mn-ea"/>
                          </a:rPr>
                          <m:t>𝟏</m:t>
                        </m:r>
                      </m:sub>
                    </m:sSub>
                    <m:r>
                      <a:rPr lang="en-US" altLang="zh-CN" sz="2000" b="1" i="1" smtClean="0">
                        <a:solidFill>
                          <a:schemeClr val="accent4">
                            <a:lumMod val="50000"/>
                          </a:schemeClr>
                        </a:solidFill>
                        <a:latin typeface="Cambria Math" panose="02040503050406030204" pitchFamily="18" charset="0"/>
                        <a:ea typeface="+mn-ea"/>
                      </a:rPr>
                      <m:t>(</m:t>
                    </m:r>
                    <m:r>
                      <a:rPr lang="en-US" altLang="zh-CN" sz="2000" b="1" i="1" smtClean="0">
                        <a:solidFill>
                          <a:schemeClr val="accent4">
                            <a:lumMod val="50000"/>
                          </a:schemeClr>
                        </a:solidFill>
                        <a:latin typeface="Cambria Math" panose="02040503050406030204" pitchFamily="18" charset="0"/>
                        <a:ea typeface="+mn-ea"/>
                      </a:rPr>
                      <m:t>𝝀</m:t>
                    </m:r>
                    <m:r>
                      <a:rPr lang="en-US" altLang="zh-CN" sz="2000" b="1" i="1" smtClean="0">
                        <a:solidFill>
                          <a:schemeClr val="accent4">
                            <a:lumMod val="50000"/>
                          </a:schemeClr>
                        </a:solidFill>
                        <a:latin typeface="Cambria Math" panose="02040503050406030204" pitchFamily="18" charset="0"/>
                        <a:ea typeface="+mn-ea"/>
                      </a:rPr>
                      <m:t>)=</m:t>
                    </m:r>
                    <m:r>
                      <a:rPr lang="en-US" altLang="zh-CN" sz="2000" b="1" i="1" smtClean="0">
                        <a:solidFill>
                          <a:schemeClr val="accent4">
                            <a:lumMod val="50000"/>
                          </a:schemeClr>
                        </a:solidFill>
                        <a:latin typeface="Cambria Math" panose="02040503050406030204" pitchFamily="18" charset="0"/>
                        <a:ea typeface="+mn-ea"/>
                      </a:rPr>
                      <m:t>𝝋</m:t>
                    </m:r>
                    <m:d>
                      <m:dPr>
                        <m:ctrlPr>
                          <a:rPr lang="en-US" altLang="zh-CN" sz="2000" b="1" i="1" smtClean="0">
                            <a:solidFill>
                              <a:schemeClr val="accent4">
                                <a:lumMod val="50000"/>
                              </a:schemeClr>
                            </a:solidFill>
                            <a:latin typeface="Cambria Math" panose="02040503050406030204" pitchFamily="18" charset="0"/>
                            <a:ea typeface="+mn-ea"/>
                          </a:rPr>
                        </m:ctrlPr>
                      </m:dPr>
                      <m:e>
                        <m:r>
                          <a:rPr lang="en-US" altLang="zh-CN" sz="2000" b="1" i="1" smtClean="0">
                            <a:solidFill>
                              <a:schemeClr val="accent4">
                                <a:lumMod val="50000"/>
                              </a:schemeClr>
                            </a:solidFill>
                            <a:latin typeface="Cambria Math" panose="02040503050406030204" pitchFamily="18" charset="0"/>
                            <a:ea typeface="+mn-ea"/>
                          </a:rPr>
                          <m:t>𝝀</m:t>
                        </m:r>
                      </m:e>
                    </m:d>
                    <m:sSub>
                      <m:sSubPr>
                        <m:ctrlPr>
                          <a:rPr lang="en-US" altLang="zh-CN" sz="2000" b="1" i="1" smtClean="0">
                            <a:solidFill>
                              <a:schemeClr val="accent4">
                                <a:lumMod val="50000"/>
                              </a:schemeClr>
                            </a:solidFill>
                            <a:latin typeface="Cambria Math" panose="02040503050406030204" pitchFamily="18" charset="0"/>
                            <a:ea typeface="+mn-ea"/>
                          </a:rPr>
                        </m:ctrlPr>
                      </m:sSubPr>
                      <m:e>
                        <m:r>
                          <a:rPr lang="en-US" altLang="zh-CN" sz="2000" b="1" i="1" smtClean="0">
                            <a:solidFill>
                              <a:schemeClr val="accent4">
                                <a:lumMod val="50000"/>
                              </a:schemeClr>
                            </a:solidFill>
                            <a:latin typeface="Cambria Math" panose="02040503050406030204" pitchFamily="18" charset="0"/>
                            <a:ea typeface="+mn-ea"/>
                          </a:rPr>
                          <m:t>𝒂</m:t>
                        </m:r>
                      </m:e>
                      <m:sub>
                        <m:r>
                          <a:rPr lang="en-US" altLang="zh-CN" sz="2000" b="1" i="1" smtClean="0">
                            <a:solidFill>
                              <a:schemeClr val="accent4">
                                <a:lumMod val="50000"/>
                              </a:schemeClr>
                            </a:solidFill>
                            <a:latin typeface="Cambria Math" panose="02040503050406030204" pitchFamily="18" charset="0"/>
                            <a:ea typeface="+mn-ea"/>
                          </a:rPr>
                          <m:t>𝟏𝟏</m:t>
                        </m:r>
                      </m:sub>
                    </m:sSub>
                    <m:r>
                      <a:rPr lang="en-US" altLang="zh-CN" sz="2000" b="1" i="1" smtClean="0">
                        <a:solidFill>
                          <a:schemeClr val="accent4">
                            <a:lumMod val="50000"/>
                          </a:schemeClr>
                        </a:solidFill>
                        <a:latin typeface="Cambria Math" panose="02040503050406030204" pitchFamily="18" charset="0"/>
                        <a:ea typeface="+mn-ea"/>
                      </a:rPr>
                      <m:t>(</m:t>
                    </m:r>
                    <m:r>
                      <a:rPr lang="en-US" altLang="zh-CN" sz="2000" b="1" i="1" smtClean="0">
                        <a:solidFill>
                          <a:schemeClr val="accent4">
                            <a:lumMod val="50000"/>
                          </a:schemeClr>
                        </a:solidFill>
                        <a:latin typeface="Cambria Math" panose="02040503050406030204" pitchFamily="18" charset="0"/>
                        <a:ea typeface="+mn-ea"/>
                      </a:rPr>
                      <m:t>𝝀</m:t>
                    </m:r>
                    <m:r>
                      <a:rPr lang="en-US" altLang="zh-CN" sz="2000" b="1" i="1" smtClean="0">
                        <a:solidFill>
                          <a:schemeClr val="accent4">
                            <a:lumMod val="50000"/>
                          </a:schemeClr>
                        </a:solidFill>
                        <a:latin typeface="Cambria Math" panose="02040503050406030204" pitchFamily="18" charset="0"/>
                        <a:ea typeface="+mn-ea"/>
                      </a:rPr>
                      <m:t>)</m:t>
                    </m:r>
                  </m:oMath>
                </a14:m>
                <a:r>
                  <a:rPr lang="zh-CN" altLang="en-US" sz="2000" b="1" dirty="0">
                    <a:solidFill>
                      <a:schemeClr val="accent4">
                        <a:lumMod val="50000"/>
                      </a:schemeClr>
                    </a:solidFill>
                    <a:latin typeface="+mn-ea"/>
                    <a:ea typeface="+mn-ea"/>
                  </a:rPr>
                  <a:t>通过初等变换</a:t>
                </a:r>
                <a14:m>
                  <m:oMath xmlns:m="http://schemas.openxmlformats.org/officeDocument/2006/math">
                    <m:sSub>
                      <m:sSubPr>
                        <m:ctrlPr>
                          <a:rPr lang="en-AU" altLang="zh-CN" sz="2000" b="1" i="1" smtClean="0">
                            <a:solidFill>
                              <a:schemeClr val="accent4">
                                <a:lumMod val="50000"/>
                              </a:schemeClr>
                            </a:solidFill>
                            <a:latin typeface="Cambria Math" panose="02040503050406030204" pitchFamily="18" charset="0"/>
                            <a:ea typeface="+mn-ea"/>
                          </a:rPr>
                        </m:ctrlPr>
                      </m:sSubPr>
                      <m:e>
                        <m:r>
                          <a:rPr lang="en-AU" altLang="zh-CN" sz="2000" b="1" i="1" smtClean="0">
                            <a:solidFill>
                              <a:schemeClr val="accent4">
                                <a:lumMod val="50000"/>
                              </a:schemeClr>
                            </a:solidFill>
                            <a:latin typeface="Cambria Math" panose="02040503050406030204" pitchFamily="18" charset="0"/>
                            <a:ea typeface="+mn-ea"/>
                          </a:rPr>
                          <m:t>𝒓</m:t>
                        </m:r>
                      </m:e>
                      <m:sub>
                        <m:r>
                          <a:rPr lang="en-AU" altLang="zh-CN" sz="2000" b="1" i="1" smtClean="0">
                            <a:solidFill>
                              <a:schemeClr val="accent4">
                                <a:lumMod val="50000"/>
                              </a:schemeClr>
                            </a:solidFill>
                            <a:latin typeface="Cambria Math" panose="02040503050406030204" pitchFamily="18" charset="0"/>
                            <a:ea typeface="+mn-ea"/>
                          </a:rPr>
                          <m:t>𝒊</m:t>
                        </m:r>
                      </m:sub>
                    </m:sSub>
                    <m:r>
                      <a:rPr lang="en-AU" altLang="zh-CN" sz="2000" b="1" i="1" smtClean="0">
                        <a:solidFill>
                          <a:schemeClr val="accent4">
                            <a:lumMod val="50000"/>
                          </a:schemeClr>
                        </a:solidFill>
                        <a:latin typeface="Cambria Math" panose="02040503050406030204" pitchFamily="18" charset="0"/>
                        <a:ea typeface="+mn-ea"/>
                      </a:rPr>
                      <m:t>−</m:t>
                    </m:r>
                    <m:r>
                      <a:rPr lang="en-AU" altLang="zh-CN" sz="2000" b="1" i="1" smtClean="0">
                        <a:solidFill>
                          <a:schemeClr val="accent4">
                            <a:lumMod val="50000"/>
                          </a:schemeClr>
                        </a:solidFill>
                        <a:latin typeface="Cambria Math" panose="02040503050406030204" pitchFamily="18" charset="0"/>
                        <a:ea typeface="+mn-ea"/>
                      </a:rPr>
                      <m:t>𝝋</m:t>
                    </m:r>
                    <m:d>
                      <m:dPr>
                        <m:ctrlPr>
                          <a:rPr lang="en-AU" altLang="zh-CN" sz="2000" b="1" i="1" smtClean="0">
                            <a:solidFill>
                              <a:schemeClr val="accent4">
                                <a:lumMod val="50000"/>
                              </a:schemeClr>
                            </a:solidFill>
                            <a:latin typeface="Cambria Math" panose="02040503050406030204" pitchFamily="18" charset="0"/>
                            <a:ea typeface="+mn-ea"/>
                          </a:rPr>
                        </m:ctrlPr>
                      </m:dPr>
                      <m:e>
                        <m:r>
                          <a:rPr lang="en-AU" altLang="zh-CN" sz="2000" b="1" i="1" smtClean="0">
                            <a:solidFill>
                              <a:schemeClr val="accent4">
                                <a:lumMod val="50000"/>
                              </a:schemeClr>
                            </a:solidFill>
                            <a:latin typeface="Cambria Math" panose="02040503050406030204" pitchFamily="18" charset="0"/>
                            <a:ea typeface="+mn-ea"/>
                          </a:rPr>
                          <m:t>𝝀</m:t>
                        </m:r>
                      </m:e>
                    </m:d>
                    <m:sSub>
                      <m:sSubPr>
                        <m:ctrlPr>
                          <a:rPr lang="en-AU" altLang="zh-CN" sz="2000" b="1" i="1" smtClean="0">
                            <a:solidFill>
                              <a:schemeClr val="accent4">
                                <a:lumMod val="50000"/>
                              </a:schemeClr>
                            </a:solidFill>
                            <a:latin typeface="Cambria Math" panose="02040503050406030204" pitchFamily="18" charset="0"/>
                            <a:ea typeface="+mn-ea"/>
                          </a:rPr>
                        </m:ctrlPr>
                      </m:sSubPr>
                      <m:e>
                        <m:r>
                          <a:rPr lang="en-AU" altLang="zh-CN" sz="2000" b="1" i="1" smtClean="0">
                            <a:solidFill>
                              <a:schemeClr val="accent4">
                                <a:lumMod val="50000"/>
                              </a:schemeClr>
                            </a:solidFill>
                            <a:latin typeface="Cambria Math" panose="02040503050406030204" pitchFamily="18" charset="0"/>
                            <a:ea typeface="+mn-ea"/>
                          </a:rPr>
                          <m:t>𝒓</m:t>
                        </m:r>
                      </m:e>
                      <m:sub>
                        <m:r>
                          <a:rPr lang="en-AU" altLang="zh-CN" sz="2000" b="1" i="1" smtClean="0">
                            <a:solidFill>
                              <a:schemeClr val="accent4">
                                <a:lumMod val="50000"/>
                              </a:schemeClr>
                            </a:solidFill>
                            <a:latin typeface="Cambria Math" panose="02040503050406030204" pitchFamily="18" charset="0"/>
                            <a:ea typeface="+mn-ea"/>
                          </a:rPr>
                          <m:t>𝟏</m:t>
                        </m:r>
                      </m:sub>
                    </m:sSub>
                  </m:oMath>
                </a14:m>
                <a:r>
                  <a:rPr lang="zh-CN" altLang="en-US" sz="2000" b="1" dirty="0">
                    <a:solidFill>
                      <a:schemeClr val="accent4">
                        <a:lumMod val="50000"/>
                      </a:schemeClr>
                    </a:solidFill>
                    <a:latin typeface="+mn-ea"/>
                    <a:ea typeface="+mn-ea"/>
                  </a:rPr>
                  <a:t>以及</a:t>
                </a:r>
                <a14:m>
                  <m:oMath xmlns:m="http://schemas.openxmlformats.org/officeDocument/2006/math">
                    <m:sSub>
                      <m:sSubPr>
                        <m:ctrlPr>
                          <a:rPr lang="en-US" altLang="zh-CN" sz="2000" b="1" i="1" dirty="0" smtClean="0">
                            <a:solidFill>
                              <a:schemeClr val="accent4">
                                <a:lumMod val="50000"/>
                              </a:schemeClr>
                            </a:solidFill>
                            <a:latin typeface="Cambria Math" panose="02040503050406030204" pitchFamily="18" charset="0"/>
                            <a:ea typeface="+mn-ea"/>
                          </a:rPr>
                        </m:ctrlPr>
                      </m:sSubPr>
                      <m:e>
                        <m:r>
                          <a:rPr lang="en-US" altLang="zh-CN" sz="2000" b="1" i="1" dirty="0" smtClean="0">
                            <a:solidFill>
                              <a:schemeClr val="accent4">
                                <a:lumMod val="50000"/>
                              </a:schemeClr>
                            </a:solidFill>
                            <a:latin typeface="Cambria Math" panose="02040503050406030204" pitchFamily="18" charset="0"/>
                            <a:ea typeface="+mn-ea"/>
                          </a:rPr>
                          <m:t>𝒓</m:t>
                        </m:r>
                      </m:e>
                      <m:sub>
                        <m:r>
                          <a:rPr lang="en-US" altLang="zh-CN" sz="2000" b="1" i="1" dirty="0" smtClean="0">
                            <a:solidFill>
                              <a:schemeClr val="accent4">
                                <a:lumMod val="50000"/>
                              </a:schemeClr>
                            </a:solidFill>
                            <a:latin typeface="Cambria Math" panose="02040503050406030204" pitchFamily="18" charset="0"/>
                            <a:ea typeface="+mn-ea"/>
                          </a:rPr>
                          <m:t>𝟏</m:t>
                        </m:r>
                      </m:sub>
                    </m:sSub>
                    <m:r>
                      <a:rPr lang="en-US" altLang="zh-CN" sz="2000" b="1" i="1" dirty="0" smtClean="0">
                        <a:solidFill>
                          <a:schemeClr val="accent4">
                            <a:lumMod val="50000"/>
                          </a:schemeClr>
                        </a:solidFill>
                        <a:latin typeface="Cambria Math" panose="02040503050406030204" pitchFamily="18" charset="0"/>
                        <a:ea typeface="+mn-ea"/>
                      </a:rPr>
                      <m:t>+</m:t>
                    </m:r>
                    <m:sSub>
                      <m:sSubPr>
                        <m:ctrlPr>
                          <a:rPr lang="en-US" altLang="zh-CN" sz="2000" b="1" i="1" dirty="0" smtClean="0">
                            <a:solidFill>
                              <a:schemeClr val="accent4">
                                <a:lumMod val="50000"/>
                              </a:schemeClr>
                            </a:solidFill>
                            <a:latin typeface="Cambria Math" panose="02040503050406030204" pitchFamily="18" charset="0"/>
                            <a:ea typeface="+mn-ea"/>
                          </a:rPr>
                        </m:ctrlPr>
                      </m:sSubPr>
                      <m:e>
                        <m:r>
                          <a:rPr lang="en-US" altLang="zh-CN" sz="2000" b="1" i="1" dirty="0" smtClean="0">
                            <a:solidFill>
                              <a:schemeClr val="accent4">
                                <a:lumMod val="50000"/>
                              </a:schemeClr>
                            </a:solidFill>
                            <a:latin typeface="Cambria Math" panose="02040503050406030204" pitchFamily="18" charset="0"/>
                            <a:ea typeface="+mn-ea"/>
                          </a:rPr>
                          <m:t>𝒓</m:t>
                        </m:r>
                      </m:e>
                      <m:sub>
                        <m:r>
                          <a:rPr lang="en-US" altLang="zh-CN" sz="2000" b="1" i="1" dirty="0" smtClean="0">
                            <a:solidFill>
                              <a:schemeClr val="accent4">
                                <a:lumMod val="50000"/>
                              </a:schemeClr>
                            </a:solidFill>
                            <a:latin typeface="Cambria Math" panose="02040503050406030204" pitchFamily="18" charset="0"/>
                            <a:ea typeface="+mn-ea"/>
                          </a:rPr>
                          <m:t>𝒊</m:t>
                        </m:r>
                      </m:sub>
                    </m:sSub>
                  </m:oMath>
                </a14:m>
                <a:r>
                  <a:rPr lang="zh-CN" altLang="en-US" sz="2000" b="1" dirty="0">
                    <a:solidFill>
                      <a:schemeClr val="accent4">
                        <a:lumMod val="50000"/>
                      </a:schemeClr>
                    </a:solidFill>
                    <a:latin typeface="+mn-ea"/>
                    <a:ea typeface="+mn-ea"/>
                  </a:rPr>
                  <a:t>即可化为</a:t>
                </a:r>
                <a:r>
                  <a:rPr lang="en-US" altLang="zh-CN" sz="2000" b="1" dirty="0">
                    <a:solidFill>
                      <a:schemeClr val="accent4">
                        <a:lumMod val="50000"/>
                      </a:schemeClr>
                    </a:solidFill>
                    <a:latin typeface="Cambria" panose="02040503050406030204" pitchFamily="18" charset="0"/>
                    <a:ea typeface="Cambria" panose="02040503050406030204" pitchFamily="18" charset="0"/>
                  </a:rPr>
                  <a:t>Case 2</a:t>
                </a:r>
                <a:r>
                  <a:rPr lang="zh-CN" altLang="en-US" sz="2000" b="1" dirty="0">
                    <a:solidFill>
                      <a:schemeClr val="accent4">
                        <a:lumMod val="50000"/>
                      </a:schemeClr>
                    </a:solidFill>
                    <a:latin typeface="+mn-ea"/>
                    <a:ea typeface="+mn-ea"/>
                  </a:rPr>
                  <a:t>的情形</a:t>
                </a:r>
                <a:r>
                  <a:rPr lang="en-US" altLang="zh-CN" sz="2000" b="1" dirty="0">
                    <a:solidFill>
                      <a:schemeClr val="accent4">
                        <a:lumMod val="50000"/>
                      </a:schemeClr>
                    </a:solidFill>
                    <a:latin typeface="+mn-ea"/>
                    <a:ea typeface="+mn-ea"/>
                  </a:rPr>
                  <a:t>.</a:t>
                </a:r>
                <a:endParaRPr lang="zh-CN" altLang="en-US" sz="2000" b="1" dirty="0">
                  <a:solidFill>
                    <a:schemeClr val="accent4">
                      <a:lumMod val="50000"/>
                    </a:schemeClr>
                  </a:solidFill>
                  <a:latin typeface="+mn-ea"/>
                  <a:ea typeface="+mn-ea"/>
                </a:endParaRPr>
              </a:p>
            </p:txBody>
          </p:sp>
        </mc:Choice>
        <mc:Fallback xmlns="">
          <p:sp>
            <p:nvSpPr>
              <p:cNvPr id="16" name="TextBox 13"/>
              <p:cNvSpPr txBox="1">
                <a:spLocks noRot="1" noChangeAspect="1" noMove="1" noResize="1" noEditPoints="1" noAdjustHandles="1" noChangeArrowheads="1" noChangeShapeType="1" noTextEdit="1"/>
              </p:cNvSpPr>
              <p:nvPr/>
            </p:nvSpPr>
            <p:spPr bwMode="auto">
              <a:xfrm>
                <a:off x="772832" y="5435124"/>
                <a:ext cx="10254282" cy="736997"/>
              </a:xfrm>
              <a:prstGeom prst="rect">
                <a:avLst/>
              </a:prstGeom>
              <a:blipFill>
                <a:blip r:embed="rId10"/>
                <a:stretch>
                  <a:fillRect l="-654" t="-5833" b="-1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9342185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3" grpId="0"/>
      <p:bldP spid="11"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a:extLst>
                  <a:ext uri="{FF2B5EF4-FFF2-40B4-BE49-F238E27FC236}">
                    <a16:creationId xmlns:a16="http://schemas.microsoft.com/office/drawing/2014/main" id="{A5598526-04A8-48CB-AA1E-CA813439AD85}"/>
                  </a:ext>
                </a:extLst>
              </p:cNvPr>
              <p:cNvSpPr>
                <a:spLocks noGrp="1"/>
              </p:cNvSpPr>
              <p:nvPr>
                <p:ph type="body" sz="quarter" idx="10"/>
              </p:nvPr>
            </p:nvSpPr>
            <p:spPr/>
            <p:txBody>
              <a:bodyPr/>
              <a:lstStyle/>
              <a:p>
                <a14:m>
                  <m:oMath xmlns:m="http://schemas.openxmlformats.org/officeDocument/2006/math">
                    <m:r>
                      <a:rPr lang="en-US" altLang="zh-CN" i="1">
                        <a:latin typeface="Cambria Math"/>
                      </a:rPr>
                      <m:t>𝝀</m:t>
                    </m:r>
                  </m:oMath>
                </a14:m>
                <a:r>
                  <a:rPr lang="en-US" altLang="zh-CN" dirty="0"/>
                  <a:t>-</a:t>
                </a:r>
                <a:r>
                  <a:rPr lang="zh-CN" altLang="en-US" dirty="0"/>
                  <a:t>矩阵的</a:t>
                </a:r>
                <a:r>
                  <a:rPr lang="en-US" altLang="zh-CN" dirty="0"/>
                  <a:t>Smith</a:t>
                </a:r>
                <a:r>
                  <a:rPr lang="zh-CN" altLang="en-US" dirty="0"/>
                  <a:t>标准形</a:t>
                </a:r>
              </a:p>
            </p:txBody>
          </p:sp>
        </mc:Choice>
        <mc:Fallback xmlns="">
          <p:sp>
            <p:nvSpPr>
              <p:cNvPr id="2" name="文本占位符 1">
                <a:extLst>
                  <a:ext uri="{FF2B5EF4-FFF2-40B4-BE49-F238E27FC236}">
                    <a16:creationId xmlns:a16="http://schemas.microsoft.com/office/drawing/2014/main" xmlns="" id="{A5598526-04A8-48CB-AA1E-CA813439AD85}"/>
                  </a:ext>
                </a:extLst>
              </p:cNvPr>
              <p:cNvSpPr>
                <a:spLocks noGrp="1" noRot="1" noChangeAspect="1" noMove="1" noResize="1" noEditPoints="1" noAdjustHandles="1" noChangeArrowheads="1" noChangeShapeType="1" noTextEdit="1"/>
              </p:cNvSpPr>
              <p:nvPr>
                <p:ph type="body" sz="quarter" idx="10"/>
              </p:nvPr>
            </p:nvSpPr>
            <p:spPr>
              <a:blipFill rotWithShape="1">
                <a:blip r:embed="rId5"/>
                <a:stretch>
                  <a:fillRect b="-27966"/>
                </a:stretch>
              </a:blipFill>
            </p:spPr>
            <p:txBody>
              <a:bodyPr/>
              <a:lstStyle/>
              <a:p>
                <a:r>
                  <a:rPr lang="zh-CN" altLang="en-US">
                    <a:noFill/>
                  </a:rPr>
                  <a:t> </a:t>
                </a:r>
              </a:p>
            </p:txBody>
          </p:sp>
        </mc:Fallback>
      </mc:AlternateContent>
      <p:sp>
        <p:nvSpPr>
          <p:cNvPr id="10" name="Rectangle 8">
            <a:extLst>
              <a:ext uri="{FF2B5EF4-FFF2-40B4-BE49-F238E27FC236}">
                <a16:creationId xmlns:a16="http://schemas.microsoft.com/office/drawing/2014/main" id="{88E0C11F-6794-4FFC-92F4-CE4389D1E38A}"/>
              </a:ext>
            </a:extLst>
          </p:cNvPr>
          <p:cNvSpPr>
            <a:spLocks noChangeArrowheads="1"/>
          </p:cNvSpPr>
          <p:nvPr/>
        </p:nvSpPr>
        <p:spPr bwMode="auto">
          <a:xfrm>
            <a:off x="695325" y="1518067"/>
            <a:ext cx="7561263"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sz="2800" b="1" dirty="0">
                <a:solidFill>
                  <a:schemeClr val="accent6"/>
                </a:solidFill>
                <a:latin typeface="+mn-ea"/>
              </a:rPr>
              <a:t>定理的证明</a:t>
            </a:r>
            <a:endParaRPr lang="en-US" altLang="zh-CN" sz="2800" b="1" dirty="0">
              <a:solidFill>
                <a:schemeClr val="accent6"/>
              </a:solidFill>
              <a:latin typeface="+mn-ea"/>
            </a:endParaRPr>
          </a:p>
        </p:txBody>
      </p:sp>
      <mc:AlternateContent xmlns:mc="http://schemas.openxmlformats.org/markup-compatibility/2006" xmlns:a14="http://schemas.microsoft.com/office/drawing/2010/main">
        <mc:Choice Requires="a14">
          <p:sp>
            <p:nvSpPr>
              <p:cNvPr id="12" name="TextBox 11"/>
              <p:cNvSpPr txBox="1">
                <a:spLocks noChangeArrowheads="1"/>
              </p:cNvSpPr>
              <p:nvPr/>
            </p:nvSpPr>
            <p:spPr bwMode="auto">
              <a:xfrm>
                <a:off x="1519094" y="3330768"/>
                <a:ext cx="5330626" cy="12891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3200">
                    <a:solidFill>
                      <a:schemeClr val="tx1"/>
                    </a:solidFill>
                    <a:latin typeface="Times New Roman" pitchFamily="18" charset="0"/>
                    <a:ea typeface="宋体" charset="-122"/>
                  </a:defRPr>
                </a:lvl1pPr>
                <a:lvl2pPr>
                  <a:defRPr kumimoji="1" sz="28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000">
                    <a:solidFill>
                      <a:schemeClr val="tx1"/>
                    </a:solidFill>
                    <a:latin typeface="Times New Roman" pitchFamily="18" charset="0"/>
                    <a:ea typeface="宋体" charset="-122"/>
                  </a:defRPr>
                </a:lvl4pPr>
                <a:lvl5pPr>
                  <a:defRPr kumimoji="1" sz="2000">
                    <a:solidFill>
                      <a:schemeClr val="tx1"/>
                    </a:solidFill>
                    <a:latin typeface="Times New Roman" pitchFamily="18" charset="0"/>
                    <a:ea typeface="宋体" charset="-122"/>
                  </a:defRPr>
                </a:lvl5pPr>
                <a:lvl6pPr>
                  <a:defRPr kumimoji="1" sz="2000">
                    <a:solidFill>
                      <a:schemeClr val="tx1"/>
                    </a:solidFill>
                    <a:latin typeface="Times New Roman" pitchFamily="18" charset="0"/>
                    <a:ea typeface="宋体" charset="-122"/>
                  </a:defRPr>
                </a:lvl6pPr>
                <a:lvl7pPr>
                  <a:defRPr kumimoji="1" sz="2000">
                    <a:solidFill>
                      <a:schemeClr val="tx1"/>
                    </a:solidFill>
                    <a:latin typeface="Times New Roman" pitchFamily="18" charset="0"/>
                    <a:ea typeface="宋体" charset="-122"/>
                  </a:defRPr>
                </a:lvl7pPr>
                <a:lvl8pPr>
                  <a:defRPr kumimoji="1" sz="2000">
                    <a:solidFill>
                      <a:schemeClr val="tx1"/>
                    </a:solidFill>
                    <a:latin typeface="Times New Roman" pitchFamily="18" charset="0"/>
                    <a:ea typeface="宋体" charset="-122"/>
                  </a:defRPr>
                </a:lvl8pPr>
                <a:lvl9pPr>
                  <a:defRPr kumimoji="1" sz="2000">
                    <a:solidFill>
                      <a:schemeClr val="tx1"/>
                    </a:solidFill>
                    <a:latin typeface="Times New Roman" pitchFamily="18" charset="0"/>
                    <a:ea typeface="宋体" charset="-122"/>
                  </a:defRPr>
                </a:lvl9pPr>
              </a:lstStyle>
              <a:p>
                <a:pPr/>
                <a14:m>
                  <m:oMathPara xmlns:m="http://schemas.openxmlformats.org/officeDocument/2006/math">
                    <m:oMathParaPr>
                      <m:jc m:val="centerGroup"/>
                    </m:oMathParaPr>
                    <m:oMath xmlns:m="http://schemas.openxmlformats.org/officeDocument/2006/math">
                      <m:r>
                        <a:rPr lang="en-US" altLang="zh-CN" sz="2000" b="1" i="1" smtClean="0">
                          <a:solidFill>
                            <a:srgbClr val="006666"/>
                          </a:solidFill>
                          <a:latin typeface="Cambria Math"/>
                          <a:ea typeface="+mn-ea"/>
                        </a:rPr>
                        <m:t>𝑨</m:t>
                      </m:r>
                      <m:d>
                        <m:dPr>
                          <m:ctrlPr>
                            <a:rPr lang="en-US" altLang="zh-CN" sz="2000" b="1" i="1" smtClean="0">
                              <a:solidFill>
                                <a:srgbClr val="006666"/>
                              </a:solidFill>
                              <a:latin typeface="Cambria Math" panose="02040503050406030204" pitchFamily="18" charset="0"/>
                              <a:ea typeface="+mn-ea"/>
                            </a:rPr>
                          </m:ctrlPr>
                        </m:dPr>
                        <m:e>
                          <m:r>
                            <a:rPr lang="en-US" altLang="zh-CN" sz="2000" b="1" i="1" smtClean="0">
                              <a:solidFill>
                                <a:srgbClr val="006666"/>
                              </a:solidFill>
                              <a:latin typeface="Cambria Math"/>
                              <a:ea typeface="+mn-ea"/>
                            </a:rPr>
                            <m:t>𝝀</m:t>
                          </m:r>
                        </m:e>
                      </m:d>
                      <m:r>
                        <a:rPr lang="en-US" altLang="zh-CN" sz="2000" b="1" i="1" smtClean="0">
                          <a:solidFill>
                            <a:srgbClr val="006666"/>
                          </a:solidFill>
                          <a:latin typeface="Cambria Math" panose="02040503050406030204" pitchFamily="18" charset="0"/>
                          <a:ea typeface="+mn-ea"/>
                        </a:rPr>
                        <m:t>=</m:t>
                      </m:r>
                      <m:d>
                        <m:dPr>
                          <m:begChr m:val="["/>
                          <m:endChr m:val="]"/>
                          <m:ctrlPr>
                            <a:rPr lang="en-US" altLang="zh-CN" sz="2000" i="1" smtClean="0">
                              <a:solidFill>
                                <a:srgbClr val="006666"/>
                              </a:solidFill>
                              <a:latin typeface="Cambria Math" panose="02040503050406030204" pitchFamily="18" charset="0"/>
                              <a:ea typeface="+mn-ea"/>
                            </a:rPr>
                          </m:ctrlPr>
                        </m:dPr>
                        <m:e>
                          <m:m>
                            <m:mPr>
                              <m:mcs>
                                <m:mc>
                                  <m:mcPr>
                                    <m:count m:val="2"/>
                                    <m:mcJc m:val="center"/>
                                  </m:mcPr>
                                </m:mc>
                              </m:mcs>
                              <m:ctrlPr>
                                <a:rPr lang="zh-CN" altLang="en-US" sz="2000" i="1">
                                  <a:solidFill>
                                    <a:srgbClr val="006666"/>
                                  </a:solidFill>
                                  <a:latin typeface="Cambria Math" panose="02040503050406030204" pitchFamily="18" charset="0"/>
                                </a:rPr>
                              </m:ctrlPr>
                            </m:mPr>
                            <m:mr>
                              <m:e>
                                <m:d>
                                  <m:dPr>
                                    <m:begChr m:val=""/>
                                    <m:ctrlPr>
                                      <a:rPr lang="zh-CN" altLang="en-US" sz="2000" i="1">
                                        <a:solidFill>
                                          <a:srgbClr val="006666"/>
                                        </a:solidFill>
                                        <a:latin typeface="Cambria Math" panose="02040503050406030204" pitchFamily="18" charset="0"/>
                                      </a:rPr>
                                    </m:ctrlPr>
                                  </m:dPr>
                                  <m:e>
                                    <m:sSub>
                                      <m:sSubPr>
                                        <m:ctrlPr>
                                          <a:rPr lang="zh-CN" altLang="en-US" sz="2000" i="1">
                                            <a:solidFill>
                                              <a:srgbClr val="006666"/>
                                            </a:solidFill>
                                            <a:latin typeface="Cambria Math" panose="02040503050406030204" pitchFamily="18" charset="0"/>
                                          </a:rPr>
                                        </m:ctrlPr>
                                      </m:sSubPr>
                                      <m:e>
                                        <m:r>
                                          <a:rPr lang="zh-CN" altLang="en-US" sz="2000" b="0" i="1">
                                            <a:solidFill>
                                              <a:srgbClr val="006666"/>
                                            </a:solidFill>
                                            <a:latin typeface="Cambria Math" panose="02040503050406030204" pitchFamily="18" charset="0"/>
                                          </a:rPr>
                                          <m:t>𝑎</m:t>
                                        </m:r>
                                      </m:e>
                                      <m:sub>
                                        <m:r>
                                          <a:rPr lang="zh-CN" altLang="en-US" sz="2000" b="0" i="1">
                                            <a:solidFill>
                                              <a:srgbClr val="006666"/>
                                            </a:solidFill>
                                            <a:latin typeface="Cambria Math" panose="02040503050406030204" pitchFamily="18" charset="0"/>
                                          </a:rPr>
                                          <m:t>11</m:t>
                                        </m:r>
                                      </m:sub>
                                    </m:sSub>
                                    <m:r>
                                      <a:rPr lang="zh-CN" altLang="en-US" sz="2000" b="0">
                                        <a:solidFill>
                                          <a:srgbClr val="006666"/>
                                        </a:solidFill>
                                        <a:latin typeface="Cambria Math" panose="02040503050406030204" pitchFamily="18" charset="0"/>
                                      </a:rPr>
                                      <m:t>(</m:t>
                                    </m:r>
                                    <m:r>
                                      <a:rPr lang="zh-CN" altLang="en-US" sz="2000" b="0" i="1">
                                        <a:solidFill>
                                          <a:srgbClr val="006666"/>
                                        </a:solidFill>
                                        <a:latin typeface="Cambria Math" panose="02040503050406030204" pitchFamily="18" charset="0"/>
                                      </a:rPr>
                                      <m:t>𝜆</m:t>
                                    </m:r>
                                  </m:e>
                                </m:d>
                              </m:e>
                              <m:e>
                                <m:r>
                                  <a:rPr lang="zh-CN" altLang="en-US" sz="2000" b="0">
                                    <a:solidFill>
                                      <a:srgbClr val="006666"/>
                                    </a:solidFill>
                                    <a:latin typeface="Cambria Math" panose="02040503050406030204" pitchFamily="18" charset="0"/>
                                  </a:rPr>
                                  <m:t>⋯</m:t>
                                </m:r>
                              </m:e>
                            </m:mr>
                            <m:mr>
                              <m:e>
                                <m:r>
                                  <a:rPr lang="zh-CN" altLang="en-US" sz="2000" b="0">
                                    <a:solidFill>
                                      <a:srgbClr val="006666"/>
                                    </a:solidFill>
                                    <a:latin typeface="Cambria Math" panose="02040503050406030204" pitchFamily="18" charset="0"/>
                                  </a:rPr>
                                  <m:t>⋮</m:t>
                                </m:r>
                              </m:e>
                              <m:e/>
                            </m:mr>
                            <m:mr>
                              <m:e/>
                              <m:e>
                                <m:r>
                                  <a:rPr lang="zh-CN" altLang="en-US" sz="2000" b="0">
                                    <a:solidFill>
                                      <a:srgbClr val="006666"/>
                                    </a:solidFill>
                                    <a:latin typeface="Cambria Math" panose="02040503050406030204" pitchFamily="18" charset="0"/>
                                  </a:rPr>
                                  <m:t>⋯</m:t>
                                </m:r>
                              </m:e>
                            </m:mr>
                            <m:mr>
                              <m:e>
                                <m:r>
                                  <a:rPr lang="zh-CN" altLang="en-US" sz="2000" b="0">
                                    <a:solidFill>
                                      <a:srgbClr val="006666"/>
                                    </a:solidFill>
                                    <a:latin typeface="Cambria Math" panose="02040503050406030204" pitchFamily="18" charset="0"/>
                                  </a:rPr>
                                  <m:t>⋮</m:t>
                                </m:r>
                              </m:e>
                              <m:e/>
                            </m:mr>
                          </m:m>
                        </m:e>
                      </m:d>
                      <m:r>
                        <a:rPr lang="en-US" altLang="zh-CN" sz="2000" b="0" i="1" smtClean="0">
                          <a:solidFill>
                            <a:srgbClr val="006666"/>
                          </a:solidFill>
                          <a:latin typeface="Cambria Math" panose="02040503050406030204" pitchFamily="18" charset="0"/>
                          <a:ea typeface="+mn-ea"/>
                        </a:rPr>
                        <m:t>→</m:t>
                      </m:r>
                      <m:d>
                        <m:dPr>
                          <m:begChr m:val="["/>
                          <m:endChr m:val="]"/>
                          <m:ctrlPr>
                            <a:rPr lang="en-US" altLang="zh-CN" sz="2000" i="1">
                              <a:solidFill>
                                <a:srgbClr val="006666"/>
                              </a:solidFill>
                              <a:latin typeface="Cambria Math" panose="02040503050406030204" pitchFamily="18" charset="0"/>
                            </a:rPr>
                          </m:ctrlPr>
                        </m:dPr>
                        <m:e>
                          <m:m>
                            <m:mPr>
                              <m:mcs>
                                <m:mc>
                                  <m:mcPr>
                                    <m:count m:val="2"/>
                                    <m:mcJc m:val="center"/>
                                  </m:mcPr>
                                </m:mc>
                              </m:mcs>
                              <m:ctrlPr>
                                <a:rPr lang="zh-CN" altLang="en-US" sz="2000" i="1">
                                  <a:solidFill>
                                    <a:srgbClr val="006666"/>
                                  </a:solidFill>
                                  <a:latin typeface="Cambria Math" panose="02040503050406030204" pitchFamily="18" charset="0"/>
                                </a:rPr>
                              </m:ctrlPr>
                            </m:mPr>
                            <m:mr>
                              <m:e>
                                <m:d>
                                  <m:dPr>
                                    <m:begChr m:val=""/>
                                    <m:ctrlPr>
                                      <a:rPr lang="zh-CN" altLang="en-US" sz="2000" i="1" smtClean="0">
                                        <a:solidFill>
                                          <a:srgbClr val="FF0000"/>
                                        </a:solidFill>
                                        <a:latin typeface="Cambria Math" panose="02040503050406030204" pitchFamily="18" charset="0"/>
                                      </a:rPr>
                                    </m:ctrlPr>
                                  </m:dPr>
                                  <m:e>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𝑏</m:t>
                                        </m:r>
                                      </m:e>
                                      <m:sub>
                                        <m:r>
                                          <a:rPr lang="en-US" altLang="zh-CN" sz="2000" b="0" i="1" smtClean="0">
                                            <a:solidFill>
                                              <a:srgbClr val="FF0000"/>
                                            </a:solidFill>
                                            <a:latin typeface="Cambria Math" panose="02040503050406030204" pitchFamily="18" charset="0"/>
                                          </a:rPr>
                                          <m:t>1</m:t>
                                        </m:r>
                                      </m:sub>
                                    </m:sSub>
                                    <m:r>
                                      <a:rPr lang="zh-CN" altLang="en-US" sz="2000" b="0">
                                        <a:solidFill>
                                          <a:srgbClr val="FF0000"/>
                                        </a:solidFill>
                                        <a:latin typeface="Cambria Math" panose="02040503050406030204" pitchFamily="18" charset="0"/>
                                      </a:rPr>
                                      <m:t>(</m:t>
                                    </m:r>
                                    <m:r>
                                      <a:rPr lang="zh-CN" altLang="en-US" sz="2000" b="0" i="1">
                                        <a:solidFill>
                                          <a:srgbClr val="FF0000"/>
                                        </a:solidFill>
                                        <a:latin typeface="Cambria Math" panose="02040503050406030204" pitchFamily="18" charset="0"/>
                                      </a:rPr>
                                      <m:t>𝜆</m:t>
                                    </m:r>
                                  </m:e>
                                </m:d>
                              </m:e>
                              <m:e>
                                <m:r>
                                  <a:rPr lang="zh-CN" altLang="en-US" sz="2000" b="0">
                                    <a:solidFill>
                                      <a:srgbClr val="006666"/>
                                    </a:solidFill>
                                    <a:latin typeface="Cambria Math" panose="02040503050406030204" pitchFamily="18" charset="0"/>
                                  </a:rPr>
                                  <m:t>⋯</m:t>
                                </m:r>
                              </m:e>
                            </m:mr>
                            <m:mr>
                              <m:e>
                                <m:r>
                                  <a:rPr lang="zh-CN" altLang="en-US" sz="2000" b="0">
                                    <a:solidFill>
                                      <a:srgbClr val="006666"/>
                                    </a:solidFill>
                                    <a:latin typeface="Cambria Math" panose="02040503050406030204" pitchFamily="18" charset="0"/>
                                  </a:rPr>
                                  <m:t>⋮</m:t>
                                </m:r>
                              </m:e>
                              <m:e/>
                            </m:mr>
                            <m:mr>
                              <m:e/>
                              <m:e>
                                <m:r>
                                  <a:rPr lang="zh-CN" altLang="en-US" sz="2000" b="0">
                                    <a:solidFill>
                                      <a:srgbClr val="006666"/>
                                    </a:solidFill>
                                    <a:latin typeface="Cambria Math" panose="02040503050406030204" pitchFamily="18" charset="0"/>
                                  </a:rPr>
                                  <m:t>⋯</m:t>
                                </m:r>
                              </m:e>
                            </m:mr>
                            <m:mr>
                              <m:e>
                                <m:r>
                                  <a:rPr lang="zh-CN" altLang="en-US" sz="2000" b="0">
                                    <a:solidFill>
                                      <a:srgbClr val="006666"/>
                                    </a:solidFill>
                                    <a:latin typeface="Cambria Math" panose="02040503050406030204" pitchFamily="18" charset="0"/>
                                  </a:rPr>
                                  <m:t>⋮</m:t>
                                </m:r>
                              </m:e>
                              <m:e/>
                            </m:mr>
                          </m:m>
                        </m:e>
                      </m:d>
                      <m:r>
                        <a:rPr lang="zh-CN" altLang="en-US" sz="2000" b="1">
                          <a:solidFill>
                            <a:srgbClr val="006666"/>
                          </a:solidFill>
                          <a:latin typeface="Cambria Math" panose="02040503050406030204" pitchFamily="18" charset="0"/>
                        </a:rPr>
                        <m:t>=</m:t>
                      </m:r>
                      <m:sSub>
                        <m:sSubPr>
                          <m:ctrlPr>
                            <a:rPr lang="en-US" altLang="zh-CN" sz="2000" b="1" i="1" smtClean="0">
                              <a:solidFill>
                                <a:srgbClr val="006666"/>
                              </a:solidFill>
                              <a:latin typeface="Cambria Math" panose="02040503050406030204" pitchFamily="18" charset="0"/>
                            </a:rPr>
                          </m:ctrlPr>
                        </m:sSubPr>
                        <m:e>
                          <m:r>
                            <a:rPr lang="zh-CN" altLang="en-US" sz="2000" b="1" i="1">
                              <a:solidFill>
                                <a:srgbClr val="006666"/>
                              </a:solidFill>
                              <a:latin typeface="Cambria Math" panose="02040503050406030204" pitchFamily="18" charset="0"/>
                            </a:rPr>
                            <m:t>𝑩</m:t>
                          </m:r>
                        </m:e>
                        <m:sub>
                          <m:r>
                            <a:rPr lang="en-US" altLang="zh-CN" sz="2000" b="1" i="1" smtClean="0">
                              <a:solidFill>
                                <a:srgbClr val="006666"/>
                              </a:solidFill>
                              <a:latin typeface="Cambria Math" panose="02040503050406030204" pitchFamily="18" charset="0"/>
                            </a:rPr>
                            <m:t>𝟏</m:t>
                          </m:r>
                        </m:sub>
                      </m:sSub>
                      <m:r>
                        <a:rPr lang="zh-CN" altLang="en-US" sz="2000" b="1">
                          <a:solidFill>
                            <a:srgbClr val="006666"/>
                          </a:solidFill>
                          <a:latin typeface="Cambria Math" panose="02040503050406030204" pitchFamily="18" charset="0"/>
                        </a:rPr>
                        <m:t>(</m:t>
                      </m:r>
                      <m:r>
                        <a:rPr lang="zh-CN" altLang="en-US" sz="2000" b="1" i="1">
                          <a:solidFill>
                            <a:srgbClr val="006666"/>
                          </a:solidFill>
                          <a:latin typeface="Cambria Math" panose="02040503050406030204" pitchFamily="18" charset="0"/>
                        </a:rPr>
                        <m:t>𝝀</m:t>
                      </m:r>
                      <m:r>
                        <a:rPr lang="en-US" altLang="zh-CN" sz="2000" b="1" i="1" smtClean="0">
                          <a:solidFill>
                            <a:srgbClr val="006666"/>
                          </a:solidFill>
                          <a:latin typeface="Cambria Math" panose="02040503050406030204" pitchFamily="18" charset="0"/>
                        </a:rPr>
                        <m:t>)</m:t>
                      </m:r>
                    </m:oMath>
                  </m:oMathPara>
                </a14:m>
                <a:endParaRPr lang="zh-CN" altLang="en-US" sz="2000" b="1" dirty="0">
                  <a:solidFill>
                    <a:srgbClr val="006666"/>
                  </a:solidFill>
                  <a:latin typeface="+mn-ea"/>
                  <a:ea typeface="+mn-ea"/>
                </a:endParaRPr>
              </a:p>
            </p:txBody>
          </p:sp>
        </mc:Choice>
        <mc:Fallback xmlns="">
          <p:sp>
            <p:nvSpPr>
              <p:cNvPr id="12" name="TextBox 11"/>
              <p:cNvSpPr txBox="1">
                <a:spLocks noRot="1" noChangeAspect="1" noMove="1" noResize="1" noEditPoints="1" noAdjustHandles="1" noChangeArrowheads="1" noChangeShapeType="1" noTextEdit="1"/>
              </p:cNvSpPr>
              <p:nvPr/>
            </p:nvSpPr>
            <p:spPr bwMode="auto">
              <a:xfrm>
                <a:off x="1519094" y="3330768"/>
                <a:ext cx="5330626" cy="1289199"/>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a:spLocks noChangeArrowheads="1"/>
              </p:cNvSpPr>
              <p:nvPr/>
            </p:nvSpPr>
            <p:spPr bwMode="auto">
              <a:xfrm>
                <a:off x="774824" y="2158188"/>
                <a:ext cx="4872616"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3200">
                    <a:solidFill>
                      <a:schemeClr val="tx1"/>
                    </a:solidFill>
                    <a:latin typeface="Times New Roman" pitchFamily="18" charset="0"/>
                    <a:ea typeface="宋体" charset="-122"/>
                  </a:defRPr>
                </a:lvl1pPr>
                <a:lvl2pPr>
                  <a:defRPr kumimoji="1" sz="28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000">
                    <a:solidFill>
                      <a:schemeClr val="tx1"/>
                    </a:solidFill>
                    <a:latin typeface="Times New Roman" pitchFamily="18" charset="0"/>
                    <a:ea typeface="宋体" charset="-122"/>
                  </a:defRPr>
                </a:lvl4pPr>
                <a:lvl5pPr>
                  <a:defRPr kumimoji="1" sz="2000">
                    <a:solidFill>
                      <a:schemeClr val="tx1"/>
                    </a:solidFill>
                    <a:latin typeface="Times New Roman" pitchFamily="18" charset="0"/>
                    <a:ea typeface="宋体" charset="-122"/>
                  </a:defRPr>
                </a:lvl5pPr>
                <a:lvl6pPr>
                  <a:defRPr kumimoji="1" sz="2000">
                    <a:solidFill>
                      <a:schemeClr val="tx1"/>
                    </a:solidFill>
                    <a:latin typeface="Times New Roman" pitchFamily="18" charset="0"/>
                    <a:ea typeface="宋体" charset="-122"/>
                  </a:defRPr>
                </a:lvl6pPr>
                <a:lvl7pPr>
                  <a:defRPr kumimoji="1" sz="2000">
                    <a:solidFill>
                      <a:schemeClr val="tx1"/>
                    </a:solidFill>
                    <a:latin typeface="Times New Roman" pitchFamily="18" charset="0"/>
                    <a:ea typeface="宋体" charset="-122"/>
                  </a:defRPr>
                </a:lvl7pPr>
                <a:lvl8pPr>
                  <a:defRPr kumimoji="1" sz="2000">
                    <a:solidFill>
                      <a:schemeClr val="tx1"/>
                    </a:solidFill>
                    <a:latin typeface="Times New Roman" pitchFamily="18" charset="0"/>
                    <a:ea typeface="宋体" charset="-122"/>
                  </a:defRPr>
                </a:lvl8pPr>
                <a:lvl9pPr>
                  <a:defRPr kumimoji="1" sz="2000">
                    <a:solidFill>
                      <a:schemeClr val="tx1"/>
                    </a:solidFill>
                    <a:latin typeface="Times New Roman" pitchFamily="18" charset="0"/>
                    <a:ea typeface="宋体" charset="-122"/>
                  </a:defRPr>
                </a:lvl9pPr>
              </a:lstStyle>
              <a:p>
                <a:pPr eaLnBrk="1" hangingPunct="1"/>
                <a:r>
                  <a:rPr lang="en-US" altLang="zh-CN" sz="2000" b="1" dirty="0">
                    <a:solidFill>
                      <a:srgbClr val="00B0F0"/>
                    </a:solidFill>
                    <a:latin typeface="Cambria" panose="02040503050406030204" pitchFamily="18" charset="0"/>
                    <a:ea typeface="Cambria" panose="02040503050406030204" pitchFamily="18" charset="0"/>
                  </a:rPr>
                  <a:t>Step 1  </a:t>
                </a:r>
                <a:r>
                  <a:rPr lang="zh-CN" altLang="en-US" sz="2000" b="1" dirty="0">
                    <a:solidFill>
                      <a:schemeClr val="accent4">
                        <a:lumMod val="50000"/>
                      </a:schemeClr>
                    </a:solidFill>
                    <a:latin typeface="+mn-ea"/>
                    <a:ea typeface="+mn-ea"/>
                  </a:rPr>
                  <a:t>交换行列使</a:t>
                </a:r>
                <a14:m>
                  <m:oMath xmlns:m="http://schemas.openxmlformats.org/officeDocument/2006/math">
                    <m:r>
                      <a:rPr lang="en-US" altLang="zh-CN" sz="2000" b="1" i="1" smtClean="0">
                        <a:solidFill>
                          <a:schemeClr val="accent4">
                            <a:lumMod val="50000"/>
                          </a:schemeClr>
                        </a:solidFill>
                        <a:latin typeface="Cambria Math" panose="02040503050406030204" pitchFamily="18" charset="0"/>
                        <a:ea typeface="+mn-ea"/>
                      </a:rPr>
                      <m:t>𝑨</m:t>
                    </m:r>
                    <m:r>
                      <a:rPr lang="en-US" altLang="zh-CN" sz="2000" b="1" i="1" smtClean="0">
                        <a:solidFill>
                          <a:schemeClr val="accent4">
                            <a:lumMod val="50000"/>
                          </a:schemeClr>
                        </a:solidFill>
                        <a:latin typeface="Cambria Math" panose="02040503050406030204" pitchFamily="18" charset="0"/>
                        <a:ea typeface="+mn-ea"/>
                      </a:rPr>
                      <m:t>(</m:t>
                    </m:r>
                    <m:r>
                      <a:rPr lang="en-US" altLang="zh-CN" sz="2000" b="1" i="1" smtClean="0">
                        <a:solidFill>
                          <a:schemeClr val="accent4">
                            <a:lumMod val="50000"/>
                          </a:schemeClr>
                        </a:solidFill>
                        <a:latin typeface="Cambria Math" panose="02040503050406030204" pitchFamily="18" charset="0"/>
                        <a:ea typeface="+mn-ea"/>
                      </a:rPr>
                      <m:t>𝝀</m:t>
                    </m:r>
                    <m:r>
                      <a:rPr lang="en-US" altLang="zh-CN" sz="2000" b="1" i="1" smtClean="0">
                        <a:solidFill>
                          <a:schemeClr val="accent4">
                            <a:lumMod val="50000"/>
                          </a:schemeClr>
                        </a:solidFill>
                        <a:latin typeface="Cambria Math" panose="02040503050406030204" pitchFamily="18" charset="0"/>
                        <a:ea typeface="+mn-ea"/>
                      </a:rPr>
                      <m:t>)</m:t>
                    </m:r>
                  </m:oMath>
                </a14:m>
                <a:r>
                  <a:rPr lang="zh-CN" altLang="en-US" sz="2000" b="1" dirty="0">
                    <a:solidFill>
                      <a:schemeClr val="accent4">
                        <a:lumMod val="50000"/>
                      </a:schemeClr>
                    </a:solidFill>
                    <a:latin typeface="+mn-ea"/>
                    <a:ea typeface="+mn-ea"/>
                  </a:rPr>
                  <a:t>的</a:t>
                </a:r>
                <a14:m>
                  <m:oMath xmlns:m="http://schemas.openxmlformats.org/officeDocument/2006/math">
                    <m:r>
                      <a:rPr lang="en-US" altLang="zh-CN" sz="2000" b="1" i="1" dirty="0" smtClean="0">
                        <a:solidFill>
                          <a:schemeClr val="accent4">
                            <a:lumMod val="50000"/>
                          </a:schemeClr>
                        </a:solidFill>
                        <a:latin typeface="Cambria Math" panose="02040503050406030204" pitchFamily="18" charset="0"/>
                        <a:ea typeface="+mn-ea"/>
                      </a:rPr>
                      <m:t>(</m:t>
                    </m:r>
                    <m:r>
                      <a:rPr lang="en-US" altLang="zh-CN" sz="2000" b="1" i="1" dirty="0" smtClean="0">
                        <a:solidFill>
                          <a:schemeClr val="accent4">
                            <a:lumMod val="50000"/>
                          </a:schemeClr>
                        </a:solidFill>
                        <a:latin typeface="Cambria Math" panose="02040503050406030204" pitchFamily="18" charset="0"/>
                        <a:ea typeface="+mn-ea"/>
                      </a:rPr>
                      <m:t>𝟏</m:t>
                    </m:r>
                    <m:r>
                      <a:rPr lang="en-US" altLang="zh-CN" sz="2000" b="1" i="1" dirty="0" smtClean="0">
                        <a:solidFill>
                          <a:schemeClr val="accent4">
                            <a:lumMod val="50000"/>
                          </a:schemeClr>
                        </a:solidFill>
                        <a:latin typeface="Cambria Math" panose="02040503050406030204" pitchFamily="18" charset="0"/>
                        <a:ea typeface="+mn-ea"/>
                      </a:rPr>
                      <m:t>,</m:t>
                    </m:r>
                    <m:r>
                      <a:rPr lang="en-US" altLang="zh-CN" sz="2000" b="1" i="1" dirty="0" smtClean="0">
                        <a:solidFill>
                          <a:schemeClr val="accent4">
                            <a:lumMod val="50000"/>
                          </a:schemeClr>
                        </a:solidFill>
                        <a:latin typeface="Cambria Math" panose="02040503050406030204" pitchFamily="18" charset="0"/>
                        <a:ea typeface="+mn-ea"/>
                      </a:rPr>
                      <m:t>𝟏</m:t>
                    </m:r>
                    <m:r>
                      <a:rPr lang="en-US" altLang="zh-CN" sz="2000" b="1" i="1" dirty="0" smtClean="0">
                        <a:solidFill>
                          <a:schemeClr val="accent4">
                            <a:lumMod val="50000"/>
                          </a:schemeClr>
                        </a:solidFill>
                        <a:latin typeface="Cambria Math" panose="02040503050406030204" pitchFamily="18" charset="0"/>
                        <a:ea typeface="+mn-ea"/>
                      </a:rPr>
                      <m:t>)</m:t>
                    </m:r>
                  </m:oMath>
                </a14:m>
                <a:r>
                  <a:rPr lang="zh-CN" altLang="en-US" sz="2000" b="1" dirty="0">
                    <a:solidFill>
                      <a:schemeClr val="accent4">
                        <a:lumMod val="50000"/>
                      </a:schemeClr>
                    </a:solidFill>
                    <a:latin typeface="+mn-ea"/>
                    <a:ea typeface="+mn-ea"/>
                  </a:rPr>
                  <a:t>元素非零</a:t>
                </a:r>
                <a:r>
                  <a:rPr lang="en-US" altLang="zh-CN" sz="2000" b="1" dirty="0">
                    <a:solidFill>
                      <a:schemeClr val="accent4">
                        <a:lumMod val="50000"/>
                      </a:schemeClr>
                    </a:solidFill>
                    <a:latin typeface="+mn-ea"/>
                    <a:ea typeface="+mn-ea"/>
                  </a:rPr>
                  <a:t>;</a:t>
                </a:r>
                <a:endParaRPr lang="zh-CN" altLang="en-US" sz="2000" b="1" dirty="0">
                  <a:solidFill>
                    <a:schemeClr val="accent4">
                      <a:lumMod val="50000"/>
                    </a:schemeClr>
                  </a:solidFill>
                  <a:latin typeface="+mn-ea"/>
                  <a:ea typeface="+mn-ea"/>
                </a:endParaRPr>
              </a:p>
            </p:txBody>
          </p:sp>
        </mc:Choice>
        <mc:Fallback xmlns="">
          <p:sp>
            <p:nvSpPr>
              <p:cNvPr id="14" name="TextBox 13"/>
              <p:cNvSpPr txBox="1">
                <a:spLocks noRot="1" noChangeAspect="1" noMove="1" noResize="1" noEditPoints="1" noAdjustHandles="1" noChangeArrowheads="1" noChangeShapeType="1" noTextEdit="1"/>
              </p:cNvSpPr>
              <p:nvPr/>
            </p:nvSpPr>
            <p:spPr bwMode="auto">
              <a:xfrm>
                <a:off x="774824" y="2158188"/>
                <a:ext cx="4872616" cy="400110"/>
              </a:xfrm>
              <a:prstGeom prst="rect">
                <a:avLst/>
              </a:prstGeom>
              <a:blipFill>
                <a:blip r:embed="rId7"/>
                <a:stretch>
                  <a:fillRect l="-1252" t="-9091"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3"/>
              <p:cNvSpPr txBox="1">
                <a:spLocks noChangeArrowheads="1"/>
              </p:cNvSpPr>
              <p:nvPr/>
            </p:nvSpPr>
            <p:spPr bwMode="auto">
              <a:xfrm>
                <a:off x="796880" y="4715448"/>
                <a:ext cx="7516609"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3200">
                    <a:solidFill>
                      <a:schemeClr val="tx1"/>
                    </a:solidFill>
                    <a:latin typeface="Times New Roman" pitchFamily="18" charset="0"/>
                    <a:ea typeface="宋体" charset="-122"/>
                  </a:defRPr>
                </a:lvl1pPr>
                <a:lvl2pPr>
                  <a:defRPr kumimoji="1" sz="28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000">
                    <a:solidFill>
                      <a:schemeClr val="tx1"/>
                    </a:solidFill>
                    <a:latin typeface="Times New Roman" pitchFamily="18" charset="0"/>
                    <a:ea typeface="宋体" charset="-122"/>
                  </a:defRPr>
                </a:lvl4pPr>
                <a:lvl5pPr>
                  <a:defRPr kumimoji="1" sz="2000">
                    <a:solidFill>
                      <a:schemeClr val="tx1"/>
                    </a:solidFill>
                    <a:latin typeface="Times New Roman" pitchFamily="18" charset="0"/>
                    <a:ea typeface="宋体" charset="-122"/>
                  </a:defRPr>
                </a:lvl5pPr>
                <a:lvl6pPr>
                  <a:defRPr kumimoji="1" sz="2000">
                    <a:solidFill>
                      <a:schemeClr val="tx1"/>
                    </a:solidFill>
                    <a:latin typeface="Times New Roman" pitchFamily="18" charset="0"/>
                    <a:ea typeface="宋体" charset="-122"/>
                  </a:defRPr>
                </a:lvl6pPr>
                <a:lvl7pPr>
                  <a:defRPr kumimoji="1" sz="2000">
                    <a:solidFill>
                      <a:schemeClr val="tx1"/>
                    </a:solidFill>
                    <a:latin typeface="Times New Roman" pitchFamily="18" charset="0"/>
                    <a:ea typeface="宋体" charset="-122"/>
                  </a:defRPr>
                </a:lvl7pPr>
                <a:lvl8pPr>
                  <a:defRPr kumimoji="1" sz="2000">
                    <a:solidFill>
                      <a:schemeClr val="tx1"/>
                    </a:solidFill>
                    <a:latin typeface="Times New Roman" pitchFamily="18" charset="0"/>
                    <a:ea typeface="宋体" charset="-122"/>
                  </a:defRPr>
                </a:lvl8pPr>
                <a:lvl9pPr>
                  <a:defRPr kumimoji="1" sz="2000">
                    <a:solidFill>
                      <a:schemeClr val="tx1"/>
                    </a:solidFill>
                    <a:latin typeface="Times New Roman" pitchFamily="18" charset="0"/>
                    <a:ea typeface="宋体" charset="-122"/>
                  </a:defRPr>
                </a:lvl9pPr>
              </a:lstStyle>
              <a:p>
                <a:pPr eaLnBrk="1" hangingPunct="1"/>
                <a:r>
                  <a:rPr lang="en-US" altLang="zh-CN" sz="2000" b="1" dirty="0">
                    <a:solidFill>
                      <a:srgbClr val="00B0F0"/>
                    </a:solidFill>
                    <a:latin typeface="Cambria" panose="02040503050406030204" pitchFamily="18" charset="0"/>
                    <a:ea typeface="Cambria" panose="02040503050406030204" pitchFamily="18" charset="0"/>
                  </a:rPr>
                  <a:t>Step 3  </a:t>
                </a:r>
                <a:r>
                  <a:rPr lang="zh-CN" altLang="en-US" sz="2000" b="1" dirty="0">
                    <a:solidFill>
                      <a:schemeClr val="accent4">
                        <a:lumMod val="50000"/>
                      </a:schemeClr>
                    </a:solidFill>
                    <a:latin typeface="+mn-ea"/>
                    <a:ea typeface="+mn-ea"/>
                  </a:rPr>
                  <a:t>若</a:t>
                </a:r>
                <a14:m>
                  <m:oMath xmlns:m="http://schemas.openxmlformats.org/officeDocument/2006/math">
                    <m:sSub>
                      <m:sSubPr>
                        <m:ctrlPr>
                          <a:rPr lang="en-US" altLang="zh-CN" sz="2000" b="1" i="1" dirty="0" smtClean="0">
                            <a:solidFill>
                              <a:schemeClr val="accent4">
                                <a:lumMod val="50000"/>
                              </a:schemeClr>
                            </a:solidFill>
                            <a:latin typeface="Cambria Math" panose="02040503050406030204" pitchFamily="18" charset="0"/>
                            <a:ea typeface="+mn-ea"/>
                          </a:rPr>
                        </m:ctrlPr>
                      </m:sSubPr>
                      <m:e>
                        <m:r>
                          <a:rPr lang="en-US" altLang="zh-CN" sz="2000" b="1" i="1" dirty="0">
                            <a:solidFill>
                              <a:schemeClr val="accent4">
                                <a:lumMod val="50000"/>
                              </a:schemeClr>
                            </a:solidFill>
                            <a:latin typeface="Cambria Math" panose="02040503050406030204" pitchFamily="18" charset="0"/>
                            <a:ea typeface="+mn-ea"/>
                          </a:rPr>
                          <m:t>𝒃</m:t>
                        </m:r>
                      </m:e>
                      <m:sub>
                        <m:r>
                          <a:rPr lang="en-US" altLang="zh-CN" sz="2000" b="1" i="1" dirty="0" smtClean="0">
                            <a:solidFill>
                              <a:schemeClr val="accent4">
                                <a:lumMod val="50000"/>
                              </a:schemeClr>
                            </a:solidFill>
                            <a:latin typeface="Cambria Math" panose="02040503050406030204" pitchFamily="18" charset="0"/>
                            <a:ea typeface="+mn-ea"/>
                          </a:rPr>
                          <m:t>𝟏</m:t>
                        </m:r>
                      </m:sub>
                    </m:sSub>
                    <m:r>
                      <a:rPr lang="en-US" altLang="zh-CN" sz="2000" b="1" i="1" dirty="0" smtClean="0">
                        <a:solidFill>
                          <a:schemeClr val="accent4">
                            <a:lumMod val="50000"/>
                          </a:schemeClr>
                        </a:solidFill>
                        <a:latin typeface="Cambria Math" panose="02040503050406030204" pitchFamily="18" charset="0"/>
                        <a:ea typeface="+mn-ea"/>
                      </a:rPr>
                      <m:t>(</m:t>
                    </m:r>
                    <m:r>
                      <a:rPr lang="en-US" altLang="zh-CN" sz="2000" b="1" i="1" dirty="0" smtClean="0">
                        <a:solidFill>
                          <a:schemeClr val="accent4">
                            <a:lumMod val="50000"/>
                          </a:schemeClr>
                        </a:solidFill>
                        <a:latin typeface="Cambria Math" panose="02040503050406030204" pitchFamily="18" charset="0"/>
                        <a:ea typeface="+mn-ea"/>
                      </a:rPr>
                      <m:t>𝝀</m:t>
                    </m:r>
                    <m:r>
                      <a:rPr lang="en-US" altLang="zh-CN" sz="2000" b="1" i="1" dirty="0" smtClean="0">
                        <a:solidFill>
                          <a:schemeClr val="accent4">
                            <a:lumMod val="50000"/>
                          </a:schemeClr>
                        </a:solidFill>
                        <a:latin typeface="Cambria Math" panose="02040503050406030204" pitchFamily="18" charset="0"/>
                        <a:ea typeface="+mn-ea"/>
                      </a:rPr>
                      <m:t>)</m:t>
                    </m:r>
                  </m:oMath>
                </a14:m>
                <a:r>
                  <a:rPr lang="zh-CN" altLang="en-US" sz="2000" b="1" dirty="0">
                    <a:solidFill>
                      <a:schemeClr val="accent4">
                        <a:lumMod val="50000"/>
                      </a:schemeClr>
                    </a:solidFill>
                    <a:latin typeface="+mn-ea"/>
                    <a:ea typeface="+mn-ea"/>
                  </a:rPr>
                  <a:t>不能整除</a:t>
                </a:r>
                <a14:m>
                  <m:oMath xmlns:m="http://schemas.openxmlformats.org/officeDocument/2006/math">
                    <m:sSub>
                      <m:sSubPr>
                        <m:ctrlPr>
                          <a:rPr lang="en-US" altLang="zh-CN" sz="2000" b="1" i="1" smtClean="0">
                            <a:solidFill>
                              <a:schemeClr val="accent4">
                                <a:lumMod val="50000"/>
                              </a:schemeClr>
                            </a:solidFill>
                            <a:latin typeface="Cambria Math" panose="02040503050406030204" pitchFamily="18" charset="0"/>
                            <a:ea typeface="+mn-ea"/>
                          </a:rPr>
                        </m:ctrlPr>
                      </m:sSubPr>
                      <m:e>
                        <m:r>
                          <a:rPr lang="en-US" altLang="zh-CN" sz="2000" b="1" i="1" smtClean="0">
                            <a:solidFill>
                              <a:schemeClr val="accent4">
                                <a:lumMod val="50000"/>
                              </a:schemeClr>
                            </a:solidFill>
                            <a:latin typeface="Cambria Math" panose="02040503050406030204" pitchFamily="18" charset="0"/>
                            <a:ea typeface="+mn-ea"/>
                          </a:rPr>
                          <m:t>𝑩</m:t>
                        </m:r>
                      </m:e>
                      <m:sub>
                        <m:r>
                          <a:rPr lang="en-US" altLang="zh-CN" sz="2000" b="1" i="1" smtClean="0">
                            <a:solidFill>
                              <a:schemeClr val="accent4">
                                <a:lumMod val="50000"/>
                              </a:schemeClr>
                            </a:solidFill>
                            <a:latin typeface="Cambria Math" panose="02040503050406030204" pitchFamily="18" charset="0"/>
                            <a:ea typeface="+mn-ea"/>
                          </a:rPr>
                          <m:t>𝟏</m:t>
                        </m:r>
                      </m:sub>
                    </m:sSub>
                    <m:r>
                      <a:rPr lang="en-US" altLang="zh-CN" sz="2000" b="1" i="1" smtClean="0">
                        <a:solidFill>
                          <a:schemeClr val="accent4">
                            <a:lumMod val="50000"/>
                          </a:schemeClr>
                        </a:solidFill>
                        <a:latin typeface="Cambria Math" panose="02040503050406030204" pitchFamily="18" charset="0"/>
                        <a:ea typeface="+mn-ea"/>
                      </a:rPr>
                      <m:t>(</m:t>
                    </m:r>
                    <m:r>
                      <a:rPr lang="en-US" altLang="zh-CN" sz="2000" b="1" i="1" smtClean="0">
                        <a:solidFill>
                          <a:schemeClr val="accent4">
                            <a:lumMod val="50000"/>
                          </a:schemeClr>
                        </a:solidFill>
                        <a:latin typeface="Cambria Math" panose="02040503050406030204" pitchFamily="18" charset="0"/>
                        <a:ea typeface="+mn-ea"/>
                      </a:rPr>
                      <m:t>𝝀</m:t>
                    </m:r>
                    <m:r>
                      <a:rPr lang="en-US" altLang="zh-CN" sz="2000" b="1" i="1" smtClean="0">
                        <a:solidFill>
                          <a:schemeClr val="accent4">
                            <a:lumMod val="50000"/>
                          </a:schemeClr>
                        </a:solidFill>
                        <a:latin typeface="Cambria Math" panose="02040503050406030204" pitchFamily="18" charset="0"/>
                        <a:ea typeface="+mn-ea"/>
                      </a:rPr>
                      <m:t>)</m:t>
                    </m:r>
                  </m:oMath>
                </a14:m>
                <a:r>
                  <a:rPr lang="zh-CN" altLang="en-US" sz="2000" b="1" dirty="0">
                    <a:solidFill>
                      <a:schemeClr val="accent4">
                        <a:lumMod val="50000"/>
                      </a:schemeClr>
                    </a:solidFill>
                    <a:latin typeface="+mn-ea"/>
                    <a:ea typeface="+mn-ea"/>
                  </a:rPr>
                  <a:t>的所有元</a:t>
                </a:r>
                <a:r>
                  <a:rPr lang="en-US" altLang="zh-CN" sz="2000" b="1" dirty="0">
                    <a:solidFill>
                      <a:schemeClr val="accent4">
                        <a:lumMod val="50000"/>
                      </a:schemeClr>
                    </a:solidFill>
                    <a:latin typeface="+mn-ea"/>
                    <a:ea typeface="+mn-ea"/>
                  </a:rPr>
                  <a:t>, </a:t>
                </a:r>
                <a:r>
                  <a:rPr lang="zh-CN" altLang="en-US" sz="2000" b="1" dirty="0">
                    <a:solidFill>
                      <a:schemeClr val="accent4">
                        <a:lumMod val="50000"/>
                      </a:schemeClr>
                    </a:solidFill>
                    <a:latin typeface="+mn-ea"/>
                    <a:ea typeface="+mn-ea"/>
                  </a:rPr>
                  <a:t>则反复</a:t>
                </a:r>
                <a:r>
                  <a:rPr lang="en-US" altLang="zh-CN" sz="2000" b="1" dirty="0">
                    <a:solidFill>
                      <a:schemeClr val="accent4">
                        <a:lumMod val="50000"/>
                      </a:schemeClr>
                    </a:solidFill>
                    <a:latin typeface="Cambria" panose="02040503050406030204" pitchFamily="18" charset="0"/>
                    <a:ea typeface="Cambria" panose="02040503050406030204" pitchFamily="18" charset="0"/>
                  </a:rPr>
                  <a:t>Step 2</a:t>
                </a:r>
                <a:r>
                  <a:rPr lang="en-US" altLang="zh-CN" sz="2000" b="1" dirty="0">
                    <a:solidFill>
                      <a:schemeClr val="accent4">
                        <a:lumMod val="50000"/>
                      </a:schemeClr>
                    </a:solidFill>
                    <a:latin typeface="+mn-ea"/>
                    <a:ea typeface="+mn-ea"/>
                  </a:rPr>
                  <a:t>, </a:t>
                </a:r>
                <a:r>
                  <a:rPr lang="zh-CN" altLang="en-US" sz="2000" b="1" dirty="0">
                    <a:solidFill>
                      <a:schemeClr val="accent4">
                        <a:lumMod val="50000"/>
                      </a:schemeClr>
                    </a:solidFill>
                    <a:latin typeface="+mn-ea"/>
                    <a:ea typeface="+mn-ea"/>
                  </a:rPr>
                  <a:t>并做变换</a:t>
                </a:r>
                <a:r>
                  <a:rPr lang="en-US" altLang="zh-CN" sz="2000" b="1" dirty="0">
                    <a:solidFill>
                      <a:schemeClr val="accent4">
                        <a:lumMod val="50000"/>
                      </a:schemeClr>
                    </a:solidFill>
                    <a:latin typeface="+mn-ea"/>
                    <a:ea typeface="+mn-ea"/>
                  </a:rPr>
                  <a:t> </a:t>
                </a:r>
                <a:endParaRPr lang="zh-CN" altLang="en-US" sz="2000" b="1" dirty="0">
                  <a:solidFill>
                    <a:schemeClr val="accent4">
                      <a:lumMod val="50000"/>
                    </a:schemeClr>
                  </a:solidFill>
                  <a:latin typeface="+mn-ea"/>
                  <a:ea typeface="+mn-ea"/>
                </a:endParaRPr>
              </a:p>
            </p:txBody>
          </p:sp>
        </mc:Choice>
        <mc:Fallback xmlns="">
          <p:sp>
            <p:nvSpPr>
              <p:cNvPr id="11" name="TextBox 13"/>
              <p:cNvSpPr txBox="1">
                <a:spLocks noRot="1" noChangeAspect="1" noMove="1" noResize="1" noEditPoints="1" noAdjustHandles="1" noChangeArrowheads="1" noChangeShapeType="1" noTextEdit="1"/>
              </p:cNvSpPr>
              <p:nvPr/>
            </p:nvSpPr>
            <p:spPr bwMode="auto">
              <a:xfrm>
                <a:off x="796880" y="4715448"/>
                <a:ext cx="7516609" cy="400110"/>
              </a:xfrm>
              <a:prstGeom prst="rect">
                <a:avLst/>
              </a:prstGeom>
              <a:blipFill>
                <a:blip r:embed="rId8"/>
                <a:stretch>
                  <a:fillRect l="-892" t="-10769" b="-2769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3"/>
              <p:cNvSpPr txBox="1">
                <a:spLocks noChangeArrowheads="1"/>
              </p:cNvSpPr>
              <p:nvPr/>
            </p:nvSpPr>
            <p:spPr bwMode="auto">
              <a:xfrm>
                <a:off x="774824" y="2753055"/>
                <a:ext cx="6289607"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3200">
                    <a:solidFill>
                      <a:schemeClr val="tx1"/>
                    </a:solidFill>
                    <a:latin typeface="Times New Roman" pitchFamily="18" charset="0"/>
                    <a:ea typeface="宋体" charset="-122"/>
                  </a:defRPr>
                </a:lvl1pPr>
                <a:lvl2pPr>
                  <a:defRPr kumimoji="1" sz="28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000">
                    <a:solidFill>
                      <a:schemeClr val="tx1"/>
                    </a:solidFill>
                    <a:latin typeface="Times New Roman" pitchFamily="18" charset="0"/>
                    <a:ea typeface="宋体" charset="-122"/>
                  </a:defRPr>
                </a:lvl4pPr>
                <a:lvl5pPr>
                  <a:defRPr kumimoji="1" sz="2000">
                    <a:solidFill>
                      <a:schemeClr val="tx1"/>
                    </a:solidFill>
                    <a:latin typeface="Times New Roman" pitchFamily="18" charset="0"/>
                    <a:ea typeface="宋体" charset="-122"/>
                  </a:defRPr>
                </a:lvl5pPr>
                <a:lvl6pPr>
                  <a:defRPr kumimoji="1" sz="2000">
                    <a:solidFill>
                      <a:schemeClr val="tx1"/>
                    </a:solidFill>
                    <a:latin typeface="Times New Roman" pitchFamily="18" charset="0"/>
                    <a:ea typeface="宋体" charset="-122"/>
                  </a:defRPr>
                </a:lvl6pPr>
                <a:lvl7pPr>
                  <a:defRPr kumimoji="1" sz="2000">
                    <a:solidFill>
                      <a:schemeClr val="tx1"/>
                    </a:solidFill>
                    <a:latin typeface="Times New Roman" pitchFamily="18" charset="0"/>
                    <a:ea typeface="宋体" charset="-122"/>
                  </a:defRPr>
                </a:lvl7pPr>
                <a:lvl8pPr>
                  <a:defRPr kumimoji="1" sz="2000">
                    <a:solidFill>
                      <a:schemeClr val="tx1"/>
                    </a:solidFill>
                    <a:latin typeface="Times New Roman" pitchFamily="18" charset="0"/>
                    <a:ea typeface="宋体" charset="-122"/>
                  </a:defRPr>
                </a:lvl8pPr>
                <a:lvl9pPr>
                  <a:defRPr kumimoji="1" sz="2000">
                    <a:solidFill>
                      <a:schemeClr val="tx1"/>
                    </a:solidFill>
                    <a:latin typeface="Times New Roman" pitchFamily="18" charset="0"/>
                    <a:ea typeface="宋体" charset="-122"/>
                  </a:defRPr>
                </a:lvl9pPr>
              </a:lstStyle>
              <a:p>
                <a:pPr eaLnBrk="1" hangingPunct="1"/>
                <a:r>
                  <a:rPr lang="en-US" altLang="zh-CN" sz="2000" b="1" dirty="0">
                    <a:solidFill>
                      <a:srgbClr val="00B0F0"/>
                    </a:solidFill>
                    <a:latin typeface="Cambria" panose="02040503050406030204" pitchFamily="18" charset="0"/>
                    <a:ea typeface="Cambria" panose="02040503050406030204" pitchFamily="18" charset="0"/>
                  </a:rPr>
                  <a:t>Step 2  </a:t>
                </a:r>
                <a:r>
                  <a:rPr lang="zh-CN" altLang="en-US" sz="2000" b="1" dirty="0">
                    <a:solidFill>
                      <a:schemeClr val="accent4">
                        <a:lumMod val="50000"/>
                      </a:schemeClr>
                    </a:solidFill>
                    <a:latin typeface="+mn-ea"/>
                    <a:ea typeface="+mn-ea"/>
                  </a:rPr>
                  <a:t>若</a:t>
                </a:r>
                <a14:m>
                  <m:oMath xmlns:m="http://schemas.openxmlformats.org/officeDocument/2006/math">
                    <m:sSub>
                      <m:sSubPr>
                        <m:ctrlPr>
                          <a:rPr lang="en-US" altLang="zh-CN" sz="2000" b="1" i="1" smtClean="0">
                            <a:solidFill>
                              <a:schemeClr val="accent4">
                                <a:lumMod val="50000"/>
                              </a:schemeClr>
                            </a:solidFill>
                            <a:latin typeface="Cambria Math" panose="02040503050406030204" pitchFamily="18" charset="0"/>
                            <a:ea typeface="+mn-ea"/>
                          </a:rPr>
                        </m:ctrlPr>
                      </m:sSubPr>
                      <m:e>
                        <m:r>
                          <a:rPr lang="en-US" altLang="zh-CN" sz="2000" b="1" i="1" smtClean="0">
                            <a:solidFill>
                              <a:schemeClr val="accent4">
                                <a:lumMod val="50000"/>
                              </a:schemeClr>
                            </a:solidFill>
                            <a:latin typeface="Cambria Math" panose="02040503050406030204" pitchFamily="18" charset="0"/>
                            <a:ea typeface="+mn-ea"/>
                          </a:rPr>
                          <m:t>𝒂</m:t>
                        </m:r>
                      </m:e>
                      <m:sub>
                        <m:r>
                          <a:rPr lang="en-US" altLang="zh-CN" sz="2000" b="1" i="1" smtClean="0">
                            <a:solidFill>
                              <a:schemeClr val="accent4">
                                <a:lumMod val="50000"/>
                              </a:schemeClr>
                            </a:solidFill>
                            <a:latin typeface="Cambria Math" panose="02040503050406030204" pitchFamily="18" charset="0"/>
                            <a:ea typeface="+mn-ea"/>
                          </a:rPr>
                          <m:t>𝟏𝟏</m:t>
                        </m:r>
                      </m:sub>
                    </m:sSub>
                    <m:r>
                      <a:rPr lang="en-US" altLang="zh-CN" sz="2000" b="1" i="1" smtClean="0">
                        <a:solidFill>
                          <a:schemeClr val="accent4">
                            <a:lumMod val="50000"/>
                          </a:schemeClr>
                        </a:solidFill>
                        <a:latin typeface="Cambria Math" panose="02040503050406030204" pitchFamily="18" charset="0"/>
                        <a:ea typeface="+mn-ea"/>
                      </a:rPr>
                      <m:t>(</m:t>
                    </m:r>
                    <m:r>
                      <a:rPr lang="en-US" altLang="zh-CN" sz="2000" b="1" i="1" smtClean="0">
                        <a:solidFill>
                          <a:schemeClr val="accent4">
                            <a:lumMod val="50000"/>
                          </a:schemeClr>
                        </a:solidFill>
                        <a:latin typeface="Cambria Math" panose="02040503050406030204" pitchFamily="18" charset="0"/>
                        <a:ea typeface="+mn-ea"/>
                      </a:rPr>
                      <m:t>𝝀</m:t>
                    </m:r>
                    <m:r>
                      <a:rPr lang="en-US" altLang="zh-CN" sz="2000" b="1" i="1" smtClean="0">
                        <a:solidFill>
                          <a:schemeClr val="accent4">
                            <a:lumMod val="50000"/>
                          </a:schemeClr>
                        </a:solidFill>
                        <a:latin typeface="Cambria Math" panose="02040503050406030204" pitchFamily="18" charset="0"/>
                        <a:ea typeface="+mn-ea"/>
                      </a:rPr>
                      <m:t>)</m:t>
                    </m:r>
                  </m:oMath>
                </a14:m>
                <a:r>
                  <a:rPr lang="zh-CN" altLang="en-US" sz="2000" b="1" dirty="0">
                    <a:solidFill>
                      <a:schemeClr val="accent4">
                        <a:lumMod val="50000"/>
                      </a:schemeClr>
                    </a:solidFill>
                    <a:latin typeface="+mn-ea"/>
                    <a:ea typeface="+mn-ea"/>
                  </a:rPr>
                  <a:t>不能整除</a:t>
                </a:r>
                <a14:m>
                  <m:oMath xmlns:m="http://schemas.openxmlformats.org/officeDocument/2006/math">
                    <m:r>
                      <a:rPr lang="en-US" altLang="zh-CN" sz="2000" b="1" i="1" smtClean="0">
                        <a:solidFill>
                          <a:schemeClr val="accent4">
                            <a:lumMod val="50000"/>
                          </a:schemeClr>
                        </a:solidFill>
                        <a:latin typeface="Cambria Math" panose="02040503050406030204" pitchFamily="18" charset="0"/>
                        <a:ea typeface="+mn-ea"/>
                      </a:rPr>
                      <m:t>𝑨</m:t>
                    </m:r>
                    <m:r>
                      <a:rPr lang="en-US" altLang="zh-CN" sz="2000" b="1" i="1" smtClean="0">
                        <a:solidFill>
                          <a:schemeClr val="accent4">
                            <a:lumMod val="50000"/>
                          </a:schemeClr>
                        </a:solidFill>
                        <a:latin typeface="Cambria Math" panose="02040503050406030204" pitchFamily="18" charset="0"/>
                        <a:ea typeface="+mn-ea"/>
                      </a:rPr>
                      <m:t>(</m:t>
                    </m:r>
                    <m:r>
                      <a:rPr lang="en-US" altLang="zh-CN" sz="2000" b="1" i="1" smtClean="0">
                        <a:solidFill>
                          <a:schemeClr val="accent4">
                            <a:lumMod val="50000"/>
                          </a:schemeClr>
                        </a:solidFill>
                        <a:latin typeface="Cambria Math" panose="02040503050406030204" pitchFamily="18" charset="0"/>
                        <a:ea typeface="+mn-ea"/>
                      </a:rPr>
                      <m:t>𝝀</m:t>
                    </m:r>
                    <m:r>
                      <a:rPr lang="en-US" altLang="zh-CN" sz="2000" b="1" i="1" smtClean="0">
                        <a:solidFill>
                          <a:schemeClr val="accent4">
                            <a:lumMod val="50000"/>
                          </a:schemeClr>
                        </a:solidFill>
                        <a:latin typeface="Cambria Math" panose="02040503050406030204" pitchFamily="18" charset="0"/>
                        <a:ea typeface="+mn-ea"/>
                      </a:rPr>
                      <m:t>)</m:t>
                    </m:r>
                  </m:oMath>
                </a14:m>
                <a:r>
                  <a:rPr lang="zh-CN" altLang="en-US" sz="2000" b="1" dirty="0">
                    <a:solidFill>
                      <a:schemeClr val="accent4">
                        <a:lumMod val="50000"/>
                      </a:schemeClr>
                    </a:solidFill>
                    <a:latin typeface="+mn-ea"/>
                    <a:ea typeface="+mn-ea"/>
                  </a:rPr>
                  <a:t>的全部元素</a:t>
                </a:r>
                <a:r>
                  <a:rPr lang="en-US" altLang="zh-CN" sz="2000" b="1" dirty="0">
                    <a:solidFill>
                      <a:schemeClr val="accent4">
                        <a:lumMod val="50000"/>
                      </a:schemeClr>
                    </a:solidFill>
                    <a:latin typeface="+mn-ea"/>
                    <a:ea typeface="+mn-ea"/>
                  </a:rPr>
                  <a:t>, </a:t>
                </a:r>
                <a:r>
                  <a:rPr lang="zh-CN" altLang="en-US" sz="2000" b="1" dirty="0">
                    <a:solidFill>
                      <a:schemeClr val="accent4">
                        <a:lumMod val="50000"/>
                      </a:schemeClr>
                    </a:solidFill>
                    <a:latin typeface="+mn-ea"/>
                    <a:ea typeface="+mn-ea"/>
                  </a:rPr>
                  <a:t>则根据引理</a:t>
                </a:r>
              </a:p>
            </p:txBody>
          </p:sp>
        </mc:Choice>
        <mc:Fallback xmlns="">
          <p:sp>
            <p:nvSpPr>
              <p:cNvPr id="13" name="TextBox 13"/>
              <p:cNvSpPr txBox="1">
                <a:spLocks noRot="1" noChangeAspect="1" noMove="1" noResize="1" noEditPoints="1" noAdjustHandles="1" noChangeArrowheads="1" noChangeShapeType="1" noTextEdit="1"/>
              </p:cNvSpPr>
              <p:nvPr/>
            </p:nvSpPr>
            <p:spPr bwMode="auto">
              <a:xfrm>
                <a:off x="774824" y="2753055"/>
                <a:ext cx="6289607" cy="400110"/>
              </a:xfrm>
              <a:prstGeom prst="rect">
                <a:avLst/>
              </a:prstGeom>
              <a:blipFill>
                <a:blip r:embed="rId9"/>
                <a:stretch>
                  <a:fillRect l="-969" t="-10769" r="-194" b="-2769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1"/>
              <p:cNvSpPr txBox="1">
                <a:spLocks noChangeArrowheads="1"/>
              </p:cNvSpPr>
              <p:nvPr/>
            </p:nvSpPr>
            <p:spPr bwMode="auto">
              <a:xfrm>
                <a:off x="1528211" y="5211039"/>
                <a:ext cx="5832238" cy="12366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3200">
                    <a:solidFill>
                      <a:schemeClr val="tx1"/>
                    </a:solidFill>
                    <a:latin typeface="Times New Roman" pitchFamily="18" charset="0"/>
                    <a:ea typeface="宋体" charset="-122"/>
                  </a:defRPr>
                </a:lvl1pPr>
                <a:lvl2pPr>
                  <a:defRPr kumimoji="1" sz="28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000">
                    <a:solidFill>
                      <a:schemeClr val="tx1"/>
                    </a:solidFill>
                    <a:latin typeface="Times New Roman" pitchFamily="18" charset="0"/>
                    <a:ea typeface="宋体" charset="-122"/>
                  </a:defRPr>
                </a:lvl4pPr>
                <a:lvl5pPr>
                  <a:defRPr kumimoji="1" sz="2000">
                    <a:solidFill>
                      <a:schemeClr val="tx1"/>
                    </a:solidFill>
                    <a:latin typeface="Times New Roman" pitchFamily="18" charset="0"/>
                    <a:ea typeface="宋体" charset="-122"/>
                  </a:defRPr>
                </a:lvl5pPr>
                <a:lvl6pPr>
                  <a:defRPr kumimoji="1" sz="2000">
                    <a:solidFill>
                      <a:schemeClr val="tx1"/>
                    </a:solidFill>
                    <a:latin typeface="Times New Roman" pitchFamily="18" charset="0"/>
                    <a:ea typeface="宋体" charset="-122"/>
                  </a:defRPr>
                </a:lvl6pPr>
                <a:lvl7pPr>
                  <a:defRPr kumimoji="1" sz="2000">
                    <a:solidFill>
                      <a:schemeClr val="tx1"/>
                    </a:solidFill>
                    <a:latin typeface="Times New Roman" pitchFamily="18" charset="0"/>
                    <a:ea typeface="宋体" charset="-122"/>
                  </a:defRPr>
                </a:lvl7pPr>
                <a:lvl8pPr>
                  <a:defRPr kumimoji="1" sz="2000">
                    <a:solidFill>
                      <a:schemeClr val="tx1"/>
                    </a:solidFill>
                    <a:latin typeface="Times New Roman" pitchFamily="18" charset="0"/>
                    <a:ea typeface="宋体" charset="-122"/>
                  </a:defRPr>
                </a:lvl8pPr>
                <a:lvl9pPr>
                  <a:defRPr kumimoji="1" sz="2000">
                    <a:solidFill>
                      <a:schemeClr val="tx1"/>
                    </a:solidFill>
                    <a:latin typeface="Times New Roman" pitchFamily="18" charset="0"/>
                    <a:ea typeface="宋体" charset="-122"/>
                  </a:defRPr>
                </a:lvl9pPr>
              </a:lstStyle>
              <a:p>
                <a:pPr/>
                <a14:m>
                  <m:oMathPara xmlns:m="http://schemas.openxmlformats.org/officeDocument/2006/math">
                    <m:oMathParaPr>
                      <m:jc m:val="centerGroup"/>
                    </m:oMathParaPr>
                    <m:oMath xmlns:m="http://schemas.openxmlformats.org/officeDocument/2006/math">
                      <m:r>
                        <a:rPr lang="en-US" altLang="zh-CN" sz="2000" b="1" i="1" smtClean="0">
                          <a:solidFill>
                            <a:srgbClr val="006666"/>
                          </a:solidFill>
                          <a:latin typeface="Cambria Math"/>
                          <a:ea typeface="+mn-ea"/>
                        </a:rPr>
                        <m:t>𝑨</m:t>
                      </m:r>
                      <m:d>
                        <m:dPr>
                          <m:ctrlPr>
                            <a:rPr lang="en-US" altLang="zh-CN" sz="2000" b="1" i="1" smtClean="0">
                              <a:solidFill>
                                <a:srgbClr val="006666"/>
                              </a:solidFill>
                              <a:latin typeface="Cambria Math" panose="02040503050406030204" pitchFamily="18" charset="0"/>
                              <a:ea typeface="+mn-ea"/>
                            </a:rPr>
                          </m:ctrlPr>
                        </m:dPr>
                        <m:e>
                          <m:r>
                            <a:rPr lang="en-US" altLang="zh-CN" sz="2000" b="1" i="1" smtClean="0">
                              <a:solidFill>
                                <a:srgbClr val="006666"/>
                              </a:solidFill>
                              <a:latin typeface="Cambria Math"/>
                              <a:ea typeface="+mn-ea"/>
                            </a:rPr>
                            <m:t>𝝀</m:t>
                          </m:r>
                        </m:e>
                      </m:d>
                      <m:r>
                        <a:rPr lang="en-US" altLang="zh-CN" sz="2000" b="0" i="1" smtClean="0">
                          <a:solidFill>
                            <a:srgbClr val="006666"/>
                          </a:solidFill>
                          <a:latin typeface="Cambria Math" panose="02040503050406030204" pitchFamily="18" charset="0"/>
                          <a:ea typeface="+mn-ea"/>
                        </a:rPr>
                        <m:t>→</m:t>
                      </m:r>
                      <m:sSub>
                        <m:sSubPr>
                          <m:ctrlPr>
                            <a:rPr lang="en-US" altLang="zh-CN" sz="2000" b="1" i="1" smtClean="0">
                              <a:solidFill>
                                <a:srgbClr val="006666"/>
                              </a:solidFill>
                              <a:latin typeface="Cambria Math" panose="02040503050406030204" pitchFamily="18" charset="0"/>
                            </a:rPr>
                          </m:ctrlPr>
                        </m:sSubPr>
                        <m:e>
                          <m:r>
                            <a:rPr lang="zh-CN" altLang="en-US" sz="2000" b="1" i="1">
                              <a:solidFill>
                                <a:srgbClr val="006666"/>
                              </a:solidFill>
                              <a:latin typeface="Cambria Math" panose="02040503050406030204" pitchFamily="18" charset="0"/>
                            </a:rPr>
                            <m:t>𝑩</m:t>
                          </m:r>
                        </m:e>
                        <m:sub>
                          <m:r>
                            <a:rPr lang="en-US" altLang="zh-CN" sz="2000" b="1" i="1" smtClean="0">
                              <a:solidFill>
                                <a:srgbClr val="006666"/>
                              </a:solidFill>
                              <a:latin typeface="Cambria Math" panose="02040503050406030204" pitchFamily="18" charset="0"/>
                            </a:rPr>
                            <m:t>𝟏</m:t>
                          </m:r>
                        </m:sub>
                      </m:sSub>
                      <m:d>
                        <m:dPr>
                          <m:ctrlPr>
                            <a:rPr lang="zh-CN" altLang="en-US" sz="2000" b="1" i="1">
                              <a:solidFill>
                                <a:srgbClr val="006666"/>
                              </a:solidFill>
                              <a:latin typeface="Cambria Math" panose="02040503050406030204" pitchFamily="18" charset="0"/>
                            </a:rPr>
                          </m:ctrlPr>
                        </m:dPr>
                        <m:e>
                          <m:r>
                            <a:rPr lang="zh-CN" altLang="en-US" sz="2000" b="1" i="1">
                              <a:solidFill>
                                <a:srgbClr val="006666"/>
                              </a:solidFill>
                              <a:latin typeface="Cambria Math" panose="02040503050406030204" pitchFamily="18" charset="0"/>
                            </a:rPr>
                            <m:t>𝝀</m:t>
                          </m:r>
                        </m:e>
                      </m:d>
                      <m:r>
                        <a:rPr lang="en-US" altLang="zh-CN" sz="2000" b="1" i="1" smtClean="0">
                          <a:solidFill>
                            <a:srgbClr val="006666"/>
                          </a:solidFill>
                          <a:latin typeface="Cambria Math" panose="02040503050406030204" pitchFamily="18" charset="0"/>
                        </a:rPr>
                        <m:t>→⋯→</m:t>
                      </m:r>
                      <m:sSub>
                        <m:sSubPr>
                          <m:ctrlPr>
                            <a:rPr lang="en-US" altLang="zh-CN" sz="2000" b="1" i="1" smtClean="0">
                              <a:solidFill>
                                <a:srgbClr val="006666"/>
                              </a:solidFill>
                              <a:latin typeface="Cambria Math" panose="02040503050406030204" pitchFamily="18" charset="0"/>
                            </a:rPr>
                          </m:ctrlPr>
                        </m:sSubPr>
                        <m:e>
                          <m:r>
                            <a:rPr lang="en-US" altLang="zh-CN" sz="2000" b="1" i="1" smtClean="0">
                              <a:solidFill>
                                <a:srgbClr val="006666"/>
                              </a:solidFill>
                              <a:latin typeface="Cambria Math" panose="02040503050406030204" pitchFamily="18" charset="0"/>
                            </a:rPr>
                            <m:t>𝑩</m:t>
                          </m:r>
                        </m:e>
                        <m:sub>
                          <m:r>
                            <a:rPr lang="en-US" altLang="zh-CN" sz="2000" b="1" i="1" smtClean="0">
                              <a:solidFill>
                                <a:srgbClr val="006666"/>
                              </a:solidFill>
                              <a:latin typeface="Cambria Math" panose="02040503050406030204" pitchFamily="18" charset="0"/>
                            </a:rPr>
                            <m:t>𝒔</m:t>
                          </m:r>
                        </m:sub>
                      </m:sSub>
                      <m:d>
                        <m:dPr>
                          <m:ctrlPr>
                            <a:rPr lang="en-US" altLang="zh-CN" sz="2000" b="1" i="1" smtClean="0">
                              <a:solidFill>
                                <a:srgbClr val="006666"/>
                              </a:solidFill>
                              <a:latin typeface="Cambria Math" panose="02040503050406030204" pitchFamily="18" charset="0"/>
                            </a:rPr>
                          </m:ctrlPr>
                        </m:dPr>
                        <m:e>
                          <m:r>
                            <a:rPr lang="en-US" altLang="zh-CN" sz="2000" b="1" i="1" smtClean="0">
                              <a:solidFill>
                                <a:srgbClr val="006666"/>
                              </a:solidFill>
                              <a:latin typeface="Cambria Math" panose="02040503050406030204" pitchFamily="18" charset="0"/>
                            </a:rPr>
                            <m:t>𝝀</m:t>
                          </m:r>
                        </m:e>
                      </m:d>
                      <m:r>
                        <a:rPr lang="en-US" altLang="zh-CN" sz="2000" b="1" i="1" smtClean="0">
                          <a:solidFill>
                            <a:srgbClr val="006666"/>
                          </a:solidFill>
                          <a:latin typeface="Cambria Math" panose="02040503050406030204" pitchFamily="18" charset="0"/>
                        </a:rPr>
                        <m:t>=</m:t>
                      </m:r>
                      <m:d>
                        <m:dPr>
                          <m:begChr m:val="["/>
                          <m:endChr m:val="]"/>
                          <m:ctrlPr>
                            <a:rPr lang="en-US" altLang="zh-CN" sz="2000" b="1" i="1" smtClean="0">
                              <a:solidFill>
                                <a:srgbClr val="006666"/>
                              </a:solidFill>
                              <a:latin typeface="Cambria Math" panose="02040503050406030204" pitchFamily="18" charset="0"/>
                            </a:rPr>
                          </m:ctrlPr>
                        </m:dPr>
                        <m:e>
                          <m:m>
                            <m:mPr>
                              <m:mcs>
                                <m:mc>
                                  <m:mcPr>
                                    <m:count m:val="2"/>
                                    <m:mcJc m:val="center"/>
                                  </m:mcPr>
                                </m:mc>
                              </m:mcs>
                              <m:ctrlPr>
                                <a:rPr lang="zh-CN" altLang="en-US" sz="2000" i="1">
                                  <a:latin typeface="Cambria Math" panose="02040503050406030204" pitchFamily="18" charset="0"/>
                                </a:rPr>
                              </m:ctrlPr>
                            </m:mPr>
                            <m:mr>
                              <m:e>
                                <m:d>
                                  <m:dPr>
                                    <m:begChr m:val=""/>
                                    <m:ctrlPr>
                                      <a:rPr lang="zh-CN" altLang="en-US" sz="2000" i="1" smtClean="0">
                                        <a:solidFill>
                                          <a:srgbClr val="FF0000"/>
                                        </a:solidFill>
                                        <a:latin typeface="Cambria Math" panose="02040503050406030204" pitchFamily="18" charset="0"/>
                                      </a:rPr>
                                    </m:ctrlPr>
                                  </m:dPr>
                                  <m:e>
                                    <m:sSub>
                                      <m:sSubPr>
                                        <m:ctrlPr>
                                          <a:rPr lang="zh-CN" altLang="en-US" sz="2000" i="1">
                                            <a:solidFill>
                                              <a:srgbClr val="FF0000"/>
                                            </a:solidFill>
                                            <a:latin typeface="Cambria Math" panose="02040503050406030204" pitchFamily="18" charset="0"/>
                                          </a:rPr>
                                        </m:ctrlPr>
                                      </m:sSubPr>
                                      <m:e>
                                        <m:r>
                                          <a:rPr lang="zh-CN" altLang="en-US" sz="2000" i="1">
                                            <a:solidFill>
                                              <a:srgbClr val="FF0000"/>
                                            </a:solidFill>
                                            <a:latin typeface="Cambria Math" panose="02040503050406030204" pitchFamily="18" charset="0"/>
                                          </a:rPr>
                                          <m:t>𝑑</m:t>
                                        </m:r>
                                      </m:e>
                                      <m:sub>
                                        <m:r>
                                          <a:rPr lang="zh-CN" altLang="en-US" sz="2000">
                                            <a:solidFill>
                                              <a:srgbClr val="FF0000"/>
                                            </a:solidFill>
                                            <a:latin typeface="Cambria Math" panose="02040503050406030204" pitchFamily="18" charset="0"/>
                                          </a:rPr>
                                          <m:t>1</m:t>
                                        </m:r>
                                      </m:sub>
                                    </m:sSub>
                                    <m:r>
                                      <a:rPr lang="zh-CN" altLang="en-US" sz="2000">
                                        <a:solidFill>
                                          <a:srgbClr val="FF0000"/>
                                        </a:solidFill>
                                        <a:latin typeface="Cambria Math" panose="02040503050406030204" pitchFamily="18" charset="0"/>
                                      </a:rPr>
                                      <m:t>(</m:t>
                                    </m:r>
                                    <m:r>
                                      <a:rPr lang="zh-CN" altLang="en-US" sz="2000" i="1">
                                        <a:solidFill>
                                          <a:srgbClr val="FF0000"/>
                                        </a:solidFill>
                                        <a:latin typeface="Cambria Math" panose="02040503050406030204" pitchFamily="18" charset="0"/>
                                      </a:rPr>
                                      <m:t>𝜆</m:t>
                                    </m:r>
                                  </m:e>
                                </m:d>
                              </m:e>
                              <m:e>
                                <m:m>
                                  <m:mPr>
                                    <m:mcs>
                                      <m:mc>
                                        <m:mcPr>
                                          <m:count m:val="3"/>
                                          <m:mcJc m:val="center"/>
                                        </m:mcPr>
                                      </m:mc>
                                    </m:mcs>
                                    <m:ctrlPr>
                                      <a:rPr lang="zh-CN" altLang="en-US" sz="2000" i="1">
                                        <a:latin typeface="Cambria Math" panose="02040503050406030204" pitchFamily="18" charset="0"/>
                                      </a:rPr>
                                    </m:ctrlPr>
                                  </m:mPr>
                                  <m:mr>
                                    <m:e>
                                      <m:r>
                                        <a:rPr lang="zh-CN" altLang="en-US" sz="2000">
                                          <a:latin typeface="Cambria Math" panose="02040503050406030204" pitchFamily="18" charset="0"/>
                                        </a:rPr>
                                        <m:t>0</m:t>
                                      </m:r>
                                    </m:e>
                                    <m:e>
                                      <m:r>
                                        <a:rPr lang="zh-CN" altLang="en-US" sz="2000">
                                          <a:latin typeface="Cambria Math" panose="02040503050406030204" pitchFamily="18" charset="0"/>
                                        </a:rPr>
                                        <m:t>⋯</m:t>
                                      </m:r>
                                    </m:e>
                                    <m:e>
                                      <m:r>
                                        <a:rPr lang="zh-CN" altLang="en-US" sz="2000">
                                          <a:latin typeface="Cambria Math" panose="02040503050406030204" pitchFamily="18" charset="0"/>
                                        </a:rPr>
                                        <m:t>0</m:t>
                                      </m:r>
                                    </m:e>
                                  </m:mr>
                                </m:m>
                              </m:e>
                            </m:mr>
                            <m:mr>
                              <m:e>
                                <m:m>
                                  <m:mPr>
                                    <m:mcs>
                                      <m:mc>
                                        <m:mcPr>
                                          <m:count m:val="1"/>
                                          <m:mcJc m:val="center"/>
                                        </m:mcPr>
                                      </m:mc>
                                    </m:mcs>
                                    <m:ctrlPr>
                                      <a:rPr lang="zh-CN" altLang="en-US" sz="2000" i="1">
                                        <a:latin typeface="Cambria Math" panose="02040503050406030204" pitchFamily="18" charset="0"/>
                                      </a:rPr>
                                    </m:ctrlPr>
                                  </m:mPr>
                                  <m:mr>
                                    <m:e>
                                      <m:r>
                                        <a:rPr lang="zh-CN" altLang="en-US" sz="2000">
                                          <a:latin typeface="Cambria Math" panose="02040503050406030204" pitchFamily="18" charset="0"/>
                                        </a:rPr>
                                        <m:t>0</m:t>
                                      </m:r>
                                    </m:e>
                                  </m:mr>
                                  <m:mr>
                                    <m:e>
                                      <m:r>
                                        <a:rPr lang="zh-CN" altLang="en-US" sz="2000">
                                          <a:latin typeface="Cambria Math" panose="02040503050406030204" pitchFamily="18" charset="0"/>
                                        </a:rPr>
                                        <m:t>⋮</m:t>
                                      </m:r>
                                    </m:e>
                                  </m:mr>
                                  <m:mr>
                                    <m:e>
                                      <m:r>
                                        <a:rPr lang="zh-CN" altLang="en-US" sz="2000">
                                          <a:latin typeface="Cambria Math" panose="02040503050406030204" pitchFamily="18" charset="0"/>
                                        </a:rPr>
                                        <m:t>0</m:t>
                                      </m:r>
                                    </m:e>
                                  </m:mr>
                                </m:m>
                              </m:e>
                              <m:e>
                                <m:d>
                                  <m:dPr>
                                    <m:begChr m:val=""/>
                                    <m:ctrlPr>
                                      <a:rPr lang="zh-CN" altLang="en-US" sz="2000" i="1" smtClean="0">
                                        <a:solidFill>
                                          <a:srgbClr val="0070C0"/>
                                        </a:solidFill>
                                        <a:latin typeface="Cambria Math" panose="02040503050406030204" pitchFamily="18" charset="0"/>
                                      </a:rPr>
                                    </m:ctrlPr>
                                  </m:dPr>
                                  <m:e>
                                    <m:sSub>
                                      <m:sSubPr>
                                        <m:ctrlPr>
                                          <a:rPr lang="zh-CN" altLang="en-US" sz="2000" i="1">
                                            <a:solidFill>
                                              <a:srgbClr val="0070C0"/>
                                            </a:solidFill>
                                            <a:latin typeface="Cambria Math" panose="02040503050406030204" pitchFamily="18" charset="0"/>
                                          </a:rPr>
                                        </m:ctrlPr>
                                      </m:sSubPr>
                                      <m:e>
                                        <m:r>
                                          <a:rPr lang="zh-CN" altLang="en-US" sz="2000" b="1">
                                            <a:solidFill>
                                              <a:srgbClr val="0070C0"/>
                                            </a:solidFill>
                                            <a:latin typeface="Cambria Math" panose="02040503050406030204" pitchFamily="18" charset="0"/>
                                          </a:rPr>
                                          <m:t>𝐀</m:t>
                                        </m:r>
                                      </m:e>
                                      <m:sub>
                                        <m:r>
                                          <a:rPr lang="zh-CN" altLang="en-US" sz="2000">
                                            <a:solidFill>
                                              <a:srgbClr val="0070C0"/>
                                            </a:solidFill>
                                            <a:latin typeface="Cambria Math" panose="02040503050406030204" pitchFamily="18" charset="0"/>
                                          </a:rPr>
                                          <m:t>1</m:t>
                                        </m:r>
                                      </m:sub>
                                    </m:sSub>
                                    <m:r>
                                      <a:rPr lang="zh-CN" altLang="en-US" sz="2000">
                                        <a:solidFill>
                                          <a:srgbClr val="0070C0"/>
                                        </a:solidFill>
                                        <a:latin typeface="Cambria Math" panose="02040503050406030204" pitchFamily="18" charset="0"/>
                                      </a:rPr>
                                      <m:t>(</m:t>
                                    </m:r>
                                    <m:r>
                                      <a:rPr lang="zh-CN" altLang="en-US" sz="2000" i="1">
                                        <a:solidFill>
                                          <a:srgbClr val="0070C0"/>
                                        </a:solidFill>
                                        <a:latin typeface="Cambria Math" panose="02040503050406030204" pitchFamily="18" charset="0"/>
                                      </a:rPr>
                                      <m:t>𝜆</m:t>
                                    </m:r>
                                  </m:e>
                                </m:d>
                              </m:e>
                            </m:mr>
                          </m:m>
                        </m:e>
                      </m:d>
                    </m:oMath>
                  </m:oMathPara>
                </a14:m>
                <a:endParaRPr lang="zh-CN" altLang="en-US" sz="2000" b="1" dirty="0">
                  <a:solidFill>
                    <a:srgbClr val="006666"/>
                  </a:solidFill>
                  <a:latin typeface="+mn-ea"/>
                  <a:ea typeface="+mn-ea"/>
                </a:endParaRPr>
              </a:p>
            </p:txBody>
          </p:sp>
        </mc:Choice>
        <mc:Fallback xmlns="">
          <p:sp>
            <p:nvSpPr>
              <p:cNvPr id="15" name="TextBox 11"/>
              <p:cNvSpPr txBox="1">
                <a:spLocks noRot="1" noChangeAspect="1" noMove="1" noResize="1" noEditPoints="1" noAdjustHandles="1" noChangeArrowheads="1" noChangeShapeType="1" noTextEdit="1"/>
              </p:cNvSpPr>
              <p:nvPr/>
            </p:nvSpPr>
            <p:spPr bwMode="auto">
              <a:xfrm>
                <a:off x="1528211" y="5211039"/>
                <a:ext cx="5832238" cy="1236621"/>
              </a:xfrm>
              <a:prstGeom prst="rect">
                <a:avLst/>
              </a:prstGeom>
              <a:blipFill>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矩形 4"/>
          <p:cNvSpPr/>
          <p:nvPr/>
        </p:nvSpPr>
        <p:spPr>
          <a:xfrm>
            <a:off x="5792182" y="5635690"/>
            <a:ext cx="1362270" cy="721567"/>
          </a:xfrm>
          <a:prstGeom prst="rect">
            <a:avLst/>
          </a:prstGeom>
          <a:noFill/>
          <a:ln w="22225">
            <a:solidFill>
              <a:schemeClr val="accent6"/>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891186862"/>
      </p:ext>
    </p:extLst>
  </p:cSld>
  <p:clrMapOvr>
    <a:masterClrMapping/>
  </p:clrMapOvr>
  <p:transition spd="med" advTm="74812">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par>
                          <p:cTn id="27" fill="hold">
                            <p:stCondLst>
                              <p:cond delay="0"/>
                            </p:stCondLst>
                            <p:childTnLst>
                              <p:par>
                                <p:cTn id="28" presetID="2" presetClass="entr" presetSubtype="4"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1" grpId="0"/>
      <p:bldP spid="13" grpId="0"/>
      <p:bldP spid="15" grpId="0"/>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a:extLst>
                  <a:ext uri="{FF2B5EF4-FFF2-40B4-BE49-F238E27FC236}">
                    <a16:creationId xmlns:a16="http://schemas.microsoft.com/office/drawing/2014/main" id="{A5598526-04A8-48CB-AA1E-CA813439AD85}"/>
                  </a:ext>
                </a:extLst>
              </p:cNvPr>
              <p:cNvSpPr>
                <a:spLocks noGrp="1"/>
              </p:cNvSpPr>
              <p:nvPr>
                <p:ph type="body" sz="quarter" idx="10"/>
              </p:nvPr>
            </p:nvSpPr>
            <p:spPr/>
            <p:txBody>
              <a:bodyPr/>
              <a:lstStyle/>
              <a:p>
                <a14:m>
                  <m:oMath xmlns:m="http://schemas.openxmlformats.org/officeDocument/2006/math">
                    <m:r>
                      <a:rPr lang="en-US" altLang="zh-CN" i="1">
                        <a:latin typeface="Cambria Math"/>
                      </a:rPr>
                      <m:t>𝝀</m:t>
                    </m:r>
                  </m:oMath>
                </a14:m>
                <a:r>
                  <a:rPr lang="en-US" altLang="zh-CN" dirty="0"/>
                  <a:t>-</a:t>
                </a:r>
                <a:r>
                  <a:rPr lang="zh-CN" altLang="en-US" dirty="0"/>
                  <a:t>矩阵的</a:t>
                </a:r>
                <a:r>
                  <a:rPr lang="en-US" altLang="zh-CN" dirty="0"/>
                  <a:t>Smith</a:t>
                </a:r>
                <a:r>
                  <a:rPr lang="zh-CN" altLang="en-US" dirty="0"/>
                  <a:t>标准形</a:t>
                </a:r>
              </a:p>
            </p:txBody>
          </p:sp>
        </mc:Choice>
        <mc:Fallback xmlns="">
          <p:sp>
            <p:nvSpPr>
              <p:cNvPr id="2" name="文本占位符 1">
                <a:extLst>
                  <a:ext uri="{FF2B5EF4-FFF2-40B4-BE49-F238E27FC236}">
                    <a16:creationId xmlns:a16="http://schemas.microsoft.com/office/drawing/2014/main" xmlns="" id="{A5598526-04A8-48CB-AA1E-CA813439AD85}"/>
                  </a:ext>
                </a:extLst>
              </p:cNvPr>
              <p:cNvSpPr>
                <a:spLocks noGrp="1" noRot="1" noChangeAspect="1" noMove="1" noResize="1" noEditPoints="1" noAdjustHandles="1" noChangeArrowheads="1" noChangeShapeType="1" noTextEdit="1"/>
              </p:cNvSpPr>
              <p:nvPr>
                <p:ph type="body" sz="quarter" idx="10"/>
              </p:nvPr>
            </p:nvSpPr>
            <p:spPr>
              <a:blipFill rotWithShape="1">
                <a:blip r:embed="rId5"/>
                <a:stretch>
                  <a:fillRect b="-27966"/>
                </a:stretch>
              </a:blipFill>
            </p:spPr>
            <p:txBody>
              <a:bodyPr/>
              <a:lstStyle/>
              <a:p>
                <a:r>
                  <a:rPr lang="zh-CN" altLang="en-US">
                    <a:noFill/>
                  </a:rPr>
                  <a:t> </a:t>
                </a:r>
              </a:p>
            </p:txBody>
          </p:sp>
        </mc:Fallback>
      </mc:AlternateContent>
      <p:sp>
        <p:nvSpPr>
          <p:cNvPr id="10" name="Rectangle 8">
            <a:extLst>
              <a:ext uri="{FF2B5EF4-FFF2-40B4-BE49-F238E27FC236}">
                <a16:creationId xmlns:a16="http://schemas.microsoft.com/office/drawing/2014/main" id="{88E0C11F-6794-4FFC-92F4-CE4389D1E38A}"/>
              </a:ext>
            </a:extLst>
          </p:cNvPr>
          <p:cNvSpPr>
            <a:spLocks noChangeArrowheads="1"/>
          </p:cNvSpPr>
          <p:nvPr/>
        </p:nvSpPr>
        <p:spPr bwMode="auto">
          <a:xfrm>
            <a:off x="695325" y="1518067"/>
            <a:ext cx="7561263"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sz="2800" b="1" dirty="0">
                <a:solidFill>
                  <a:schemeClr val="accent6"/>
                </a:solidFill>
                <a:latin typeface="+mn-ea"/>
              </a:rPr>
              <a:t>定理的证明</a:t>
            </a:r>
            <a:endParaRPr lang="en-US" altLang="zh-CN" sz="2800" b="1" dirty="0">
              <a:solidFill>
                <a:schemeClr val="accent6"/>
              </a:solidFill>
              <a:latin typeface="+mn-ea"/>
            </a:endParaRPr>
          </a:p>
        </p:txBody>
      </p:sp>
      <mc:AlternateContent xmlns:mc="http://schemas.openxmlformats.org/markup-compatibility/2006" xmlns:a14="http://schemas.microsoft.com/office/drawing/2010/main">
        <mc:Choice Requires="a14">
          <p:sp>
            <p:nvSpPr>
              <p:cNvPr id="14" name="TextBox 13"/>
              <p:cNvSpPr txBox="1">
                <a:spLocks noChangeArrowheads="1"/>
              </p:cNvSpPr>
              <p:nvPr/>
            </p:nvSpPr>
            <p:spPr bwMode="auto">
              <a:xfrm>
                <a:off x="774824" y="2158188"/>
                <a:ext cx="3670044"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3200">
                    <a:solidFill>
                      <a:schemeClr val="tx1"/>
                    </a:solidFill>
                    <a:latin typeface="Times New Roman" pitchFamily="18" charset="0"/>
                    <a:ea typeface="宋体" charset="-122"/>
                  </a:defRPr>
                </a:lvl1pPr>
                <a:lvl2pPr>
                  <a:defRPr kumimoji="1" sz="28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000">
                    <a:solidFill>
                      <a:schemeClr val="tx1"/>
                    </a:solidFill>
                    <a:latin typeface="Times New Roman" pitchFamily="18" charset="0"/>
                    <a:ea typeface="宋体" charset="-122"/>
                  </a:defRPr>
                </a:lvl4pPr>
                <a:lvl5pPr>
                  <a:defRPr kumimoji="1" sz="2000">
                    <a:solidFill>
                      <a:schemeClr val="tx1"/>
                    </a:solidFill>
                    <a:latin typeface="Times New Roman" pitchFamily="18" charset="0"/>
                    <a:ea typeface="宋体" charset="-122"/>
                  </a:defRPr>
                </a:lvl5pPr>
                <a:lvl6pPr>
                  <a:defRPr kumimoji="1" sz="2000">
                    <a:solidFill>
                      <a:schemeClr val="tx1"/>
                    </a:solidFill>
                    <a:latin typeface="Times New Roman" pitchFamily="18" charset="0"/>
                    <a:ea typeface="宋体" charset="-122"/>
                  </a:defRPr>
                </a:lvl6pPr>
                <a:lvl7pPr>
                  <a:defRPr kumimoji="1" sz="2000">
                    <a:solidFill>
                      <a:schemeClr val="tx1"/>
                    </a:solidFill>
                    <a:latin typeface="Times New Roman" pitchFamily="18" charset="0"/>
                    <a:ea typeface="宋体" charset="-122"/>
                  </a:defRPr>
                </a:lvl7pPr>
                <a:lvl8pPr>
                  <a:defRPr kumimoji="1" sz="2000">
                    <a:solidFill>
                      <a:schemeClr val="tx1"/>
                    </a:solidFill>
                    <a:latin typeface="Times New Roman" pitchFamily="18" charset="0"/>
                    <a:ea typeface="宋体" charset="-122"/>
                  </a:defRPr>
                </a:lvl8pPr>
                <a:lvl9pPr>
                  <a:defRPr kumimoji="1" sz="2000">
                    <a:solidFill>
                      <a:schemeClr val="tx1"/>
                    </a:solidFill>
                    <a:latin typeface="Times New Roman" pitchFamily="18" charset="0"/>
                    <a:ea typeface="宋体" charset="-122"/>
                  </a:defRPr>
                </a:lvl9pPr>
              </a:lstStyle>
              <a:p>
                <a:pPr eaLnBrk="1" hangingPunct="1"/>
                <a:r>
                  <a:rPr lang="en-US" altLang="zh-CN" sz="2000" b="1" dirty="0">
                    <a:solidFill>
                      <a:srgbClr val="00B0F0"/>
                    </a:solidFill>
                    <a:latin typeface="Cambria" panose="02040503050406030204" pitchFamily="18" charset="0"/>
                    <a:ea typeface="Cambria" panose="02040503050406030204" pitchFamily="18" charset="0"/>
                  </a:rPr>
                  <a:t>Step 4  </a:t>
                </a:r>
                <a:r>
                  <a:rPr lang="zh-CN" altLang="en-US" sz="2000" b="1" dirty="0">
                    <a:solidFill>
                      <a:schemeClr val="accent4">
                        <a:lumMod val="50000"/>
                      </a:schemeClr>
                    </a:solidFill>
                    <a:latin typeface="+mn-ea"/>
                    <a:ea typeface="+mn-ea"/>
                  </a:rPr>
                  <a:t>对</a:t>
                </a:r>
                <a14:m>
                  <m:oMath xmlns:m="http://schemas.openxmlformats.org/officeDocument/2006/math">
                    <m:sSub>
                      <m:sSubPr>
                        <m:ctrlPr>
                          <a:rPr lang="en-US" altLang="zh-CN" sz="2000" b="1" i="1" smtClean="0">
                            <a:solidFill>
                              <a:schemeClr val="accent4">
                                <a:lumMod val="50000"/>
                              </a:schemeClr>
                            </a:solidFill>
                            <a:latin typeface="Cambria Math" panose="02040503050406030204" pitchFamily="18" charset="0"/>
                            <a:ea typeface="+mn-ea"/>
                          </a:rPr>
                        </m:ctrlPr>
                      </m:sSubPr>
                      <m:e>
                        <m:r>
                          <a:rPr lang="en-US" altLang="zh-CN" sz="2000" b="1" i="1" smtClean="0">
                            <a:solidFill>
                              <a:schemeClr val="accent4">
                                <a:lumMod val="50000"/>
                              </a:schemeClr>
                            </a:solidFill>
                            <a:latin typeface="Cambria Math" panose="02040503050406030204" pitchFamily="18" charset="0"/>
                            <a:ea typeface="+mn-ea"/>
                          </a:rPr>
                          <m:t>𝑨</m:t>
                        </m:r>
                      </m:e>
                      <m:sub>
                        <m:r>
                          <a:rPr lang="en-US" altLang="zh-CN" sz="2000" b="1" i="1" smtClean="0">
                            <a:solidFill>
                              <a:schemeClr val="accent4">
                                <a:lumMod val="50000"/>
                              </a:schemeClr>
                            </a:solidFill>
                            <a:latin typeface="Cambria Math" panose="02040503050406030204" pitchFamily="18" charset="0"/>
                            <a:ea typeface="+mn-ea"/>
                          </a:rPr>
                          <m:t>𝟏</m:t>
                        </m:r>
                      </m:sub>
                    </m:sSub>
                    <m:r>
                      <a:rPr lang="en-US" altLang="zh-CN" sz="2000" b="1" i="1" smtClean="0">
                        <a:solidFill>
                          <a:schemeClr val="accent4">
                            <a:lumMod val="50000"/>
                          </a:schemeClr>
                        </a:solidFill>
                        <a:latin typeface="Cambria Math" panose="02040503050406030204" pitchFamily="18" charset="0"/>
                        <a:ea typeface="+mn-ea"/>
                      </a:rPr>
                      <m:t>(</m:t>
                    </m:r>
                    <m:r>
                      <a:rPr lang="en-US" altLang="zh-CN" sz="2000" b="1" i="1" smtClean="0">
                        <a:solidFill>
                          <a:schemeClr val="accent4">
                            <a:lumMod val="50000"/>
                          </a:schemeClr>
                        </a:solidFill>
                        <a:latin typeface="Cambria Math" panose="02040503050406030204" pitchFamily="18" charset="0"/>
                        <a:ea typeface="+mn-ea"/>
                      </a:rPr>
                      <m:t>𝝀</m:t>
                    </m:r>
                    <m:r>
                      <a:rPr lang="en-US" altLang="zh-CN" sz="2000" b="1" i="1" smtClean="0">
                        <a:solidFill>
                          <a:schemeClr val="accent4">
                            <a:lumMod val="50000"/>
                          </a:schemeClr>
                        </a:solidFill>
                        <a:latin typeface="Cambria Math" panose="02040503050406030204" pitchFamily="18" charset="0"/>
                        <a:ea typeface="+mn-ea"/>
                      </a:rPr>
                      <m:t>)</m:t>
                    </m:r>
                  </m:oMath>
                </a14:m>
                <a:r>
                  <a:rPr lang="zh-CN" altLang="en-US" sz="2000" b="1" dirty="0">
                    <a:solidFill>
                      <a:schemeClr val="accent4">
                        <a:lumMod val="50000"/>
                      </a:schemeClr>
                    </a:solidFill>
                    <a:latin typeface="+mn-ea"/>
                    <a:ea typeface="+mn-ea"/>
                  </a:rPr>
                  <a:t>实施</a:t>
                </a:r>
                <a:r>
                  <a:rPr lang="en-US" altLang="zh-CN" sz="2000" b="1" dirty="0">
                    <a:solidFill>
                      <a:schemeClr val="accent4">
                        <a:lumMod val="50000"/>
                      </a:schemeClr>
                    </a:solidFill>
                    <a:latin typeface="Cambria" panose="02040503050406030204" pitchFamily="18" charset="0"/>
                    <a:ea typeface="Cambria" panose="02040503050406030204" pitchFamily="18" charset="0"/>
                  </a:rPr>
                  <a:t>Step 1~3</a:t>
                </a:r>
                <a:r>
                  <a:rPr lang="en-US" altLang="zh-CN" sz="2000" b="1" dirty="0">
                    <a:solidFill>
                      <a:schemeClr val="accent4">
                        <a:lumMod val="50000"/>
                      </a:schemeClr>
                    </a:solidFill>
                    <a:latin typeface="+mn-ea"/>
                    <a:ea typeface="+mn-ea"/>
                  </a:rPr>
                  <a:t>.</a:t>
                </a:r>
                <a:endParaRPr lang="zh-CN" altLang="en-US" sz="2000" b="1" dirty="0">
                  <a:solidFill>
                    <a:schemeClr val="accent4">
                      <a:lumMod val="50000"/>
                    </a:schemeClr>
                  </a:solidFill>
                  <a:latin typeface="+mn-ea"/>
                  <a:ea typeface="+mn-ea"/>
                </a:endParaRPr>
              </a:p>
            </p:txBody>
          </p:sp>
        </mc:Choice>
        <mc:Fallback xmlns="">
          <p:sp>
            <p:nvSpPr>
              <p:cNvPr id="14" name="TextBox 13"/>
              <p:cNvSpPr txBox="1">
                <a:spLocks noRot="1" noChangeAspect="1" noMove="1" noResize="1" noEditPoints="1" noAdjustHandles="1" noChangeArrowheads="1" noChangeShapeType="1" noTextEdit="1"/>
              </p:cNvSpPr>
              <p:nvPr/>
            </p:nvSpPr>
            <p:spPr bwMode="auto">
              <a:xfrm>
                <a:off x="774824" y="2158188"/>
                <a:ext cx="3670044" cy="400110"/>
              </a:xfrm>
              <a:prstGeom prst="rect">
                <a:avLst/>
              </a:prstGeom>
              <a:blipFill>
                <a:blip r:embed="rId6"/>
                <a:stretch>
                  <a:fillRect l="-1661" t="-9091"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1"/>
              <p:cNvSpPr txBox="1">
                <a:spLocks noChangeArrowheads="1"/>
              </p:cNvSpPr>
              <p:nvPr/>
            </p:nvSpPr>
            <p:spPr bwMode="auto">
              <a:xfrm>
                <a:off x="882361" y="2769125"/>
                <a:ext cx="4664033" cy="15670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3200">
                    <a:solidFill>
                      <a:schemeClr val="tx1"/>
                    </a:solidFill>
                    <a:latin typeface="Times New Roman" pitchFamily="18" charset="0"/>
                    <a:ea typeface="宋体" charset="-122"/>
                  </a:defRPr>
                </a:lvl1pPr>
                <a:lvl2pPr>
                  <a:defRPr kumimoji="1" sz="28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000">
                    <a:solidFill>
                      <a:schemeClr val="tx1"/>
                    </a:solidFill>
                    <a:latin typeface="Times New Roman" pitchFamily="18" charset="0"/>
                    <a:ea typeface="宋体" charset="-122"/>
                  </a:defRPr>
                </a:lvl4pPr>
                <a:lvl5pPr>
                  <a:defRPr kumimoji="1" sz="2000">
                    <a:solidFill>
                      <a:schemeClr val="tx1"/>
                    </a:solidFill>
                    <a:latin typeface="Times New Roman" pitchFamily="18" charset="0"/>
                    <a:ea typeface="宋体" charset="-122"/>
                  </a:defRPr>
                </a:lvl5pPr>
                <a:lvl6pPr>
                  <a:defRPr kumimoji="1" sz="2000">
                    <a:solidFill>
                      <a:schemeClr val="tx1"/>
                    </a:solidFill>
                    <a:latin typeface="Times New Roman" pitchFamily="18" charset="0"/>
                    <a:ea typeface="宋体" charset="-122"/>
                  </a:defRPr>
                </a:lvl6pPr>
                <a:lvl7pPr>
                  <a:defRPr kumimoji="1" sz="2000">
                    <a:solidFill>
                      <a:schemeClr val="tx1"/>
                    </a:solidFill>
                    <a:latin typeface="Times New Roman" pitchFamily="18" charset="0"/>
                    <a:ea typeface="宋体" charset="-122"/>
                  </a:defRPr>
                </a:lvl7pPr>
                <a:lvl8pPr>
                  <a:defRPr kumimoji="1" sz="2000">
                    <a:solidFill>
                      <a:schemeClr val="tx1"/>
                    </a:solidFill>
                    <a:latin typeface="Times New Roman" pitchFamily="18" charset="0"/>
                    <a:ea typeface="宋体" charset="-122"/>
                  </a:defRPr>
                </a:lvl8pPr>
                <a:lvl9pPr>
                  <a:defRPr kumimoji="1" sz="2000">
                    <a:solidFill>
                      <a:schemeClr val="tx1"/>
                    </a:solidFill>
                    <a:latin typeface="Times New Roman" pitchFamily="18" charset="0"/>
                    <a:ea typeface="宋体" charset="-122"/>
                  </a:defRPr>
                </a:lvl9pPr>
              </a:lstStyle>
              <a:p>
                <a:pPr/>
                <a14:m>
                  <m:oMathPara xmlns:m="http://schemas.openxmlformats.org/officeDocument/2006/math">
                    <m:oMathParaPr>
                      <m:jc m:val="centerGroup"/>
                    </m:oMathParaPr>
                    <m:oMath xmlns:m="http://schemas.openxmlformats.org/officeDocument/2006/math">
                      <m:r>
                        <a:rPr lang="en-US" altLang="zh-CN" sz="2000" b="1" i="1" smtClean="0">
                          <a:solidFill>
                            <a:srgbClr val="006666"/>
                          </a:solidFill>
                          <a:latin typeface="Cambria Math"/>
                          <a:ea typeface="+mn-ea"/>
                        </a:rPr>
                        <m:t>𝑨</m:t>
                      </m:r>
                      <m:d>
                        <m:dPr>
                          <m:ctrlPr>
                            <a:rPr lang="en-US" altLang="zh-CN" sz="2000" b="1" i="1" smtClean="0">
                              <a:solidFill>
                                <a:srgbClr val="006666"/>
                              </a:solidFill>
                              <a:latin typeface="Cambria Math" panose="02040503050406030204" pitchFamily="18" charset="0"/>
                              <a:ea typeface="+mn-ea"/>
                            </a:rPr>
                          </m:ctrlPr>
                        </m:dPr>
                        <m:e>
                          <m:r>
                            <a:rPr lang="en-US" altLang="zh-CN" sz="2000" b="1" i="1" smtClean="0">
                              <a:solidFill>
                                <a:srgbClr val="006666"/>
                              </a:solidFill>
                              <a:latin typeface="Cambria Math"/>
                              <a:ea typeface="+mn-ea"/>
                            </a:rPr>
                            <m:t>𝝀</m:t>
                          </m:r>
                        </m:e>
                      </m:d>
                      <m:r>
                        <a:rPr lang="en-US" altLang="zh-CN" sz="2000" b="0" i="1" smtClean="0">
                          <a:solidFill>
                            <a:srgbClr val="006666"/>
                          </a:solidFill>
                          <a:latin typeface="Cambria Math" panose="02040503050406030204" pitchFamily="18" charset="0"/>
                          <a:ea typeface="+mn-ea"/>
                        </a:rPr>
                        <m:t>→</m:t>
                      </m:r>
                      <m:r>
                        <a:rPr lang="en-US" altLang="zh-CN" sz="2000" b="1" i="1" smtClean="0">
                          <a:solidFill>
                            <a:srgbClr val="006666"/>
                          </a:solidFill>
                          <a:latin typeface="Cambria Math" panose="02040503050406030204" pitchFamily="18" charset="0"/>
                        </a:rPr>
                        <m:t>⋯→</m:t>
                      </m:r>
                      <m:d>
                        <m:dPr>
                          <m:begChr m:val="["/>
                          <m:endChr m:val="]"/>
                          <m:ctrlPr>
                            <a:rPr lang="en-US" altLang="zh-CN" sz="2000" b="1" i="1" smtClean="0">
                              <a:solidFill>
                                <a:srgbClr val="006666"/>
                              </a:solidFill>
                              <a:latin typeface="Cambria Math" panose="02040503050406030204" pitchFamily="18" charset="0"/>
                            </a:rPr>
                          </m:ctrlPr>
                        </m:dPr>
                        <m:e>
                          <m:m>
                            <m:mPr>
                              <m:mcs>
                                <m:mc>
                                  <m:mcPr>
                                    <m:count m:val="2"/>
                                    <m:mcJc m:val="center"/>
                                  </m:mcPr>
                                </m:mc>
                              </m:mcs>
                              <m:ctrlPr>
                                <a:rPr lang="zh-CN" altLang="en-US" sz="2000" i="1">
                                  <a:latin typeface="Cambria Math" panose="02040503050406030204" pitchFamily="18" charset="0"/>
                                </a:rPr>
                              </m:ctrlPr>
                            </m:mPr>
                            <m:mr>
                              <m:e>
                                <m:m>
                                  <m:mPr>
                                    <m:mcs>
                                      <m:mc>
                                        <m:mcPr>
                                          <m:count m:val="2"/>
                                          <m:mcJc m:val="center"/>
                                        </m:mcPr>
                                      </m:mc>
                                    </m:mcs>
                                    <m:ctrlPr>
                                      <a:rPr lang="zh-CN" altLang="en-US" sz="2000" i="1">
                                        <a:latin typeface="Cambria Math" panose="02040503050406030204" pitchFamily="18" charset="0"/>
                                      </a:rPr>
                                    </m:ctrlPr>
                                  </m:mPr>
                                  <m:mr>
                                    <m:e>
                                      <m:d>
                                        <m:dPr>
                                          <m:begChr m:val=""/>
                                          <m:ctrlPr>
                                            <a:rPr lang="zh-CN" altLang="en-US" sz="2000" i="1" smtClean="0">
                                              <a:solidFill>
                                                <a:srgbClr val="FF0000"/>
                                              </a:solidFill>
                                              <a:latin typeface="Cambria Math" panose="02040503050406030204" pitchFamily="18" charset="0"/>
                                            </a:rPr>
                                          </m:ctrlPr>
                                        </m:dPr>
                                        <m:e>
                                          <m:sSub>
                                            <m:sSubPr>
                                              <m:ctrlPr>
                                                <a:rPr lang="zh-CN" altLang="en-US" sz="2000" i="1">
                                                  <a:solidFill>
                                                    <a:srgbClr val="FF0000"/>
                                                  </a:solidFill>
                                                  <a:latin typeface="Cambria Math" panose="02040503050406030204" pitchFamily="18" charset="0"/>
                                                </a:rPr>
                                              </m:ctrlPr>
                                            </m:sSubPr>
                                            <m:e>
                                              <m:r>
                                                <a:rPr lang="zh-CN" altLang="en-US" sz="2000" i="1">
                                                  <a:solidFill>
                                                    <a:srgbClr val="FF0000"/>
                                                  </a:solidFill>
                                                  <a:latin typeface="Cambria Math" panose="02040503050406030204" pitchFamily="18" charset="0"/>
                                                </a:rPr>
                                                <m:t>𝑑</m:t>
                                              </m:r>
                                            </m:e>
                                            <m:sub>
                                              <m:r>
                                                <a:rPr lang="zh-CN" altLang="en-US" sz="2000">
                                                  <a:solidFill>
                                                    <a:srgbClr val="FF0000"/>
                                                  </a:solidFill>
                                                  <a:latin typeface="Cambria Math" panose="02040503050406030204" pitchFamily="18" charset="0"/>
                                                </a:rPr>
                                                <m:t>1</m:t>
                                              </m:r>
                                            </m:sub>
                                          </m:sSub>
                                          <m:r>
                                            <a:rPr lang="zh-CN" altLang="en-US" sz="2000">
                                              <a:solidFill>
                                                <a:srgbClr val="FF0000"/>
                                              </a:solidFill>
                                              <a:latin typeface="Cambria Math" panose="02040503050406030204" pitchFamily="18" charset="0"/>
                                            </a:rPr>
                                            <m:t>(</m:t>
                                          </m:r>
                                          <m:r>
                                            <a:rPr lang="zh-CN" altLang="en-US" sz="2000" i="1">
                                              <a:solidFill>
                                                <a:srgbClr val="FF0000"/>
                                              </a:solidFill>
                                              <a:latin typeface="Cambria Math" panose="02040503050406030204" pitchFamily="18" charset="0"/>
                                            </a:rPr>
                                            <m:t>𝜆</m:t>
                                          </m:r>
                                        </m:e>
                                      </m:d>
                                    </m:e>
                                    <m:e>
                                      <m:r>
                                        <a:rPr lang="zh-CN" altLang="en-US" sz="2000">
                                          <a:latin typeface="Cambria Math" panose="02040503050406030204" pitchFamily="18" charset="0"/>
                                        </a:rPr>
                                        <m:t>0</m:t>
                                      </m:r>
                                    </m:e>
                                  </m:mr>
                                  <m:mr>
                                    <m:e>
                                      <m:r>
                                        <a:rPr lang="zh-CN" altLang="en-US" sz="2000">
                                          <a:latin typeface="Cambria Math" panose="02040503050406030204" pitchFamily="18" charset="0"/>
                                        </a:rPr>
                                        <m:t>0</m:t>
                                      </m:r>
                                    </m:e>
                                    <m:e>
                                      <m:d>
                                        <m:dPr>
                                          <m:begChr m:val=""/>
                                          <m:ctrlPr>
                                            <a:rPr lang="zh-CN" altLang="en-US" sz="2000" i="1" smtClean="0">
                                              <a:solidFill>
                                                <a:srgbClr val="FF0000"/>
                                              </a:solidFill>
                                              <a:latin typeface="Cambria Math" panose="02040503050406030204" pitchFamily="18" charset="0"/>
                                            </a:rPr>
                                          </m:ctrlPr>
                                        </m:dPr>
                                        <m:e>
                                          <m:sSub>
                                            <m:sSubPr>
                                              <m:ctrlPr>
                                                <a:rPr lang="zh-CN" altLang="en-US" sz="2000" i="1">
                                                  <a:solidFill>
                                                    <a:srgbClr val="FF0000"/>
                                                  </a:solidFill>
                                                  <a:latin typeface="Cambria Math" panose="02040503050406030204" pitchFamily="18" charset="0"/>
                                                </a:rPr>
                                              </m:ctrlPr>
                                            </m:sSubPr>
                                            <m:e>
                                              <m:r>
                                                <a:rPr lang="zh-CN" altLang="en-US" sz="2000" i="1">
                                                  <a:solidFill>
                                                    <a:srgbClr val="FF0000"/>
                                                  </a:solidFill>
                                                  <a:latin typeface="Cambria Math" panose="02040503050406030204" pitchFamily="18" charset="0"/>
                                                </a:rPr>
                                                <m:t>𝑑</m:t>
                                              </m:r>
                                            </m:e>
                                            <m:sub>
                                              <m:r>
                                                <a:rPr lang="zh-CN" altLang="en-US" sz="2000">
                                                  <a:solidFill>
                                                    <a:srgbClr val="FF0000"/>
                                                  </a:solidFill>
                                                  <a:latin typeface="Cambria Math" panose="02040503050406030204" pitchFamily="18" charset="0"/>
                                                </a:rPr>
                                                <m:t>2</m:t>
                                              </m:r>
                                            </m:sub>
                                          </m:sSub>
                                          <m:r>
                                            <a:rPr lang="zh-CN" altLang="en-US" sz="2000">
                                              <a:solidFill>
                                                <a:srgbClr val="FF0000"/>
                                              </a:solidFill>
                                              <a:latin typeface="Cambria Math" panose="02040503050406030204" pitchFamily="18" charset="0"/>
                                            </a:rPr>
                                            <m:t>(</m:t>
                                          </m:r>
                                          <m:r>
                                            <a:rPr lang="zh-CN" altLang="en-US" sz="2000" i="1">
                                              <a:solidFill>
                                                <a:srgbClr val="FF0000"/>
                                              </a:solidFill>
                                              <a:latin typeface="Cambria Math" panose="02040503050406030204" pitchFamily="18" charset="0"/>
                                            </a:rPr>
                                            <m:t>𝜆</m:t>
                                          </m:r>
                                        </m:e>
                                      </m:d>
                                    </m:e>
                                  </m:mr>
                                </m:m>
                              </m:e>
                              <m:e>
                                <m:m>
                                  <m:mPr>
                                    <m:mcs>
                                      <m:mc>
                                        <m:mcPr>
                                          <m:count m:val="3"/>
                                          <m:mcJc m:val="center"/>
                                        </m:mcPr>
                                      </m:mc>
                                    </m:mcs>
                                    <m:ctrlPr>
                                      <a:rPr lang="zh-CN" altLang="en-US" sz="2000" i="1">
                                        <a:latin typeface="Cambria Math" panose="02040503050406030204" pitchFamily="18" charset="0"/>
                                      </a:rPr>
                                    </m:ctrlPr>
                                  </m:mPr>
                                  <m:mr>
                                    <m:e>
                                      <m:r>
                                        <a:rPr lang="zh-CN" altLang="en-US" sz="2000">
                                          <a:latin typeface="Cambria Math" panose="02040503050406030204" pitchFamily="18" charset="0"/>
                                        </a:rPr>
                                        <m:t>0</m:t>
                                      </m:r>
                                    </m:e>
                                    <m:e>
                                      <m:r>
                                        <a:rPr lang="zh-CN" altLang="en-US" sz="2000">
                                          <a:latin typeface="Cambria Math" panose="02040503050406030204" pitchFamily="18" charset="0"/>
                                        </a:rPr>
                                        <m:t>⋯</m:t>
                                      </m:r>
                                    </m:e>
                                    <m:e>
                                      <m:r>
                                        <a:rPr lang="zh-CN" altLang="en-US" sz="2000">
                                          <a:latin typeface="Cambria Math" panose="02040503050406030204" pitchFamily="18" charset="0"/>
                                        </a:rPr>
                                        <m:t>0</m:t>
                                      </m:r>
                                    </m:e>
                                  </m:mr>
                                  <m:mr>
                                    <m:e>
                                      <m:r>
                                        <a:rPr lang="zh-CN" altLang="en-US" sz="2000">
                                          <a:latin typeface="Cambria Math" panose="02040503050406030204" pitchFamily="18" charset="0"/>
                                        </a:rPr>
                                        <m:t>0</m:t>
                                      </m:r>
                                    </m:e>
                                    <m:e>
                                      <m:r>
                                        <a:rPr lang="zh-CN" altLang="en-US" sz="2000">
                                          <a:latin typeface="Cambria Math" panose="02040503050406030204" pitchFamily="18" charset="0"/>
                                        </a:rPr>
                                        <m:t>⋯</m:t>
                                      </m:r>
                                    </m:e>
                                    <m:e>
                                      <m:r>
                                        <a:rPr lang="zh-CN" altLang="en-US" sz="2000">
                                          <a:latin typeface="Cambria Math" panose="02040503050406030204" pitchFamily="18" charset="0"/>
                                        </a:rPr>
                                        <m:t>0</m:t>
                                      </m:r>
                                    </m:e>
                                  </m:mr>
                                </m:m>
                              </m:e>
                            </m:mr>
                            <m:mr>
                              <m:e>
                                <m:m>
                                  <m:mPr>
                                    <m:mcs>
                                      <m:mc>
                                        <m:mcPr>
                                          <m:count m:val="2"/>
                                          <m:mcJc m:val="center"/>
                                        </m:mcPr>
                                      </m:mc>
                                    </m:mcs>
                                    <m:ctrlPr>
                                      <a:rPr lang="zh-CN" altLang="en-US" sz="2000" i="1">
                                        <a:latin typeface="Cambria Math" panose="02040503050406030204" pitchFamily="18" charset="0"/>
                                      </a:rPr>
                                    </m:ctrlPr>
                                  </m:mPr>
                                  <m:mr>
                                    <m:e>
                                      <m:r>
                                        <a:rPr lang="zh-CN" altLang="en-US" sz="2000">
                                          <a:latin typeface="Cambria Math" panose="02040503050406030204" pitchFamily="18" charset="0"/>
                                        </a:rPr>
                                        <m:t>0</m:t>
                                      </m:r>
                                      <m:r>
                                        <m:rPr>
                                          <m:nor/>
                                        </m:rPr>
                                        <a:rPr lang="zh-CN" altLang="en-US" sz="2000" i="1">
                                          <a:latin typeface="Cambria Math" panose="02040503050406030204" pitchFamily="18" charset="0"/>
                                        </a:rPr>
                                        <m:t>       </m:t>
                                      </m:r>
                                    </m:e>
                                    <m:e>
                                      <m:r>
                                        <a:rPr lang="zh-CN" altLang="en-US" sz="2000">
                                          <a:latin typeface="Cambria Math" panose="02040503050406030204" pitchFamily="18" charset="0"/>
                                        </a:rPr>
                                        <m:t>0</m:t>
                                      </m:r>
                                    </m:e>
                                  </m:mr>
                                  <m:mr>
                                    <m:e>
                                      <m:r>
                                        <a:rPr lang="zh-CN" altLang="en-US" sz="2000">
                                          <a:latin typeface="Cambria Math" panose="02040503050406030204" pitchFamily="18" charset="0"/>
                                        </a:rPr>
                                        <m:t>⋮</m:t>
                                      </m:r>
                                      <m:r>
                                        <m:rPr>
                                          <m:nor/>
                                        </m:rPr>
                                        <a:rPr lang="zh-CN" altLang="en-US" sz="2000" i="1">
                                          <a:latin typeface="Cambria Math" panose="02040503050406030204" pitchFamily="18" charset="0"/>
                                        </a:rPr>
                                        <m:t>       </m:t>
                                      </m:r>
                                    </m:e>
                                    <m:e>
                                      <m:r>
                                        <a:rPr lang="zh-CN" altLang="en-US" sz="2000">
                                          <a:latin typeface="Cambria Math" panose="02040503050406030204" pitchFamily="18" charset="0"/>
                                        </a:rPr>
                                        <m:t>⋮</m:t>
                                      </m:r>
                                    </m:e>
                                  </m:mr>
                                  <m:mr>
                                    <m:e>
                                      <m:r>
                                        <a:rPr lang="zh-CN" altLang="en-US" sz="2000">
                                          <a:latin typeface="Cambria Math" panose="02040503050406030204" pitchFamily="18" charset="0"/>
                                        </a:rPr>
                                        <m:t>0</m:t>
                                      </m:r>
                                      <m:r>
                                        <m:rPr>
                                          <m:nor/>
                                        </m:rPr>
                                        <a:rPr lang="zh-CN" altLang="en-US" sz="2000" i="1">
                                          <a:latin typeface="Cambria Math" panose="02040503050406030204" pitchFamily="18" charset="0"/>
                                        </a:rPr>
                                        <m:t>       </m:t>
                                      </m:r>
                                    </m:e>
                                    <m:e>
                                      <m:r>
                                        <a:rPr lang="zh-CN" altLang="en-US" sz="2000">
                                          <a:latin typeface="Cambria Math" panose="02040503050406030204" pitchFamily="18" charset="0"/>
                                        </a:rPr>
                                        <m:t>0</m:t>
                                      </m:r>
                                    </m:e>
                                  </m:mr>
                                </m:m>
                              </m:e>
                              <m:e>
                                <m:d>
                                  <m:dPr>
                                    <m:begChr m:val=""/>
                                    <m:ctrlPr>
                                      <a:rPr lang="zh-CN" altLang="en-US" sz="2000" i="1" smtClean="0">
                                        <a:solidFill>
                                          <a:srgbClr val="0070C0"/>
                                        </a:solidFill>
                                        <a:latin typeface="Cambria Math" panose="02040503050406030204" pitchFamily="18" charset="0"/>
                                      </a:rPr>
                                    </m:ctrlPr>
                                  </m:dPr>
                                  <m:e>
                                    <m:sSub>
                                      <m:sSubPr>
                                        <m:ctrlPr>
                                          <a:rPr lang="zh-CN" altLang="en-US" sz="2000" i="1">
                                            <a:solidFill>
                                              <a:srgbClr val="0070C0"/>
                                            </a:solidFill>
                                            <a:latin typeface="Cambria Math" panose="02040503050406030204" pitchFamily="18" charset="0"/>
                                          </a:rPr>
                                        </m:ctrlPr>
                                      </m:sSubPr>
                                      <m:e>
                                        <m:r>
                                          <a:rPr lang="zh-CN" altLang="en-US" sz="2000" b="1">
                                            <a:solidFill>
                                              <a:srgbClr val="0070C0"/>
                                            </a:solidFill>
                                            <a:latin typeface="Cambria Math" panose="02040503050406030204" pitchFamily="18" charset="0"/>
                                          </a:rPr>
                                          <m:t>𝐀</m:t>
                                        </m:r>
                                      </m:e>
                                      <m:sub>
                                        <m:r>
                                          <a:rPr lang="zh-CN" altLang="en-US" sz="2000">
                                            <a:solidFill>
                                              <a:srgbClr val="0070C0"/>
                                            </a:solidFill>
                                            <a:latin typeface="Cambria Math" panose="02040503050406030204" pitchFamily="18" charset="0"/>
                                          </a:rPr>
                                          <m:t>2</m:t>
                                        </m:r>
                                      </m:sub>
                                    </m:sSub>
                                    <m:r>
                                      <a:rPr lang="zh-CN" altLang="en-US" sz="2000">
                                        <a:solidFill>
                                          <a:srgbClr val="0070C0"/>
                                        </a:solidFill>
                                        <a:latin typeface="Cambria Math" panose="02040503050406030204" pitchFamily="18" charset="0"/>
                                      </a:rPr>
                                      <m:t>(</m:t>
                                    </m:r>
                                    <m:r>
                                      <a:rPr lang="zh-CN" altLang="en-US" sz="2000" i="1">
                                        <a:solidFill>
                                          <a:srgbClr val="0070C0"/>
                                        </a:solidFill>
                                        <a:latin typeface="Cambria Math" panose="02040503050406030204" pitchFamily="18" charset="0"/>
                                      </a:rPr>
                                      <m:t>𝜆</m:t>
                                    </m:r>
                                  </m:e>
                                </m:d>
                              </m:e>
                            </m:mr>
                          </m:m>
                        </m:e>
                      </m:d>
                    </m:oMath>
                  </m:oMathPara>
                </a14:m>
                <a:endParaRPr lang="zh-CN" altLang="en-US" sz="2000" b="1" dirty="0">
                  <a:solidFill>
                    <a:srgbClr val="006666"/>
                  </a:solidFill>
                  <a:latin typeface="+mn-ea"/>
                  <a:ea typeface="+mn-ea"/>
                </a:endParaRPr>
              </a:p>
            </p:txBody>
          </p:sp>
        </mc:Choice>
        <mc:Fallback xmlns="">
          <p:sp>
            <p:nvSpPr>
              <p:cNvPr id="15" name="TextBox 11"/>
              <p:cNvSpPr txBox="1">
                <a:spLocks noRot="1" noChangeAspect="1" noMove="1" noResize="1" noEditPoints="1" noAdjustHandles="1" noChangeArrowheads="1" noChangeShapeType="1" noTextEdit="1"/>
              </p:cNvSpPr>
              <p:nvPr/>
            </p:nvSpPr>
            <p:spPr bwMode="auto">
              <a:xfrm>
                <a:off x="882361" y="2769125"/>
                <a:ext cx="4664033" cy="1567032"/>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3"/>
              <p:cNvSpPr txBox="1">
                <a:spLocks noChangeArrowheads="1"/>
              </p:cNvSpPr>
              <p:nvPr/>
            </p:nvSpPr>
            <p:spPr bwMode="auto">
              <a:xfrm>
                <a:off x="805912" y="4505420"/>
                <a:ext cx="5398657"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3200">
                    <a:solidFill>
                      <a:schemeClr val="tx1"/>
                    </a:solidFill>
                    <a:latin typeface="Times New Roman" pitchFamily="18" charset="0"/>
                    <a:ea typeface="宋体" charset="-122"/>
                  </a:defRPr>
                </a:lvl1pPr>
                <a:lvl2pPr>
                  <a:defRPr kumimoji="1" sz="28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000">
                    <a:solidFill>
                      <a:schemeClr val="tx1"/>
                    </a:solidFill>
                    <a:latin typeface="Times New Roman" pitchFamily="18" charset="0"/>
                    <a:ea typeface="宋体" charset="-122"/>
                  </a:defRPr>
                </a:lvl4pPr>
                <a:lvl5pPr>
                  <a:defRPr kumimoji="1" sz="2000">
                    <a:solidFill>
                      <a:schemeClr val="tx1"/>
                    </a:solidFill>
                    <a:latin typeface="Times New Roman" pitchFamily="18" charset="0"/>
                    <a:ea typeface="宋体" charset="-122"/>
                  </a:defRPr>
                </a:lvl5pPr>
                <a:lvl6pPr>
                  <a:defRPr kumimoji="1" sz="2000">
                    <a:solidFill>
                      <a:schemeClr val="tx1"/>
                    </a:solidFill>
                    <a:latin typeface="Times New Roman" pitchFamily="18" charset="0"/>
                    <a:ea typeface="宋体" charset="-122"/>
                  </a:defRPr>
                </a:lvl6pPr>
                <a:lvl7pPr>
                  <a:defRPr kumimoji="1" sz="2000">
                    <a:solidFill>
                      <a:schemeClr val="tx1"/>
                    </a:solidFill>
                    <a:latin typeface="Times New Roman" pitchFamily="18" charset="0"/>
                    <a:ea typeface="宋体" charset="-122"/>
                  </a:defRPr>
                </a:lvl7pPr>
                <a:lvl8pPr>
                  <a:defRPr kumimoji="1" sz="2000">
                    <a:solidFill>
                      <a:schemeClr val="tx1"/>
                    </a:solidFill>
                    <a:latin typeface="Times New Roman" pitchFamily="18" charset="0"/>
                    <a:ea typeface="宋体" charset="-122"/>
                  </a:defRPr>
                </a:lvl8pPr>
                <a:lvl9pPr>
                  <a:defRPr kumimoji="1" sz="2000">
                    <a:solidFill>
                      <a:schemeClr val="tx1"/>
                    </a:solidFill>
                    <a:latin typeface="Times New Roman" pitchFamily="18" charset="0"/>
                    <a:ea typeface="宋体" charset="-122"/>
                  </a:defRPr>
                </a:lvl9pPr>
              </a:lstStyle>
              <a:p>
                <a:pPr eaLnBrk="1" hangingPunct="1"/>
                <a:r>
                  <a:rPr lang="en-US" altLang="zh-CN" sz="2000" b="1" dirty="0">
                    <a:solidFill>
                      <a:srgbClr val="00B0F0"/>
                    </a:solidFill>
                    <a:latin typeface="Cambria" panose="02040503050406030204" pitchFamily="18" charset="0"/>
                    <a:ea typeface="Cambria" panose="02040503050406030204" pitchFamily="18" charset="0"/>
                  </a:rPr>
                  <a:t>Step 5  </a:t>
                </a:r>
                <a:r>
                  <a:rPr lang="zh-CN" altLang="en-US" sz="2000" b="1" dirty="0">
                    <a:solidFill>
                      <a:schemeClr val="accent4">
                        <a:lumMod val="50000"/>
                      </a:schemeClr>
                    </a:solidFill>
                    <a:latin typeface="+mn-ea"/>
                    <a:ea typeface="+mn-ea"/>
                  </a:rPr>
                  <a:t>重复</a:t>
                </a:r>
                <a:r>
                  <a:rPr lang="en-US" altLang="zh-CN" sz="2000" b="1" dirty="0">
                    <a:solidFill>
                      <a:schemeClr val="accent4">
                        <a:lumMod val="50000"/>
                      </a:schemeClr>
                    </a:solidFill>
                    <a:latin typeface="Cambria" panose="02040503050406030204" pitchFamily="18" charset="0"/>
                    <a:ea typeface="Cambria" panose="02040503050406030204" pitchFamily="18" charset="0"/>
                  </a:rPr>
                  <a:t>Step1~4</a:t>
                </a:r>
                <a:r>
                  <a:rPr lang="en-US" altLang="zh-CN" sz="2000" b="1" dirty="0">
                    <a:solidFill>
                      <a:schemeClr val="accent4">
                        <a:lumMod val="50000"/>
                      </a:schemeClr>
                    </a:solidFill>
                    <a:latin typeface="+mn-ea"/>
                    <a:ea typeface="+mn-ea"/>
                  </a:rPr>
                  <a:t>, </a:t>
                </a:r>
                <a:r>
                  <a:rPr lang="zh-CN" altLang="en-US" sz="2000" b="1" dirty="0">
                    <a:solidFill>
                      <a:schemeClr val="accent4">
                        <a:lumMod val="50000"/>
                      </a:schemeClr>
                    </a:solidFill>
                    <a:latin typeface="+mn-ea"/>
                    <a:ea typeface="+mn-ea"/>
                  </a:rPr>
                  <a:t>得</a:t>
                </a:r>
                <a14:m>
                  <m:oMath xmlns:m="http://schemas.openxmlformats.org/officeDocument/2006/math">
                    <m:r>
                      <a:rPr lang="en-US" altLang="zh-CN" sz="2000" b="1" i="1" smtClean="0">
                        <a:solidFill>
                          <a:schemeClr val="accent4">
                            <a:lumMod val="50000"/>
                          </a:schemeClr>
                        </a:solidFill>
                        <a:latin typeface="Cambria Math" panose="02040503050406030204" pitchFamily="18" charset="0"/>
                        <a:ea typeface="+mn-ea"/>
                      </a:rPr>
                      <m:t>𝑨</m:t>
                    </m:r>
                    <m:r>
                      <a:rPr lang="en-US" altLang="zh-CN" sz="2000" b="1" i="1" smtClean="0">
                        <a:solidFill>
                          <a:schemeClr val="accent4">
                            <a:lumMod val="50000"/>
                          </a:schemeClr>
                        </a:solidFill>
                        <a:latin typeface="Cambria Math" panose="02040503050406030204" pitchFamily="18" charset="0"/>
                        <a:ea typeface="+mn-ea"/>
                      </a:rPr>
                      <m:t>(</m:t>
                    </m:r>
                    <m:r>
                      <a:rPr lang="en-US" altLang="zh-CN" sz="2000" b="1" i="1" smtClean="0">
                        <a:solidFill>
                          <a:schemeClr val="accent4">
                            <a:lumMod val="50000"/>
                          </a:schemeClr>
                        </a:solidFill>
                        <a:latin typeface="Cambria Math" panose="02040503050406030204" pitchFamily="18" charset="0"/>
                        <a:ea typeface="+mn-ea"/>
                      </a:rPr>
                      <m:t>𝝀</m:t>
                    </m:r>
                    <m:r>
                      <a:rPr lang="en-US" altLang="zh-CN" sz="2000" b="1" i="1" smtClean="0">
                        <a:solidFill>
                          <a:schemeClr val="accent4">
                            <a:lumMod val="50000"/>
                          </a:schemeClr>
                        </a:solidFill>
                        <a:latin typeface="Cambria Math" panose="02040503050406030204" pitchFamily="18" charset="0"/>
                        <a:ea typeface="+mn-ea"/>
                      </a:rPr>
                      <m:t>)</m:t>
                    </m:r>
                  </m:oMath>
                </a14:m>
                <a:r>
                  <a:rPr lang="zh-CN" altLang="en-US" sz="2000" b="1" dirty="0">
                    <a:solidFill>
                      <a:schemeClr val="accent4">
                        <a:lumMod val="50000"/>
                      </a:schemeClr>
                    </a:solidFill>
                    <a:latin typeface="+mn-ea"/>
                    <a:ea typeface="+mn-ea"/>
                  </a:rPr>
                  <a:t>的</a:t>
                </a:r>
                <a:r>
                  <a:rPr lang="en-US" altLang="zh-CN" sz="2000" b="1" dirty="0">
                    <a:solidFill>
                      <a:schemeClr val="accent4">
                        <a:lumMod val="50000"/>
                      </a:schemeClr>
                    </a:solidFill>
                    <a:latin typeface="Cambria" panose="02040503050406030204" pitchFamily="18" charset="0"/>
                    <a:ea typeface="Cambria" panose="02040503050406030204" pitchFamily="18" charset="0"/>
                  </a:rPr>
                  <a:t>Smith</a:t>
                </a:r>
                <a:r>
                  <a:rPr lang="zh-CN" altLang="en-US" sz="2000" b="1" dirty="0">
                    <a:solidFill>
                      <a:schemeClr val="accent4">
                        <a:lumMod val="50000"/>
                      </a:schemeClr>
                    </a:solidFill>
                    <a:latin typeface="+mn-ea"/>
                    <a:ea typeface="+mn-ea"/>
                  </a:rPr>
                  <a:t>标准形</a:t>
                </a:r>
                <a:r>
                  <a:rPr lang="en-US" altLang="zh-CN" sz="2000" b="1" dirty="0">
                    <a:solidFill>
                      <a:schemeClr val="accent4">
                        <a:lumMod val="50000"/>
                      </a:schemeClr>
                    </a:solidFill>
                    <a:latin typeface="+mn-ea"/>
                    <a:ea typeface="+mn-ea"/>
                  </a:rPr>
                  <a:t>.</a:t>
                </a:r>
                <a:endParaRPr lang="zh-CN" altLang="en-US" sz="2000" b="1" dirty="0">
                  <a:solidFill>
                    <a:schemeClr val="accent4">
                      <a:lumMod val="50000"/>
                    </a:schemeClr>
                  </a:solidFill>
                  <a:latin typeface="+mn-ea"/>
                  <a:ea typeface="+mn-ea"/>
                </a:endParaRPr>
              </a:p>
            </p:txBody>
          </p:sp>
        </mc:Choice>
        <mc:Fallback xmlns="">
          <p:sp>
            <p:nvSpPr>
              <p:cNvPr id="16" name="TextBox 13"/>
              <p:cNvSpPr txBox="1">
                <a:spLocks noRot="1" noChangeAspect="1" noMove="1" noResize="1" noEditPoints="1" noAdjustHandles="1" noChangeArrowheads="1" noChangeShapeType="1" noTextEdit="1"/>
              </p:cNvSpPr>
              <p:nvPr/>
            </p:nvSpPr>
            <p:spPr bwMode="auto">
              <a:xfrm>
                <a:off x="805912" y="4505420"/>
                <a:ext cx="5398657" cy="400110"/>
              </a:xfrm>
              <a:prstGeom prst="rect">
                <a:avLst/>
              </a:prstGeom>
              <a:blipFill>
                <a:blip r:embed="rId8"/>
                <a:stretch>
                  <a:fillRect l="-1129" t="-9091"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161093959"/>
      </p:ext>
    </p:extLst>
  </p:cSld>
  <p:clrMapOvr>
    <a:masterClrMapping/>
  </p:clrMapOvr>
  <p:transition spd="med" advTm="26721">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a:extLst>
                  <a:ext uri="{FF2B5EF4-FFF2-40B4-BE49-F238E27FC236}">
                    <a16:creationId xmlns:a16="http://schemas.microsoft.com/office/drawing/2014/main" id="{A5598526-04A8-48CB-AA1E-CA813439AD85}"/>
                  </a:ext>
                </a:extLst>
              </p:cNvPr>
              <p:cNvSpPr>
                <a:spLocks noGrp="1"/>
              </p:cNvSpPr>
              <p:nvPr>
                <p:ph type="body" sz="quarter" idx="10"/>
              </p:nvPr>
            </p:nvSpPr>
            <p:spPr/>
            <p:txBody>
              <a:bodyPr/>
              <a:lstStyle/>
              <a:p>
                <a14:m>
                  <m:oMath xmlns:m="http://schemas.openxmlformats.org/officeDocument/2006/math">
                    <m:r>
                      <a:rPr lang="en-US" altLang="zh-CN" i="1">
                        <a:latin typeface="Cambria Math"/>
                      </a:rPr>
                      <m:t>𝝀</m:t>
                    </m:r>
                  </m:oMath>
                </a14:m>
                <a:r>
                  <a:rPr lang="en-US" altLang="zh-CN" dirty="0"/>
                  <a:t>-</a:t>
                </a:r>
                <a:r>
                  <a:rPr lang="zh-CN" altLang="en-US" dirty="0"/>
                  <a:t>矩阵的</a:t>
                </a:r>
                <a:r>
                  <a:rPr lang="en-US" altLang="zh-CN" dirty="0"/>
                  <a:t>Smith</a:t>
                </a:r>
                <a:r>
                  <a:rPr lang="zh-CN" altLang="en-US" dirty="0"/>
                  <a:t>标准形</a:t>
                </a:r>
              </a:p>
            </p:txBody>
          </p:sp>
        </mc:Choice>
        <mc:Fallback xmlns="">
          <p:sp>
            <p:nvSpPr>
              <p:cNvPr id="2" name="文本占位符 1">
                <a:extLst>
                  <a:ext uri="{FF2B5EF4-FFF2-40B4-BE49-F238E27FC236}">
                    <a16:creationId xmlns:a16="http://schemas.microsoft.com/office/drawing/2014/main" xmlns="" id="{A5598526-04A8-48CB-AA1E-CA813439AD85}"/>
                  </a:ext>
                </a:extLst>
              </p:cNvPr>
              <p:cNvSpPr>
                <a:spLocks noGrp="1" noRot="1" noChangeAspect="1" noMove="1" noResize="1" noEditPoints="1" noAdjustHandles="1" noChangeArrowheads="1" noChangeShapeType="1" noTextEdit="1"/>
              </p:cNvSpPr>
              <p:nvPr>
                <p:ph type="body" sz="quarter" idx="10"/>
              </p:nvPr>
            </p:nvSpPr>
            <p:spPr>
              <a:blipFill rotWithShape="1">
                <a:blip r:embed="rId2"/>
                <a:stretch>
                  <a:fillRect b="-27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Rectangle 8">
                <a:extLst>
                  <a:ext uri="{FF2B5EF4-FFF2-40B4-BE49-F238E27FC236}">
                    <a16:creationId xmlns:a16="http://schemas.microsoft.com/office/drawing/2014/main" id="{88E0C11F-6794-4FFC-92F4-CE4389D1E38A}"/>
                  </a:ext>
                </a:extLst>
              </p:cNvPr>
              <p:cNvSpPr>
                <a:spLocks noChangeArrowheads="1"/>
              </p:cNvSpPr>
              <p:nvPr/>
            </p:nvSpPr>
            <p:spPr bwMode="auto">
              <a:xfrm>
                <a:off x="762435" y="1468517"/>
                <a:ext cx="7561263" cy="1052596"/>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800" b="1" dirty="0">
                    <a:solidFill>
                      <a:schemeClr val="accent6"/>
                    </a:solidFill>
                    <a:latin typeface="+mn-ea"/>
                  </a:rPr>
                  <a:t>问题</a:t>
                </a:r>
                <a:endParaRPr lang="en-US" altLang="zh-CN" sz="2800" b="1" dirty="0">
                  <a:solidFill>
                    <a:schemeClr val="accent6"/>
                  </a:solidFill>
                  <a:latin typeface="+mn-ea"/>
                </a:endParaRPr>
              </a:p>
              <a:p>
                <a:pPr marL="361950">
                  <a:lnSpc>
                    <a:spcPct val="120000"/>
                  </a:lnSpc>
                </a:pPr>
                <a:r>
                  <a:rPr lang="en-US" altLang="zh-CN" sz="2400" b="1" dirty="0"/>
                  <a:t>(1) </a:t>
                </a:r>
                <a14:m>
                  <m:oMath xmlns:m="http://schemas.openxmlformats.org/officeDocument/2006/math">
                    <m:r>
                      <a:rPr lang="en-US" altLang="zh-CN" sz="2400" b="1" i="1" smtClean="0">
                        <a:latin typeface="Cambria Math"/>
                      </a:rPr>
                      <m:t>𝝀</m:t>
                    </m:r>
                  </m:oMath>
                </a14:m>
                <a:r>
                  <a:rPr lang="en-US" altLang="zh-CN" sz="2400" b="1" i="0" dirty="0">
                    <a:latin typeface="+mj-lt"/>
                  </a:rPr>
                  <a:t>-</a:t>
                </a:r>
                <a:r>
                  <a:rPr lang="zh-CN" altLang="en-US" sz="2400" b="1" i="0" dirty="0">
                    <a:latin typeface="+mj-lt"/>
                  </a:rPr>
                  <a:t>矩阵</a:t>
                </a:r>
                <a14:m>
                  <m:oMath xmlns:m="http://schemas.openxmlformats.org/officeDocument/2006/math">
                    <m:r>
                      <a:rPr lang="en-US" altLang="zh-CN" sz="2400" b="1" i="1" smtClean="0">
                        <a:latin typeface="Cambria Math"/>
                      </a:rPr>
                      <m:t>𝑨</m:t>
                    </m:r>
                    <m:r>
                      <a:rPr lang="en-US" altLang="zh-CN" sz="2400" b="1" i="1" smtClean="0">
                        <a:latin typeface="Cambria Math"/>
                      </a:rPr>
                      <m:t>(</m:t>
                    </m:r>
                    <m:r>
                      <a:rPr lang="en-US" altLang="zh-CN" sz="2400" b="1" i="1" smtClean="0">
                        <a:latin typeface="Cambria Math"/>
                      </a:rPr>
                      <m:t>𝝀</m:t>
                    </m:r>
                    <m:r>
                      <a:rPr lang="en-US" altLang="zh-CN" sz="2400" b="1" i="1" smtClean="0">
                        <a:latin typeface="Cambria Math"/>
                      </a:rPr>
                      <m:t>)</m:t>
                    </m:r>
                  </m:oMath>
                </a14:m>
                <a:r>
                  <a:rPr lang="zh-CN" altLang="en-US" sz="2400" b="1" i="0" dirty="0">
                    <a:latin typeface="+mj-lt"/>
                  </a:rPr>
                  <a:t>的</a:t>
                </a:r>
                <a:r>
                  <a:rPr lang="en-US" altLang="zh-CN" sz="2400" b="1" i="0" dirty="0">
                    <a:latin typeface="Cambria" pitchFamily="18" charset="0"/>
                    <a:ea typeface="Cambria" pitchFamily="18" charset="0"/>
                  </a:rPr>
                  <a:t>Smith</a:t>
                </a:r>
                <a:r>
                  <a:rPr lang="zh-CN" altLang="en-US" sz="2400" b="1" i="0" dirty="0">
                    <a:latin typeface="+mj-lt"/>
                  </a:rPr>
                  <a:t>标准形是否唯一？</a:t>
                </a:r>
                <a:r>
                  <a:rPr lang="en-US" altLang="zh-CN" sz="2400" b="1" i="0" dirty="0">
                    <a:latin typeface="+mj-lt"/>
                  </a:rPr>
                  <a:t> </a:t>
                </a:r>
                <a:endParaRPr lang="zh-CN" altLang="en-US" sz="2400" b="1" dirty="0">
                  <a:latin typeface="+mn-ea"/>
                </a:endParaRPr>
              </a:p>
            </p:txBody>
          </p:sp>
        </mc:Choice>
        <mc:Fallback xmlns="">
          <p:sp>
            <p:nvSpPr>
              <p:cNvPr id="11" name="Rectangle 8">
                <a:extLst>
                  <a:ext uri="{FF2B5EF4-FFF2-40B4-BE49-F238E27FC236}">
                    <a16:creationId xmlns:a16="http://schemas.microsoft.com/office/drawing/2014/main" xmlns=""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762435" y="1468517"/>
                <a:ext cx="7561263" cy="1052596"/>
              </a:xfrm>
              <a:prstGeom prst="rect">
                <a:avLst/>
              </a:prstGeom>
              <a:blipFill rotWithShape="1">
                <a:blip r:embed="rId3"/>
                <a:stretch>
                  <a:fillRect l="-1613" t="-1734" b="-86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8">
                <a:extLst>
                  <a:ext uri="{FF2B5EF4-FFF2-40B4-BE49-F238E27FC236}">
                    <a16:creationId xmlns:a16="http://schemas.microsoft.com/office/drawing/2014/main" id="{88E0C11F-6794-4FFC-92F4-CE4389D1E38A}"/>
                  </a:ext>
                </a:extLst>
              </p:cNvPr>
              <p:cNvSpPr>
                <a:spLocks noChangeArrowheads="1"/>
              </p:cNvSpPr>
              <p:nvPr/>
            </p:nvSpPr>
            <p:spPr bwMode="auto">
              <a:xfrm>
                <a:off x="762434" y="2677930"/>
                <a:ext cx="7561263" cy="5355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61950">
                  <a:lnSpc>
                    <a:spcPct val="120000"/>
                  </a:lnSpc>
                </a:pPr>
                <a:r>
                  <a:rPr lang="en-US" altLang="zh-CN" sz="2400" b="1" i="0" dirty="0">
                    <a:latin typeface="+mj-lt"/>
                  </a:rPr>
                  <a:t>(2) </a:t>
                </a:r>
                <a:r>
                  <a:rPr lang="zh-CN" altLang="en-US" sz="2400" b="1" i="0" dirty="0">
                    <a:latin typeface="+mj-lt"/>
                  </a:rPr>
                  <a:t>数字矩阵</a:t>
                </a:r>
                <a14:m>
                  <m:oMath xmlns:m="http://schemas.openxmlformats.org/officeDocument/2006/math">
                    <m:r>
                      <a:rPr lang="en-US" altLang="zh-CN" sz="2400" b="1" i="1" smtClean="0">
                        <a:latin typeface="Cambria Math"/>
                      </a:rPr>
                      <m:t>𝑨</m:t>
                    </m:r>
                  </m:oMath>
                </a14:m>
                <a:r>
                  <a:rPr lang="en-US" altLang="zh-CN" sz="2400" b="1" i="0" dirty="0">
                    <a:latin typeface="+mj-lt"/>
                  </a:rPr>
                  <a:t>, </a:t>
                </a:r>
                <a:r>
                  <a:rPr lang="zh-CN" altLang="en-US" sz="2400" b="1" i="0" dirty="0">
                    <a:latin typeface="+mj-lt"/>
                  </a:rPr>
                  <a:t>其特征矩阵</a:t>
                </a:r>
                <a14:m>
                  <m:oMath xmlns:m="http://schemas.openxmlformats.org/officeDocument/2006/math">
                    <m:r>
                      <a:rPr lang="en-US" altLang="zh-CN" sz="2400" b="1" i="1" smtClean="0">
                        <a:latin typeface="Cambria Math"/>
                      </a:rPr>
                      <m:t>𝑨</m:t>
                    </m:r>
                    <m:d>
                      <m:dPr>
                        <m:ctrlPr>
                          <a:rPr lang="en-US" altLang="zh-CN" sz="2400" b="1" i="1" smtClean="0">
                            <a:latin typeface="Cambria Math" panose="02040503050406030204" pitchFamily="18" charset="0"/>
                          </a:rPr>
                        </m:ctrlPr>
                      </m:dPr>
                      <m:e>
                        <m:r>
                          <a:rPr lang="en-US" altLang="zh-CN" sz="2400" b="1" i="1" smtClean="0">
                            <a:latin typeface="Cambria Math"/>
                          </a:rPr>
                          <m:t>𝝀</m:t>
                        </m:r>
                      </m:e>
                    </m:d>
                    <m:r>
                      <a:rPr lang="en-US" altLang="zh-CN" sz="2400" b="1" i="1" smtClean="0">
                        <a:latin typeface="Cambria Math"/>
                      </a:rPr>
                      <m:t>=</m:t>
                    </m:r>
                    <m:r>
                      <a:rPr lang="en-US" altLang="zh-CN" sz="2400" b="1" i="1" smtClean="0">
                        <a:latin typeface="Cambria Math"/>
                      </a:rPr>
                      <m:t>𝝀</m:t>
                    </m:r>
                    <m:r>
                      <a:rPr lang="en-US" altLang="zh-CN" sz="2400" b="1" i="1" smtClean="0">
                        <a:latin typeface="Cambria Math"/>
                      </a:rPr>
                      <m:t>𝑬</m:t>
                    </m:r>
                    <m:r>
                      <a:rPr lang="en-US" altLang="zh-CN" sz="2400" b="1" i="1" smtClean="0">
                        <a:latin typeface="Cambria Math"/>
                      </a:rPr>
                      <m:t>−</m:t>
                    </m:r>
                    <m:r>
                      <a:rPr lang="en-US" altLang="zh-CN" sz="2400" b="1" i="1" smtClean="0">
                        <a:latin typeface="Cambria Math"/>
                      </a:rPr>
                      <m:t>𝑨</m:t>
                    </m:r>
                  </m:oMath>
                </a14:m>
                <a:r>
                  <a:rPr lang="zh-CN" altLang="en-US" sz="2400" b="1" i="0" dirty="0">
                    <a:latin typeface="+mj-lt"/>
                  </a:rPr>
                  <a:t>为</a:t>
                </a:r>
                <a14:m>
                  <m:oMath xmlns:m="http://schemas.openxmlformats.org/officeDocument/2006/math">
                    <m:r>
                      <a:rPr lang="en-US" altLang="zh-CN" sz="2400" b="1" i="1" dirty="0" smtClean="0">
                        <a:latin typeface="Cambria Math"/>
                      </a:rPr>
                      <m:t>𝝀</m:t>
                    </m:r>
                  </m:oMath>
                </a14:m>
                <a:r>
                  <a:rPr lang="en-US" altLang="zh-CN" sz="2400" b="1" i="0" dirty="0">
                    <a:latin typeface="+mj-lt"/>
                  </a:rPr>
                  <a:t>-</a:t>
                </a:r>
                <a:r>
                  <a:rPr lang="zh-CN" altLang="en-US" sz="2400" b="1" i="0" dirty="0">
                    <a:latin typeface="+mj-lt"/>
                  </a:rPr>
                  <a:t>矩阵</a:t>
                </a:r>
                <a:r>
                  <a:rPr lang="en-US" altLang="zh-CN" sz="2400" b="1" i="0" dirty="0">
                    <a:latin typeface="+mj-lt"/>
                  </a:rPr>
                  <a:t>. </a:t>
                </a:r>
                <a:endParaRPr lang="zh-CN" altLang="en-US" sz="2400" b="1" dirty="0">
                  <a:latin typeface="+mn-ea"/>
                </a:endParaRPr>
              </a:p>
            </p:txBody>
          </p:sp>
        </mc:Choice>
        <mc:Fallback xmlns="">
          <p:sp>
            <p:nvSpPr>
              <p:cNvPr id="12" name="Rectangle 8">
                <a:extLst>
                  <a:ext uri="{FF2B5EF4-FFF2-40B4-BE49-F238E27FC236}">
                    <a16:creationId xmlns:a16="http://schemas.microsoft.com/office/drawing/2014/main" xmlns=""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762434" y="2677930"/>
                <a:ext cx="7561263" cy="535531"/>
              </a:xfrm>
              <a:prstGeom prst="rect">
                <a:avLst/>
              </a:prstGeom>
              <a:blipFill rotWithShape="1">
                <a:blip r:embed="rId4"/>
                <a:stretch>
                  <a:fillRect t="-2273" r="-968" b="-1818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Rectangle 8">
                <a:extLst>
                  <a:ext uri="{FF2B5EF4-FFF2-40B4-BE49-F238E27FC236}">
                    <a16:creationId xmlns:a16="http://schemas.microsoft.com/office/drawing/2014/main" id="{88E0C11F-6794-4FFC-92F4-CE4389D1E38A}"/>
                  </a:ext>
                </a:extLst>
              </p:cNvPr>
              <p:cNvSpPr>
                <a:spLocks noChangeArrowheads="1"/>
              </p:cNvSpPr>
              <p:nvPr/>
            </p:nvSpPr>
            <p:spPr bwMode="auto">
              <a:xfrm>
                <a:off x="762435" y="4302264"/>
                <a:ext cx="7561263" cy="5355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61950">
                  <a:lnSpc>
                    <a:spcPct val="120000"/>
                  </a:lnSpc>
                </a:pPr>
                <a:r>
                  <a:rPr lang="en-US" altLang="zh-CN" sz="2400" b="1" dirty="0">
                    <a:latin typeface="+mn-ea"/>
                  </a:rPr>
                  <a:t>(3) </a:t>
                </a:r>
                <a:r>
                  <a:rPr lang="zh-CN" altLang="en-US" sz="2400" b="1" dirty="0">
                    <a:latin typeface="+mn-ea"/>
                  </a:rPr>
                  <a:t>能否定义一般的</a:t>
                </a:r>
                <a14:m>
                  <m:oMath xmlns:m="http://schemas.openxmlformats.org/officeDocument/2006/math">
                    <m:r>
                      <a:rPr lang="en-US" altLang="zh-CN" sz="2400" b="1" i="1" smtClean="0">
                        <a:latin typeface="Cambria Math"/>
                      </a:rPr>
                      <m:t>𝝀</m:t>
                    </m:r>
                  </m:oMath>
                </a14:m>
                <a:r>
                  <a:rPr lang="en-US" altLang="zh-CN" sz="2400" b="1" dirty="0">
                    <a:latin typeface="+mn-ea"/>
                  </a:rPr>
                  <a:t>-</a:t>
                </a:r>
                <a:r>
                  <a:rPr lang="zh-CN" altLang="en-US" sz="2400" b="1" dirty="0">
                    <a:latin typeface="+mn-ea"/>
                  </a:rPr>
                  <a:t>矩阵的行列式因子、不变因子、</a:t>
                </a:r>
              </a:p>
            </p:txBody>
          </p:sp>
        </mc:Choice>
        <mc:Fallback xmlns="">
          <p:sp>
            <p:nvSpPr>
              <p:cNvPr id="13" name="Rectangle 8">
                <a:extLst>
                  <a:ext uri="{FF2B5EF4-FFF2-40B4-BE49-F238E27FC236}">
                    <a16:creationId xmlns:a16="http://schemas.microsoft.com/office/drawing/2014/main" xmlns=""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762435" y="4302264"/>
                <a:ext cx="7561263" cy="535531"/>
              </a:xfrm>
              <a:prstGeom prst="rect">
                <a:avLst/>
              </a:prstGeom>
              <a:blipFill rotWithShape="1">
                <a:blip r:embed="rId5"/>
                <a:stretch>
                  <a:fillRect t="-2273" r="-5323" b="-1818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269534" y="3143668"/>
                <a:ext cx="6096000" cy="535531"/>
              </a:xfrm>
              <a:prstGeom prst="rect">
                <a:avLst/>
              </a:prstGeom>
            </p:spPr>
            <p:txBody>
              <a:bodyPr>
                <a:spAutoFit/>
              </a:bodyPr>
              <a:lstStyle/>
              <a:p>
                <a:pPr marL="361950">
                  <a:lnSpc>
                    <a:spcPct val="120000"/>
                  </a:lnSpc>
                </a:pPr>
                <a14:m>
                  <m:oMath xmlns:m="http://schemas.openxmlformats.org/officeDocument/2006/math">
                    <m:r>
                      <a:rPr lang="en-US" altLang="zh-CN" sz="2400" b="1" i="1">
                        <a:latin typeface="Cambria Math"/>
                      </a:rPr>
                      <m:t>𝑨</m:t>
                    </m:r>
                    <m:d>
                      <m:dPr>
                        <m:ctrlPr>
                          <a:rPr lang="en-US" altLang="zh-CN" sz="2400" b="1" i="1">
                            <a:latin typeface="Cambria Math" panose="02040503050406030204" pitchFamily="18" charset="0"/>
                          </a:rPr>
                        </m:ctrlPr>
                      </m:dPr>
                      <m:e>
                        <m:r>
                          <a:rPr lang="en-US" altLang="zh-CN" sz="2400" b="1" i="1">
                            <a:latin typeface="Cambria Math"/>
                          </a:rPr>
                          <m:t>𝝀</m:t>
                        </m:r>
                      </m:e>
                    </m:d>
                  </m:oMath>
                </a14:m>
                <a:r>
                  <a:rPr lang="zh-CN" altLang="en-US" sz="2400" b="1" dirty="0"/>
                  <a:t>的行列式因子、不变因子、初级因子</a:t>
                </a:r>
                <a:endParaRPr lang="zh-CN" altLang="en-US" sz="2400" b="1" dirty="0">
                  <a:latin typeface="+mn-ea"/>
                </a:endParaRPr>
              </a:p>
            </p:txBody>
          </p:sp>
        </mc:Choice>
        <mc:Fallback xmlns="">
          <p:sp>
            <p:nvSpPr>
              <p:cNvPr id="3" name="矩形 2"/>
              <p:cNvSpPr>
                <a:spLocks noRot="1" noChangeAspect="1" noMove="1" noResize="1" noEditPoints="1" noAdjustHandles="1" noChangeArrowheads="1" noChangeShapeType="1" noTextEdit="1"/>
              </p:cNvSpPr>
              <p:nvPr/>
            </p:nvSpPr>
            <p:spPr>
              <a:xfrm>
                <a:off x="1269534" y="3143668"/>
                <a:ext cx="6096000" cy="535531"/>
              </a:xfrm>
              <a:prstGeom prst="rect">
                <a:avLst/>
              </a:prstGeom>
              <a:blipFill rotWithShape="1">
                <a:blip r:embed="rId6"/>
                <a:stretch>
                  <a:fillRect t="-2273" r="-800" b="-18182"/>
                </a:stretch>
              </a:blipFill>
            </p:spPr>
            <p:txBody>
              <a:bodyPr/>
              <a:lstStyle/>
              <a:p>
                <a:r>
                  <a:rPr lang="zh-CN" altLang="en-US">
                    <a:noFill/>
                  </a:rPr>
                  <a:t> </a:t>
                </a:r>
              </a:p>
            </p:txBody>
          </p:sp>
        </mc:Fallback>
      </mc:AlternateContent>
      <p:sp>
        <p:nvSpPr>
          <p:cNvPr id="4" name="矩形 3"/>
          <p:cNvSpPr/>
          <p:nvPr/>
        </p:nvSpPr>
        <p:spPr>
          <a:xfrm>
            <a:off x="1263127" y="3620476"/>
            <a:ext cx="4717958" cy="535531"/>
          </a:xfrm>
          <a:prstGeom prst="rect">
            <a:avLst/>
          </a:prstGeom>
        </p:spPr>
        <p:txBody>
          <a:bodyPr wrap="none">
            <a:spAutoFit/>
          </a:bodyPr>
          <a:lstStyle/>
          <a:p>
            <a:pPr marL="361950">
              <a:lnSpc>
                <a:spcPct val="120000"/>
              </a:lnSpc>
            </a:pPr>
            <a:r>
              <a:rPr lang="zh-CN" altLang="en-US" sz="2400" b="1" dirty="0"/>
              <a:t>与</a:t>
            </a:r>
            <a:r>
              <a:rPr lang="en-US" altLang="zh-CN" sz="2400" b="1" dirty="0">
                <a:latin typeface="Cambria" pitchFamily="18" charset="0"/>
                <a:ea typeface="Cambria" pitchFamily="18" charset="0"/>
              </a:rPr>
              <a:t>Smith</a:t>
            </a:r>
            <a:r>
              <a:rPr lang="zh-CN" altLang="en-US" sz="2400" b="1" dirty="0"/>
              <a:t>标准形是否有联系？</a:t>
            </a:r>
            <a:r>
              <a:rPr lang="en-US" altLang="zh-CN" sz="2400" b="1" dirty="0"/>
              <a:t>  </a:t>
            </a:r>
            <a:endParaRPr lang="zh-CN" altLang="en-US" sz="2400" b="1" dirty="0">
              <a:latin typeface="+mn-ea"/>
            </a:endParaRPr>
          </a:p>
        </p:txBody>
      </p:sp>
      <p:sp>
        <p:nvSpPr>
          <p:cNvPr id="7" name="矩形 6"/>
          <p:cNvSpPr/>
          <p:nvPr/>
        </p:nvSpPr>
        <p:spPr>
          <a:xfrm>
            <a:off x="1275849" y="4770683"/>
            <a:ext cx="2089033" cy="535531"/>
          </a:xfrm>
          <a:prstGeom prst="rect">
            <a:avLst/>
          </a:prstGeom>
        </p:spPr>
        <p:txBody>
          <a:bodyPr wrap="none">
            <a:spAutoFit/>
          </a:bodyPr>
          <a:lstStyle/>
          <a:p>
            <a:pPr marL="361950">
              <a:lnSpc>
                <a:spcPct val="120000"/>
              </a:lnSpc>
            </a:pPr>
            <a:r>
              <a:rPr lang="zh-CN" altLang="en-US" sz="2400" b="1" dirty="0">
                <a:latin typeface="+mn-ea"/>
              </a:rPr>
              <a:t>初级因子？</a:t>
            </a:r>
          </a:p>
        </p:txBody>
      </p:sp>
    </p:spTree>
    <p:extLst>
      <p:ext uri="{BB962C8B-B14F-4D97-AF65-F5344CB8AC3E}">
        <p14:creationId xmlns:p14="http://schemas.microsoft.com/office/powerpoint/2010/main" val="1772070324"/>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3" grpId="0"/>
      <p:bldP spid="4"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说明</a:t>
            </a:r>
          </a:p>
        </p:txBody>
      </p:sp>
      <mc:AlternateContent xmlns:mc="http://schemas.openxmlformats.org/markup-compatibility/2006" xmlns:a14="http://schemas.microsoft.com/office/drawing/2010/main">
        <mc:Choice Requires="a14">
          <p:sp>
            <p:nvSpPr>
              <p:cNvPr id="8" name="Rectangle 8">
                <a:extLst>
                  <a:ext uri="{FF2B5EF4-FFF2-40B4-BE49-F238E27FC236}">
                    <a16:creationId xmlns:a16="http://schemas.microsoft.com/office/drawing/2014/main" id="{88E0C11F-6794-4FFC-92F4-CE4389D1E38A}"/>
                  </a:ext>
                </a:extLst>
              </p:cNvPr>
              <p:cNvSpPr>
                <a:spLocks noChangeArrowheads="1"/>
              </p:cNvSpPr>
              <p:nvPr/>
            </p:nvSpPr>
            <p:spPr bwMode="auto">
              <a:xfrm>
                <a:off x="676056" y="1358201"/>
                <a:ext cx="7580532" cy="1200329"/>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61950" algn="just">
                  <a:lnSpc>
                    <a:spcPct val="120000"/>
                  </a:lnSpc>
                </a:pPr>
                <a:r>
                  <a:rPr lang="zh-CN" altLang="en-US" sz="2000" b="1" dirty="0">
                    <a:solidFill>
                      <a:schemeClr val="tx1"/>
                    </a:solidFill>
                    <a:latin typeface="+mn-ea"/>
                  </a:rPr>
                  <a:t>本节的主要概念：行列式因子、不变因子、初等因子和前一节是完全一样的，但是大家一定要注意，这一节是讨论一般的</a:t>
                </a:r>
                <a14:m>
                  <m:oMath xmlns:m="http://schemas.openxmlformats.org/officeDocument/2006/math">
                    <m:r>
                      <a:rPr lang="en-US" altLang="zh-CN" sz="2000" b="1" i="1">
                        <a:latin typeface="Cambria Math" panose="02040503050406030204" pitchFamily="18" charset="0"/>
                      </a:rPr>
                      <m:t>𝝀</m:t>
                    </m:r>
                  </m:oMath>
                </a14:m>
                <a:r>
                  <a:rPr lang="en-US" altLang="zh-CN" sz="2000" b="1" dirty="0">
                    <a:latin typeface="+mn-ea"/>
                  </a:rPr>
                  <a:t>-</a:t>
                </a:r>
                <a:r>
                  <a:rPr lang="zh-CN" altLang="en-US" sz="2000" b="1" dirty="0">
                    <a:latin typeface="+mn-ea"/>
                  </a:rPr>
                  <a:t>矩阵，因此，个别表述上有细微的区别</a:t>
                </a:r>
                <a:r>
                  <a:rPr lang="en-US" altLang="zh-CN" sz="2000" b="1" dirty="0">
                    <a:latin typeface="+mn-ea"/>
                  </a:rPr>
                  <a:t>.</a:t>
                </a:r>
                <a:endParaRPr lang="en-US" altLang="zh-CN" sz="2000" b="1" dirty="0">
                  <a:solidFill>
                    <a:schemeClr val="tx1"/>
                  </a:solidFill>
                  <a:latin typeface="+mn-ea"/>
                </a:endParaRPr>
              </a:p>
            </p:txBody>
          </p:sp>
        </mc:Choice>
        <mc:Fallback xmlns="">
          <p:sp>
            <p:nvSpPr>
              <p:cNvPr id="8" name="Rectangle 8">
                <a:extLst>
                  <a:ext uri="{FF2B5EF4-FFF2-40B4-BE49-F238E27FC236}">
                    <a16:creationId xmlns:a16="http://schemas.microsoft.com/office/drawing/2014/main" id="{88E0C11F-6794-4FFC-92F4-CE4389D1E38A}"/>
                  </a:ext>
                </a:extLst>
              </p:cNvPr>
              <p:cNvSpPr>
                <a:spLocks noRot="1" noChangeAspect="1" noMove="1" noResize="1" noEditPoints="1" noAdjustHandles="1" noChangeArrowheads="1" noChangeShapeType="1" noTextEdit="1"/>
              </p:cNvSpPr>
              <p:nvPr/>
            </p:nvSpPr>
            <p:spPr bwMode="auto">
              <a:xfrm>
                <a:off x="676056" y="1358201"/>
                <a:ext cx="7580532" cy="1200329"/>
              </a:xfrm>
              <a:prstGeom prst="rect">
                <a:avLst/>
              </a:prstGeom>
              <a:blipFill>
                <a:blip r:embed="rId2"/>
                <a:stretch>
                  <a:fillRect t="-508" r="-805" b="-558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Rectangle 8">
                <a:extLst>
                  <a:ext uri="{FF2B5EF4-FFF2-40B4-BE49-F238E27FC236}">
                    <a16:creationId xmlns:a16="http://schemas.microsoft.com/office/drawing/2014/main" id="{88E0C11F-6794-4FFC-92F4-CE4389D1E38A}"/>
                  </a:ext>
                </a:extLst>
              </p:cNvPr>
              <p:cNvSpPr>
                <a:spLocks noChangeArrowheads="1"/>
              </p:cNvSpPr>
              <p:nvPr/>
            </p:nvSpPr>
            <p:spPr bwMode="auto">
              <a:xfrm>
                <a:off x="670777" y="2676614"/>
                <a:ext cx="7580532" cy="1938992"/>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61950" algn="just">
                  <a:lnSpc>
                    <a:spcPct val="120000"/>
                  </a:lnSpc>
                </a:pPr>
                <a:r>
                  <a:rPr lang="zh-CN" altLang="en-US" sz="2000" b="1" dirty="0">
                    <a:solidFill>
                      <a:schemeClr val="tx1"/>
                    </a:solidFill>
                    <a:latin typeface="+mn-ea"/>
                  </a:rPr>
                  <a:t>本节的主要目的就是要说明两个事实：</a:t>
                </a:r>
                <a:endParaRPr lang="en-US" altLang="zh-CN" sz="2000" b="1" dirty="0">
                  <a:solidFill>
                    <a:schemeClr val="tx1"/>
                  </a:solidFill>
                  <a:latin typeface="+mn-ea"/>
                </a:endParaRPr>
              </a:p>
              <a:p>
                <a:pPr marL="361950" algn="just">
                  <a:lnSpc>
                    <a:spcPct val="120000"/>
                  </a:lnSpc>
                </a:pPr>
                <a:r>
                  <a:rPr lang="zh-CN" altLang="en-US" sz="2000" b="1" dirty="0">
                    <a:latin typeface="+mn-ea"/>
                  </a:rPr>
                  <a:t>（</a:t>
                </a:r>
                <a:r>
                  <a:rPr lang="en-US" altLang="zh-CN" sz="2000" b="1" dirty="0">
                    <a:latin typeface="+mn-ea"/>
                  </a:rPr>
                  <a:t>1</a:t>
                </a:r>
                <a:r>
                  <a:rPr lang="zh-CN" altLang="en-US" sz="2000" b="1" dirty="0">
                    <a:latin typeface="+mn-ea"/>
                  </a:rPr>
                  <a:t>）</a:t>
                </a:r>
                <a:r>
                  <a:rPr lang="en-US" altLang="zh-CN" sz="2000" b="1" dirty="0"/>
                  <a:t> </a:t>
                </a:r>
                <a14:m>
                  <m:oMath xmlns:m="http://schemas.openxmlformats.org/officeDocument/2006/math">
                    <m:r>
                      <a:rPr lang="en-US" altLang="zh-CN" sz="2000" b="1" i="1">
                        <a:latin typeface="Cambria Math" panose="02040503050406030204" pitchFamily="18" charset="0"/>
                      </a:rPr>
                      <m:t>𝝀</m:t>
                    </m:r>
                  </m:oMath>
                </a14:m>
                <a:r>
                  <a:rPr lang="en-US" altLang="zh-CN" sz="2000" b="1" dirty="0">
                    <a:latin typeface="+mn-ea"/>
                  </a:rPr>
                  <a:t>-</a:t>
                </a:r>
                <a:r>
                  <a:rPr lang="zh-CN" altLang="en-US" sz="2000" b="1" dirty="0">
                    <a:latin typeface="+mn-ea"/>
                  </a:rPr>
                  <a:t>矩阵的行列式因子、不变因子、初等因子都是初等变换下的不变量；</a:t>
                </a:r>
                <a:endParaRPr lang="en-US" altLang="zh-CN" sz="2000" b="1" dirty="0">
                  <a:latin typeface="+mn-ea"/>
                </a:endParaRPr>
              </a:p>
              <a:p>
                <a:pPr marL="361950" algn="just">
                  <a:lnSpc>
                    <a:spcPct val="120000"/>
                  </a:lnSpc>
                </a:pPr>
                <a:r>
                  <a:rPr lang="zh-CN" altLang="en-US" sz="2000" b="1" dirty="0">
                    <a:solidFill>
                      <a:schemeClr val="tx1"/>
                    </a:solidFill>
                    <a:latin typeface="+mn-ea"/>
                  </a:rPr>
                  <a:t>（</a:t>
                </a:r>
                <a:r>
                  <a:rPr lang="en-US" altLang="zh-CN" sz="2000" b="1" dirty="0">
                    <a:solidFill>
                      <a:schemeClr val="tx1"/>
                    </a:solidFill>
                    <a:latin typeface="+mn-ea"/>
                  </a:rPr>
                  <a:t>2</a:t>
                </a:r>
                <a:r>
                  <a:rPr lang="zh-CN" altLang="en-US" sz="2000" b="1" dirty="0">
                    <a:solidFill>
                      <a:schemeClr val="tx1"/>
                    </a:solidFill>
                    <a:latin typeface="+mn-ea"/>
                  </a:rPr>
                  <a:t>） 三种不变量之间可以互相转化！怎么转化，大家要注意总结</a:t>
                </a:r>
                <a:r>
                  <a:rPr lang="en-US" altLang="zh-CN" sz="2000" b="1" dirty="0">
                    <a:solidFill>
                      <a:schemeClr val="tx1"/>
                    </a:solidFill>
                    <a:latin typeface="+mn-ea"/>
                  </a:rPr>
                  <a:t>.</a:t>
                </a:r>
              </a:p>
            </p:txBody>
          </p:sp>
        </mc:Choice>
        <mc:Fallback xmlns="">
          <p:sp>
            <p:nvSpPr>
              <p:cNvPr id="5" name="Rectangle 8">
                <a:extLst>
                  <a:ext uri="{FF2B5EF4-FFF2-40B4-BE49-F238E27FC236}">
                    <a16:creationId xmlns:a16="http://schemas.microsoft.com/office/drawing/2014/main" id="{88E0C11F-6794-4FFC-92F4-CE4389D1E38A}"/>
                  </a:ext>
                </a:extLst>
              </p:cNvPr>
              <p:cNvSpPr>
                <a:spLocks noRot="1" noChangeAspect="1" noMove="1" noResize="1" noEditPoints="1" noAdjustHandles="1" noChangeArrowheads="1" noChangeShapeType="1" noTextEdit="1"/>
              </p:cNvSpPr>
              <p:nvPr/>
            </p:nvSpPr>
            <p:spPr bwMode="auto">
              <a:xfrm>
                <a:off x="670777" y="2676614"/>
                <a:ext cx="7580532" cy="1938992"/>
              </a:xfrm>
              <a:prstGeom prst="rect">
                <a:avLst/>
              </a:prstGeom>
              <a:blipFill>
                <a:blip r:embed="rId3"/>
                <a:stretch>
                  <a:fillRect r="-804" b="-314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8">
                <a:extLst>
                  <a:ext uri="{FF2B5EF4-FFF2-40B4-BE49-F238E27FC236}">
                    <a16:creationId xmlns:a16="http://schemas.microsoft.com/office/drawing/2014/main" id="{88E0C11F-6794-4FFC-92F4-CE4389D1E38A}"/>
                  </a:ext>
                </a:extLst>
              </p:cNvPr>
              <p:cNvSpPr>
                <a:spLocks noChangeArrowheads="1"/>
              </p:cNvSpPr>
              <p:nvPr/>
            </p:nvSpPr>
            <p:spPr bwMode="auto">
              <a:xfrm>
                <a:off x="670777" y="4578035"/>
                <a:ext cx="7580532" cy="15696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61950" algn="just">
                  <a:lnSpc>
                    <a:spcPct val="120000"/>
                  </a:lnSpc>
                </a:pPr>
                <a:r>
                  <a:rPr lang="zh-CN" altLang="en-US" sz="2000" b="1" dirty="0">
                    <a:latin typeface="Cambria" panose="02040503050406030204" pitchFamily="18" charset="0"/>
                  </a:rPr>
                  <a:t>本节</a:t>
                </a:r>
                <a:r>
                  <a:rPr lang="zh-CN" altLang="en-US" sz="2000" b="1" dirty="0">
                    <a:solidFill>
                      <a:schemeClr val="tx1"/>
                    </a:solidFill>
                    <a:latin typeface="Cambria" panose="02040503050406030204" pitchFamily="18" charset="0"/>
                  </a:rPr>
                  <a:t>的另外一个非常</a:t>
                </a:r>
                <a:r>
                  <a:rPr lang="zh-CN" altLang="en-US" sz="2000" b="1" dirty="0">
                    <a:latin typeface="Cambria" panose="02040503050406030204" pitchFamily="18" charset="0"/>
                  </a:rPr>
                  <a:t>重要的部分就是提供了计算矩阵</a:t>
                </a:r>
                <a14:m>
                  <m:oMath xmlns:m="http://schemas.openxmlformats.org/officeDocument/2006/math">
                    <m:r>
                      <a:rPr lang="en-US" altLang="zh-CN" sz="2000" b="1" i="1" smtClean="0">
                        <a:latin typeface="Cambria Math" panose="02040503050406030204" pitchFamily="18" charset="0"/>
                      </a:rPr>
                      <m:t>𝑨</m:t>
                    </m:r>
                  </m:oMath>
                </a14:m>
                <a:r>
                  <a:rPr lang="zh-CN" altLang="en-US" sz="2000" b="1" dirty="0">
                    <a:solidFill>
                      <a:schemeClr val="tx1"/>
                    </a:solidFill>
                    <a:latin typeface="Cambria" panose="02040503050406030204" pitchFamily="18" charset="0"/>
                  </a:rPr>
                  <a:t>的</a:t>
                </a:r>
                <a:r>
                  <a:rPr lang="en-US" altLang="zh-CN" sz="2000" b="1" dirty="0">
                    <a:solidFill>
                      <a:schemeClr val="tx1"/>
                    </a:solidFill>
                    <a:latin typeface="Cambria" panose="02040503050406030204" pitchFamily="18" charset="0"/>
                    <a:ea typeface="Cambria" panose="02040503050406030204" pitchFamily="18" charset="0"/>
                  </a:rPr>
                  <a:t>Jordan</a:t>
                </a:r>
                <a:r>
                  <a:rPr lang="zh-CN" altLang="en-US" sz="2000" b="1" dirty="0">
                    <a:solidFill>
                      <a:schemeClr val="tx1"/>
                    </a:solidFill>
                    <a:latin typeface="Cambria" panose="02040503050406030204" pitchFamily="18" charset="0"/>
                  </a:rPr>
                  <a:t>标准形的第二种方法：利用</a:t>
                </a:r>
                <a:r>
                  <a:rPr lang="en-US" altLang="zh-CN" sz="2000" b="1" dirty="0">
                    <a:solidFill>
                      <a:schemeClr val="tx1"/>
                    </a:solidFill>
                    <a:latin typeface="Cambria" panose="02040503050406030204" pitchFamily="18" charset="0"/>
                  </a:rPr>
                  <a:t>Smith</a:t>
                </a:r>
                <a:r>
                  <a:rPr lang="zh-CN" altLang="en-US" sz="2000" b="1" dirty="0">
                    <a:solidFill>
                      <a:schemeClr val="tx1"/>
                    </a:solidFill>
                    <a:latin typeface="Cambria" panose="02040503050406030204" pitchFamily="18" charset="0"/>
                  </a:rPr>
                  <a:t>标准形提供不变因子</a:t>
                </a:r>
                <a:r>
                  <a:rPr lang="en-US" altLang="zh-CN" sz="2000" b="1" dirty="0">
                    <a:solidFill>
                      <a:schemeClr val="tx1"/>
                    </a:solidFill>
                    <a:latin typeface="Cambria" panose="02040503050406030204" pitchFamily="18" charset="0"/>
                  </a:rPr>
                  <a:t>. </a:t>
                </a:r>
                <a:r>
                  <a:rPr lang="zh-CN" altLang="en-US" sz="2000" b="1" dirty="0">
                    <a:solidFill>
                      <a:schemeClr val="tx1"/>
                    </a:solidFill>
                    <a:latin typeface="Cambria" panose="02040503050406030204" pitchFamily="18" charset="0"/>
                  </a:rPr>
                  <a:t>这种方法的</a:t>
                </a:r>
                <a:r>
                  <a:rPr lang="zh-CN" altLang="en-US" sz="2000" b="1" dirty="0">
                    <a:solidFill>
                      <a:srgbClr val="C00000"/>
                    </a:solidFill>
                    <a:latin typeface="Cambria" panose="02040503050406030204" pitchFamily="18" charset="0"/>
                  </a:rPr>
                  <a:t>优点是对于</a:t>
                </a:r>
                <a:r>
                  <a:rPr lang="en-US" altLang="zh-CN" sz="2000" b="1" dirty="0">
                    <a:solidFill>
                      <a:srgbClr val="C00000"/>
                    </a:solidFill>
                    <a:latin typeface="Cambria" panose="02040503050406030204" pitchFamily="18" charset="0"/>
                  </a:rPr>
                  <a:t>4</a:t>
                </a:r>
                <a:r>
                  <a:rPr lang="zh-CN" altLang="en-US" sz="2000" b="1" dirty="0">
                    <a:solidFill>
                      <a:srgbClr val="C00000"/>
                    </a:solidFill>
                    <a:latin typeface="Cambria" panose="02040503050406030204" pitchFamily="18" charset="0"/>
                  </a:rPr>
                  <a:t>阶以上的矩阵计算量会比较小一些</a:t>
                </a:r>
                <a:r>
                  <a:rPr lang="en-US" altLang="zh-CN" sz="2000" b="1" dirty="0">
                    <a:solidFill>
                      <a:srgbClr val="C00000"/>
                    </a:solidFill>
                    <a:latin typeface="Cambria" panose="02040503050406030204" pitchFamily="18" charset="0"/>
                  </a:rPr>
                  <a:t>. </a:t>
                </a:r>
                <a:r>
                  <a:rPr lang="zh-CN" altLang="en-US" sz="2000" b="1" dirty="0">
                    <a:solidFill>
                      <a:srgbClr val="C00000"/>
                    </a:solidFill>
                    <a:latin typeface="Cambria" panose="02040503050406030204" pitchFamily="18" charset="0"/>
                  </a:rPr>
                  <a:t>但是缺点是</a:t>
                </a:r>
                <a:r>
                  <a:rPr lang="en-US" altLang="zh-CN" sz="2000" b="1" dirty="0">
                    <a:solidFill>
                      <a:srgbClr val="C00000"/>
                    </a:solidFill>
                    <a:latin typeface="Cambria" panose="02040503050406030204" pitchFamily="18" charset="0"/>
                  </a:rPr>
                  <a:t>, </a:t>
                </a:r>
                <a:r>
                  <a:rPr lang="zh-CN" altLang="en-US" sz="2000" b="1" dirty="0">
                    <a:solidFill>
                      <a:srgbClr val="C00000"/>
                    </a:solidFill>
                    <a:latin typeface="Cambria" panose="02040503050406030204" pitchFamily="18" charset="0"/>
                  </a:rPr>
                  <a:t>估计有部分同学掌握不好</a:t>
                </a:r>
                <a:r>
                  <a:rPr lang="en-US" altLang="zh-CN" sz="2000" b="1" dirty="0">
                    <a:latin typeface="Cambria" panose="02040503050406030204" pitchFamily="18" charset="0"/>
                  </a:rPr>
                  <a:t>.</a:t>
                </a:r>
                <a:endParaRPr lang="en-US" altLang="zh-CN" sz="2000" b="1" dirty="0">
                  <a:solidFill>
                    <a:schemeClr val="tx1"/>
                  </a:solidFill>
                  <a:latin typeface="Cambria" panose="02040503050406030204" pitchFamily="18" charset="0"/>
                  <a:ea typeface="Cambria" panose="02040503050406030204" pitchFamily="18" charset="0"/>
                </a:endParaRPr>
              </a:p>
            </p:txBody>
          </p:sp>
        </mc:Choice>
        <mc:Fallback xmlns="">
          <p:sp>
            <p:nvSpPr>
              <p:cNvPr id="6" name="Rectangle 8">
                <a:extLst>
                  <a:ext uri="{FF2B5EF4-FFF2-40B4-BE49-F238E27FC236}">
                    <a16:creationId xmlns:a16="http://schemas.microsoft.com/office/drawing/2014/main" id="{88E0C11F-6794-4FFC-92F4-CE4389D1E38A}"/>
                  </a:ext>
                </a:extLst>
              </p:cNvPr>
              <p:cNvSpPr>
                <a:spLocks noRot="1" noChangeAspect="1" noMove="1" noResize="1" noEditPoints="1" noAdjustHandles="1" noChangeArrowheads="1" noChangeShapeType="1" noTextEdit="1"/>
              </p:cNvSpPr>
              <p:nvPr/>
            </p:nvSpPr>
            <p:spPr bwMode="auto">
              <a:xfrm>
                <a:off x="670777" y="4578035"/>
                <a:ext cx="7580532" cy="1569660"/>
              </a:xfrm>
              <a:prstGeom prst="rect">
                <a:avLst/>
              </a:prstGeom>
              <a:blipFill>
                <a:blip r:embed="rId4"/>
                <a:stretch>
                  <a:fillRect t="-389" r="-804" b="-428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2405254108"/>
      </p:ext>
    </p:extLst>
  </p:cSld>
  <p:clrMapOvr>
    <a:masterClrMapping/>
  </p:clrMapOvr>
  <p:transition spd="med" advTm="68598">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前言</a:t>
            </a:r>
          </a:p>
        </p:txBody>
      </p:sp>
      <mc:AlternateContent xmlns:mc="http://schemas.openxmlformats.org/markup-compatibility/2006" xmlns:a14="http://schemas.microsoft.com/office/drawing/2010/main">
        <mc:Choice Requires="a14">
          <p:sp>
            <p:nvSpPr>
              <p:cNvPr id="11" name="Rectangle 8">
                <a:extLst>
                  <a:ext uri="{FF2B5EF4-FFF2-40B4-BE49-F238E27FC236}">
                    <a16:creationId xmlns:a16="http://schemas.microsoft.com/office/drawing/2014/main" id="{88E0C11F-6794-4FFC-92F4-CE4389D1E38A}"/>
                  </a:ext>
                </a:extLst>
              </p:cNvPr>
              <p:cNvSpPr>
                <a:spLocks noChangeArrowheads="1"/>
              </p:cNvSpPr>
              <p:nvPr/>
            </p:nvSpPr>
            <p:spPr bwMode="auto">
              <a:xfrm>
                <a:off x="661769" y="1355255"/>
                <a:ext cx="7593231" cy="2945871"/>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61950" algn="just">
                  <a:lnSpc>
                    <a:spcPct val="120000"/>
                  </a:lnSpc>
                </a:pPr>
                <a:r>
                  <a:rPr lang="zh-CN" altLang="en-US" sz="2000" b="1" dirty="0">
                    <a:solidFill>
                      <a:schemeClr val="tx1"/>
                    </a:solidFill>
                    <a:latin typeface="+mn-ea"/>
                  </a:rPr>
                  <a:t>从这一节开始</a:t>
                </a:r>
                <a:r>
                  <a:rPr lang="en-US" altLang="zh-CN" sz="2000" b="1" dirty="0">
                    <a:solidFill>
                      <a:schemeClr val="tx1"/>
                    </a:solidFill>
                    <a:latin typeface="+mn-ea"/>
                  </a:rPr>
                  <a:t>, </a:t>
                </a:r>
                <a:r>
                  <a:rPr lang="zh-CN" altLang="en-US" sz="2000" b="1" dirty="0">
                    <a:solidFill>
                      <a:schemeClr val="tx1"/>
                    </a:solidFill>
                    <a:latin typeface="+mn-ea"/>
                  </a:rPr>
                  <a:t>我们将建立一套理论来证明核心定理</a:t>
                </a:r>
                <a:r>
                  <a:rPr lang="en-US" altLang="zh-CN" sz="2000" b="1" dirty="0">
                    <a:solidFill>
                      <a:schemeClr val="tx1"/>
                    </a:solidFill>
                    <a:latin typeface="+mn-ea"/>
                  </a:rPr>
                  <a:t>. </a:t>
                </a:r>
                <a:r>
                  <a:rPr lang="zh-CN" altLang="en-US" sz="2000" b="1" dirty="0">
                    <a:solidFill>
                      <a:schemeClr val="tx1"/>
                    </a:solidFill>
                    <a:latin typeface="+mn-ea"/>
                  </a:rPr>
                  <a:t>这套理论就是</a:t>
                </a:r>
                <a14:m>
                  <m:oMath xmlns:m="http://schemas.openxmlformats.org/officeDocument/2006/math">
                    <m:r>
                      <a:rPr lang="en-US" altLang="zh-CN" sz="2000" b="1" i="1" smtClean="0">
                        <a:solidFill>
                          <a:schemeClr val="tx1"/>
                        </a:solidFill>
                        <a:latin typeface="Cambria Math" panose="02040503050406030204" pitchFamily="18" charset="0"/>
                      </a:rPr>
                      <m:t>𝝀</m:t>
                    </m:r>
                  </m:oMath>
                </a14:m>
                <a:r>
                  <a:rPr lang="en-US" altLang="zh-CN" sz="2000" b="1" dirty="0">
                    <a:solidFill>
                      <a:schemeClr val="tx1"/>
                    </a:solidFill>
                    <a:latin typeface="+mn-ea"/>
                  </a:rPr>
                  <a:t>-</a:t>
                </a:r>
                <a:r>
                  <a:rPr lang="zh-CN" altLang="en-US" sz="2000" b="1" dirty="0">
                    <a:solidFill>
                      <a:schemeClr val="tx1"/>
                    </a:solidFill>
                    <a:latin typeface="+mn-ea"/>
                  </a:rPr>
                  <a:t>矩阵</a:t>
                </a:r>
                <a:r>
                  <a:rPr lang="en-US" altLang="zh-CN" sz="2000" b="1" dirty="0">
                    <a:solidFill>
                      <a:schemeClr val="tx1"/>
                    </a:solidFill>
                    <a:latin typeface="+mn-ea"/>
                  </a:rPr>
                  <a:t>. </a:t>
                </a:r>
                <a14:m>
                  <m:oMath xmlns:m="http://schemas.openxmlformats.org/officeDocument/2006/math">
                    <m:r>
                      <a:rPr lang="en-US" altLang="zh-CN" sz="2000" b="1" i="1" smtClean="0">
                        <a:solidFill>
                          <a:schemeClr val="tx1"/>
                        </a:solidFill>
                        <a:latin typeface="Cambria Math" panose="02040503050406030204" pitchFamily="18" charset="0"/>
                      </a:rPr>
                      <m:t>𝝀</m:t>
                    </m:r>
                  </m:oMath>
                </a14:m>
                <a:r>
                  <a:rPr lang="en-US" altLang="zh-CN" sz="2000" b="1" dirty="0">
                    <a:solidFill>
                      <a:schemeClr val="tx1"/>
                    </a:solidFill>
                    <a:latin typeface="+mn-ea"/>
                  </a:rPr>
                  <a:t>-</a:t>
                </a:r>
                <a:r>
                  <a:rPr lang="zh-CN" altLang="en-US" sz="2000" b="1" dirty="0">
                    <a:solidFill>
                      <a:schemeClr val="tx1"/>
                    </a:solidFill>
                    <a:latin typeface="+mn-ea"/>
                  </a:rPr>
                  <a:t>矩阵</a:t>
                </a:r>
                <a14:m>
                  <m:oMath xmlns:m="http://schemas.openxmlformats.org/officeDocument/2006/math">
                    <m:r>
                      <a:rPr lang="en-US" altLang="zh-CN" sz="2000" b="1" i="1" smtClean="0">
                        <a:solidFill>
                          <a:schemeClr val="tx1"/>
                        </a:solidFill>
                        <a:latin typeface="Cambria Math" panose="02040503050406030204" pitchFamily="18" charset="0"/>
                      </a:rPr>
                      <m:t>𝑨</m:t>
                    </m:r>
                    <m:d>
                      <m:dPr>
                        <m:ctrlPr>
                          <a:rPr lang="en-US" altLang="zh-CN" sz="2000" b="1" i="1" smtClean="0">
                            <a:solidFill>
                              <a:schemeClr val="tx1"/>
                            </a:solidFill>
                            <a:latin typeface="Cambria Math" panose="02040503050406030204" pitchFamily="18" charset="0"/>
                          </a:rPr>
                        </m:ctrlPr>
                      </m:dPr>
                      <m:e>
                        <m:r>
                          <a:rPr lang="en-US" altLang="zh-CN" sz="2000" b="1" i="1" smtClean="0">
                            <a:solidFill>
                              <a:schemeClr val="tx1"/>
                            </a:solidFill>
                            <a:latin typeface="Cambria Math" panose="02040503050406030204" pitchFamily="18" charset="0"/>
                          </a:rPr>
                          <m:t>𝝀</m:t>
                        </m:r>
                      </m:e>
                    </m:d>
                    <m:r>
                      <a:rPr lang="en-US" altLang="zh-CN" sz="2000" b="1" i="1" smtClean="0">
                        <a:solidFill>
                          <a:schemeClr val="tx1"/>
                        </a:solidFill>
                        <a:latin typeface="Cambria Math" panose="02040503050406030204" pitchFamily="18" charset="0"/>
                      </a:rPr>
                      <m:t>=</m:t>
                    </m:r>
                    <m:sSub>
                      <m:sSubPr>
                        <m:ctrlPr>
                          <a:rPr lang="en-US" altLang="zh-CN" sz="2000" b="1" i="1" smtClean="0">
                            <a:solidFill>
                              <a:schemeClr val="tx1"/>
                            </a:solidFill>
                            <a:latin typeface="Cambria Math" panose="02040503050406030204" pitchFamily="18" charset="0"/>
                          </a:rPr>
                        </m:ctrlPr>
                      </m:sSubPr>
                      <m:e>
                        <m:d>
                          <m:dPr>
                            <m:ctrlPr>
                              <a:rPr lang="en-US" altLang="zh-CN" sz="2000" b="1" i="1" smtClean="0">
                                <a:solidFill>
                                  <a:schemeClr val="tx1"/>
                                </a:solidFill>
                                <a:latin typeface="Cambria Math" panose="02040503050406030204" pitchFamily="18" charset="0"/>
                              </a:rPr>
                            </m:ctrlPr>
                          </m:dPr>
                          <m:e>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𝒂</m:t>
                                </m:r>
                              </m:e>
                              <m:sub>
                                <m:r>
                                  <a:rPr lang="en-US" altLang="zh-CN" sz="2000" b="1" i="1" smtClean="0">
                                    <a:solidFill>
                                      <a:schemeClr val="tx1"/>
                                    </a:solidFill>
                                    <a:latin typeface="Cambria Math" panose="02040503050406030204" pitchFamily="18" charset="0"/>
                                  </a:rPr>
                                  <m:t>𝒊𝒋</m:t>
                                </m:r>
                              </m:sub>
                            </m:sSub>
                            <m:d>
                              <m:dPr>
                                <m:ctrlPr>
                                  <a:rPr lang="en-US" altLang="zh-CN" sz="2000" b="1" i="1" smtClean="0">
                                    <a:solidFill>
                                      <a:schemeClr val="tx1"/>
                                    </a:solidFill>
                                    <a:latin typeface="Cambria Math" panose="02040503050406030204" pitchFamily="18" charset="0"/>
                                  </a:rPr>
                                </m:ctrlPr>
                              </m:dPr>
                              <m:e>
                                <m:r>
                                  <a:rPr lang="en-US" altLang="zh-CN" sz="2000" b="1" i="1" smtClean="0">
                                    <a:solidFill>
                                      <a:schemeClr val="tx1"/>
                                    </a:solidFill>
                                    <a:latin typeface="Cambria Math" panose="02040503050406030204" pitchFamily="18" charset="0"/>
                                  </a:rPr>
                                  <m:t>𝝀</m:t>
                                </m:r>
                              </m:e>
                            </m:d>
                          </m:e>
                        </m:d>
                      </m:e>
                      <m:sub>
                        <m:r>
                          <a:rPr lang="en-US" altLang="zh-CN" sz="2000" b="1" i="1" smtClean="0">
                            <a:solidFill>
                              <a:schemeClr val="tx1"/>
                            </a:solidFill>
                            <a:latin typeface="Cambria Math" panose="02040503050406030204" pitchFamily="18" charset="0"/>
                          </a:rPr>
                          <m:t>𝒎</m:t>
                        </m:r>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𝒏</m:t>
                        </m:r>
                      </m:sub>
                    </m:sSub>
                  </m:oMath>
                </a14:m>
                <a:r>
                  <a:rPr lang="zh-CN" altLang="en-US" sz="2000" b="1" dirty="0">
                    <a:solidFill>
                      <a:schemeClr val="tx1"/>
                    </a:solidFill>
                    <a:latin typeface="+mn-ea"/>
                  </a:rPr>
                  <a:t>是指矩阵中的每一个位置元素</a:t>
                </a:r>
                <a14:m>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𝒂</m:t>
                        </m:r>
                      </m:e>
                      <m:sub>
                        <m:r>
                          <a:rPr lang="en-US" altLang="zh-CN" sz="2000" b="1" i="1" smtClean="0">
                            <a:solidFill>
                              <a:schemeClr val="tx1"/>
                            </a:solidFill>
                            <a:latin typeface="Cambria Math" panose="02040503050406030204" pitchFamily="18" charset="0"/>
                          </a:rPr>
                          <m:t>𝒊𝒋</m:t>
                        </m:r>
                      </m:sub>
                    </m:sSub>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𝝀</m:t>
                    </m:r>
                    <m:r>
                      <a:rPr lang="en-US" altLang="zh-CN" sz="2000" b="1" i="1" smtClean="0">
                        <a:solidFill>
                          <a:schemeClr val="tx1"/>
                        </a:solidFill>
                        <a:latin typeface="Cambria Math" panose="02040503050406030204" pitchFamily="18" charset="0"/>
                      </a:rPr>
                      <m:t>)</m:t>
                    </m:r>
                  </m:oMath>
                </a14:m>
                <a:r>
                  <a:rPr lang="zh-CN" altLang="en-US" sz="2000" b="1" dirty="0">
                    <a:solidFill>
                      <a:schemeClr val="tx1"/>
                    </a:solidFill>
                    <a:latin typeface="+mn-ea"/>
                  </a:rPr>
                  <a:t>均为多项式</a:t>
                </a:r>
                <a:r>
                  <a:rPr lang="en-US" altLang="zh-CN" sz="2000" b="1" dirty="0">
                    <a:solidFill>
                      <a:schemeClr val="tx1"/>
                    </a:solidFill>
                    <a:latin typeface="+mn-ea"/>
                  </a:rPr>
                  <a:t>, </a:t>
                </a:r>
                <a:r>
                  <a:rPr lang="zh-CN" altLang="en-US" sz="2000" b="1" dirty="0">
                    <a:solidFill>
                      <a:schemeClr val="tx1"/>
                    </a:solidFill>
                    <a:latin typeface="+mn-ea"/>
                  </a:rPr>
                  <a:t>数字矩阵</a:t>
                </a:r>
                <a14:m>
                  <m:oMath xmlns:m="http://schemas.openxmlformats.org/officeDocument/2006/math">
                    <m:r>
                      <a:rPr lang="en-US" altLang="zh-CN" sz="2000" b="1" i="1" smtClean="0">
                        <a:solidFill>
                          <a:schemeClr val="tx1"/>
                        </a:solidFill>
                        <a:latin typeface="Cambria Math" panose="02040503050406030204" pitchFamily="18" charset="0"/>
                      </a:rPr>
                      <m:t>𝑨</m:t>
                    </m:r>
                  </m:oMath>
                </a14:m>
                <a:r>
                  <a:rPr lang="zh-CN" altLang="en-US" sz="2000" b="1" dirty="0">
                    <a:solidFill>
                      <a:schemeClr val="tx1"/>
                    </a:solidFill>
                    <a:latin typeface="+mn-ea"/>
                  </a:rPr>
                  <a:t>可以看做是特殊的</a:t>
                </a:r>
                <a14:m>
                  <m:oMath xmlns:m="http://schemas.openxmlformats.org/officeDocument/2006/math">
                    <m:r>
                      <a:rPr lang="en-US" altLang="zh-CN" sz="2000" b="1" i="1">
                        <a:solidFill>
                          <a:schemeClr val="tx1"/>
                        </a:solidFill>
                        <a:latin typeface="Cambria Math" panose="02040503050406030204" pitchFamily="18" charset="0"/>
                      </a:rPr>
                      <m:t>𝝀</m:t>
                    </m:r>
                  </m:oMath>
                </a14:m>
                <a:r>
                  <a:rPr lang="en-US" altLang="zh-CN" sz="2000" b="1" dirty="0">
                    <a:solidFill>
                      <a:schemeClr val="tx1"/>
                    </a:solidFill>
                    <a:latin typeface="+mn-ea"/>
                  </a:rPr>
                  <a:t>-</a:t>
                </a:r>
                <a:r>
                  <a:rPr lang="zh-CN" altLang="en-US" sz="2000" b="1" dirty="0">
                    <a:solidFill>
                      <a:schemeClr val="tx1"/>
                    </a:solidFill>
                    <a:latin typeface="+mn-ea"/>
                  </a:rPr>
                  <a:t>矩阵</a:t>
                </a:r>
                <a:r>
                  <a:rPr lang="en-US" altLang="zh-CN" sz="2000" b="1" dirty="0">
                    <a:solidFill>
                      <a:schemeClr val="tx1"/>
                    </a:solidFill>
                    <a:latin typeface="+mn-ea"/>
                  </a:rPr>
                  <a:t>, </a:t>
                </a:r>
                <a:r>
                  <a:rPr lang="zh-CN" altLang="en-US" sz="2000" b="1" dirty="0">
                    <a:solidFill>
                      <a:schemeClr val="tx1"/>
                    </a:solidFill>
                    <a:latin typeface="+mn-ea"/>
                  </a:rPr>
                  <a:t>尤为值得大家注意的是</a:t>
                </a:r>
                <a:r>
                  <a:rPr lang="en-US" altLang="zh-CN" sz="2000" b="1" dirty="0">
                    <a:solidFill>
                      <a:srgbClr val="C00000"/>
                    </a:solidFill>
                    <a:latin typeface="+mn-ea"/>
                  </a:rPr>
                  <a:t>n</a:t>
                </a:r>
                <a:r>
                  <a:rPr lang="zh-CN" altLang="en-US" sz="2000" b="1" dirty="0">
                    <a:solidFill>
                      <a:srgbClr val="C00000"/>
                    </a:solidFill>
                    <a:latin typeface="+mn-ea"/>
                  </a:rPr>
                  <a:t>阶数字矩阵</a:t>
                </a:r>
                <a14:m>
                  <m:oMath xmlns:m="http://schemas.openxmlformats.org/officeDocument/2006/math">
                    <m:r>
                      <a:rPr lang="en-US" altLang="zh-CN" sz="2000" b="1" i="1" smtClean="0">
                        <a:solidFill>
                          <a:srgbClr val="C00000"/>
                        </a:solidFill>
                        <a:latin typeface="Cambria Math" panose="02040503050406030204" pitchFamily="18" charset="0"/>
                      </a:rPr>
                      <m:t>𝑨</m:t>
                    </m:r>
                  </m:oMath>
                </a14:m>
                <a:r>
                  <a:rPr lang="zh-CN" altLang="en-US" sz="2000" b="1" dirty="0">
                    <a:solidFill>
                      <a:srgbClr val="C00000"/>
                    </a:solidFill>
                    <a:latin typeface="+mn-ea"/>
                  </a:rPr>
                  <a:t>的特征矩阵</a:t>
                </a:r>
                <a14:m>
                  <m:oMath xmlns:m="http://schemas.openxmlformats.org/officeDocument/2006/math">
                    <m:r>
                      <a:rPr lang="en-US" altLang="zh-CN" sz="2000" b="1" i="1" smtClean="0">
                        <a:solidFill>
                          <a:srgbClr val="C00000"/>
                        </a:solidFill>
                        <a:latin typeface="Cambria Math" panose="02040503050406030204" pitchFamily="18" charset="0"/>
                      </a:rPr>
                      <m:t>𝑨</m:t>
                    </m:r>
                    <m:d>
                      <m:dPr>
                        <m:ctrlPr>
                          <a:rPr lang="en-US" altLang="zh-CN" sz="2000" b="1" i="1" smtClean="0">
                            <a:solidFill>
                              <a:srgbClr val="C00000"/>
                            </a:solidFill>
                            <a:latin typeface="Cambria Math" panose="02040503050406030204" pitchFamily="18" charset="0"/>
                          </a:rPr>
                        </m:ctrlPr>
                      </m:dPr>
                      <m:e>
                        <m:r>
                          <a:rPr lang="en-US" altLang="zh-CN" sz="2000" b="1" i="1" smtClean="0">
                            <a:solidFill>
                              <a:srgbClr val="C00000"/>
                            </a:solidFill>
                            <a:latin typeface="Cambria Math" panose="02040503050406030204" pitchFamily="18" charset="0"/>
                          </a:rPr>
                          <m:t>𝝀</m:t>
                        </m:r>
                      </m:e>
                    </m:d>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𝝀</m:t>
                    </m:r>
                    <m:r>
                      <a:rPr lang="en-US" altLang="zh-CN" sz="2000" b="1" i="1" smtClean="0">
                        <a:solidFill>
                          <a:srgbClr val="C00000"/>
                        </a:solidFill>
                        <a:latin typeface="Cambria Math" panose="02040503050406030204" pitchFamily="18" charset="0"/>
                      </a:rPr>
                      <m:t>𝑬</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𝑨</m:t>
                    </m:r>
                  </m:oMath>
                </a14:m>
                <a:r>
                  <a:rPr lang="zh-CN" altLang="en-US" sz="2000" b="1" dirty="0">
                    <a:solidFill>
                      <a:srgbClr val="C00000"/>
                    </a:solidFill>
                    <a:latin typeface="+mn-ea"/>
                  </a:rPr>
                  <a:t>是一个特殊的</a:t>
                </a:r>
                <a14:m>
                  <m:oMath xmlns:m="http://schemas.openxmlformats.org/officeDocument/2006/math">
                    <m:r>
                      <a:rPr lang="en-US" altLang="zh-CN" sz="2000" b="1" i="1">
                        <a:solidFill>
                          <a:srgbClr val="C00000"/>
                        </a:solidFill>
                        <a:latin typeface="Cambria Math" panose="02040503050406030204" pitchFamily="18" charset="0"/>
                      </a:rPr>
                      <m:t>𝝀</m:t>
                    </m:r>
                  </m:oMath>
                </a14:m>
                <a:r>
                  <a:rPr lang="en-US" altLang="zh-CN" sz="2000" b="1" dirty="0">
                    <a:solidFill>
                      <a:srgbClr val="C00000"/>
                    </a:solidFill>
                    <a:latin typeface="+mn-ea"/>
                  </a:rPr>
                  <a:t>-</a:t>
                </a:r>
                <a:r>
                  <a:rPr lang="zh-CN" altLang="en-US" sz="2000" b="1" dirty="0">
                    <a:solidFill>
                      <a:srgbClr val="C00000"/>
                    </a:solidFill>
                    <a:latin typeface="+mn-ea"/>
                  </a:rPr>
                  <a:t>矩阵，它的秩</a:t>
                </a:r>
                <a:endParaRPr lang="en-US" altLang="zh-CN" sz="2000" b="1" dirty="0">
                  <a:solidFill>
                    <a:srgbClr val="C00000"/>
                  </a:solidFill>
                  <a:latin typeface="+mn-ea"/>
                </a:endParaRPr>
              </a:p>
              <a:p>
                <a:pPr marL="361950" algn="just">
                  <a:lnSpc>
                    <a:spcPct val="120000"/>
                  </a:lnSpc>
                </a:pPr>
                <a14:m>
                  <m:oMathPara xmlns:m="http://schemas.openxmlformats.org/officeDocument/2006/math">
                    <m:oMathParaPr>
                      <m:jc m:val="centerGroup"/>
                    </m:oMathParaPr>
                    <m:oMath xmlns:m="http://schemas.openxmlformats.org/officeDocument/2006/math">
                      <m:r>
                        <m:rPr>
                          <m:sty m:val="p"/>
                        </m:rPr>
                        <a:rPr lang="en-US" altLang="zh-CN" sz="2000" b="0" i="0" smtClean="0">
                          <a:solidFill>
                            <a:srgbClr val="C00000"/>
                          </a:solidFill>
                          <a:latin typeface="Cambria Math" panose="02040503050406030204" pitchFamily="18" charset="0"/>
                        </a:rPr>
                        <m:t>rank</m:t>
                      </m:r>
                      <m:d>
                        <m:dPr>
                          <m:ctrlPr>
                            <a:rPr lang="en-US" altLang="zh-CN" sz="2000" b="1" i="1" smtClean="0">
                              <a:solidFill>
                                <a:srgbClr val="C00000"/>
                              </a:solidFill>
                              <a:latin typeface="Cambria Math" panose="02040503050406030204" pitchFamily="18" charset="0"/>
                            </a:rPr>
                          </m:ctrlPr>
                        </m:dPr>
                        <m:e>
                          <m:r>
                            <a:rPr lang="en-US" altLang="zh-CN" sz="2000" b="1" i="1" smtClean="0">
                              <a:solidFill>
                                <a:srgbClr val="C00000"/>
                              </a:solidFill>
                              <a:latin typeface="Cambria Math" panose="02040503050406030204" pitchFamily="18" charset="0"/>
                            </a:rPr>
                            <m:t>𝝀</m:t>
                          </m:r>
                          <m:r>
                            <a:rPr lang="en-US" altLang="zh-CN" sz="2000" b="1" i="1" smtClean="0">
                              <a:solidFill>
                                <a:srgbClr val="C00000"/>
                              </a:solidFill>
                              <a:latin typeface="Cambria Math" panose="02040503050406030204" pitchFamily="18" charset="0"/>
                            </a:rPr>
                            <m:t>𝑬</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𝑨</m:t>
                          </m:r>
                        </m:e>
                      </m:d>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𝒏</m:t>
                      </m:r>
                    </m:oMath>
                  </m:oMathPara>
                </a14:m>
                <a:endParaRPr lang="en-US" altLang="zh-CN" sz="2000" b="1" dirty="0">
                  <a:solidFill>
                    <a:srgbClr val="C00000"/>
                  </a:solidFill>
                  <a:latin typeface="+mn-ea"/>
                </a:endParaRPr>
              </a:p>
              <a:p>
                <a:pPr marL="361950" algn="just">
                  <a:lnSpc>
                    <a:spcPct val="120000"/>
                  </a:lnSpc>
                </a:pPr>
                <a:r>
                  <a:rPr lang="zh-CN" altLang="en-US" sz="2000" b="1" dirty="0">
                    <a:solidFill>
                      <a:schemeClr val="tx1"/>
                    </a:solidFill>
                    <a:latin typeface="+mn-ea"/>
                  </a:rPr>
                  <a:t>而我们在这一节讨论的是一般的</a:t>
                </a:r>
                <a14:m>
                  <m:oMath xmlns:m="http://schemas.openxmlformats.org/officeDocument/2006/math">
                    <m:r>
                      <a:rPr lang="en-US" altLang="zh-CN" sz="2000" b="1" i="1">
                        <a:solidFill>
                          <a:schemeClr val="tx1"/>
                        </a:solidFill>
                        <a:latin typeface="Cambria Math" panose="02040503050406030204" pitchFamily="18" charset="0"/>
                      </a:rPr>
                      <m:t>𝝀</m:t>
                    </m:r>
                  </m:oMath>
                </a14:m>
                <a:r>
                  <a:rPr lang="en-US" altLang="zh-CN" sz="2000" b="1" dirty="0">
                    <a:solidFill>
                      <a:schemeClr val="tx1"/>
                    </a:solidFill>
                    <a:latin typeface="+mn-ea"/>
                  </a:rPr>
                  <a:t>-</a:t>
                </a:r>
                <a:r>
                  <a:rPr lang="zh-CN" altLang="en-US" sz="2000" b="1" dirty="0">
                    <a:solidFill>
                      <a:schemeClr val="tx1"/>
                    </a:solidFill>
                    <a:latin typeface="+mn-ea"/>
                  </a:rPr>
                  <a:t>矩阵</a:t>
                </a:r>
                <a:r>
                  <a:rPr lang="en-US" altLang="zh-CN" sz="2000" b="1" dirty="0">
                    <a:solidFill>
                      <a:schemeClr val="tx1"/>
                    </a:solidFill>
                    <a:latin typeface="+mn-ea"/>
                  </a:rPr>
                  <a:t>, </a:t>
                </a:r>
                <a:r>
                  <a:rPr lang="zh-CN" altLang="en-US" sz="2000" b="1" dirty="0">
                    <a:solidFill>
                      <a:schemeClr val="tx1"/>
                    </a:solidFill>
                    <a:latin typeface="+mn-ea"/>
                  </a:rPr>
                  <a:t>希望大家注意</a:t>
                </a:r>
                <a:r>
                  <a:rPr lang="en-US" altLang="zh-CN" sz="2000" b="1" dirty="0">
                    <a:solidFill>
                      <a:schemeClr val="tx1"/>
                    </a:solidFill>
                    <a:latin typeface="+mn-ea"/>
                  </a:rPr>
                  <a:t>.</a:t>
                </a:r>
              </a:p>
            </p:txBody>
          </p:sp>
        </mc:Choice>
        <mc:Fallback xmlns="">
          <p:sp>
            <p:nvSpPr>
              <p:cNvPr id="11" name="Rectangle 8">
                <a:extLst>
                  <a:ext uri="{FF2B5EF4-FFF2-40B4-BE49-F238E27FC236}">
                    <a16:creationId xmlns:a14="http://schemas.microsoft.com/office/drawing/2010/main" xmlns:a16="http://schemas.microsoft.com/office/drawing/2014/main" xmlns="" id="{88E0C11F-6794-4FFC-92F4-CE4389D1E38A}"/>
                  </a:ext>
                </a:extLst>
              </p:cNvPr>
              <p:cNvSpPr>
                <a:spLocks noRot="1" noChangeAspect="1" noMove="1" noResize="1" noEditPoints="1" noAdjustHandles="1" noChangeArrowheads="1" noChangeShapeType="1" noTextEdit="1"/>
              </p:cNvSpPr>
              <p:nvPr/>
            </p:nvSpPr>
            <p:spPr bwMode="auto">
              <a:xfrm>
                <a:off x="661769" y="1355255"/>
                <a:ext cx="7593231" cy="2945871"/>
              </a:xfrm>
              <a:prstGeom prst="rect">
                <a:avLst/>
              </a:prstGeom>
              <a:blipFill rotWithShape="0">
                <a:blip r:embed="rId4"/>
                <a:stretch>
                  <a:fillRect r="-803" b="-165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Rectangle 8">
                <a:extLst>
                  <a:ext uri="{FF2B5EF4-FFF2-40B4-BE49-F238E27FC236}">
                    <a16:creationId xmlns:a16="http://schemas.microsoft.com/office/drawing/2014/main" id="{88E0C11F-6794-4FFC-92F4-CE4389D1E38A}"/>
                  </a:ext>
                </a:extLst>
              </p:cNvPr>
              <p:cNvSpPr>
                <a:spLocks noChangeArrowheads="1"/>
              </p:cNvSpPr>
              <p:nvPr/>
            </p:nvSpPr>
            <p:spPr bwMode="auto">
              <a:xfrm>
                <a:off x="661768" y="4530255"/>
                <a:ext cx="7593231" cy="15696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61950" algn="just">
                  <a:lnSpc>
                    <a:spcPct val="120000"/>
                  </a:lnSpc>
                </a:pPr>
                <a:r>
                  <a:rPr lang="zh-CN" altLang="en-US" sz="2000" b="1" dirty="0">
                    <a:solidFill>
                      <a:schemeClr val="tx1"/>
                    </a:solidFill>
                    <a:latin typeface="+mn-ea"/>
                  </a:rPr>
                  <a:t>这一节</a:t>
                </a:r>
                <a:r>
                  <a:rPr lang="zh-CN" altLang="en-US" sz="2000" b="1" dirty="0">
                    <a:latin typeface="+mn-ea"/>
                  </a:rPr>
                  <a:t>大家尤为注意的一个细节就是</a:t>
                </a:r>
                <a14:m>
                  <m:oMath xmlns:m="http://schemas.openxmlformats.org/officeDocument/2006/math">
                    <m:r>
                      <a:rPr lang="en-US" altLang="zh-CN" sz="2000" b="1" i="1">
                        <a:latin typeface="Cambria Math" panose="02040503050406030204" pitchFamily="18" charset="0"/>
                      </a:rPr>
                      <m:t>𝝀</m:t>
                    </m:r>
                  </m:oMath>
                </a14:m>
                <a:r>
                  <a:rPr lang="en-US" altLang="zh-CN" sz="2000" b="1" dirty="0">
                    <a:latin typeface="+mn-ea"/>
                  </a:rPr>
                  <a:t>-</a:t>
                </a:r>
                <a:r>
                  <a:rPr lang="zh-CN" altLang="en-US" sz="2000" b="1" dirty="0">
                    <a:latin typeface="+mn-ea"/>
                  </a:rPr>
                  <a:t>矩阵的初等变换</a:t>
                </a:r>
                <a:r>
                  <a:rPr lang="en-US" altLang="zh-CN" sz="2000" b="1" dirty="0">
                    <a:latin typeface="+mn-ea"/>
                  </a:rPr>
                  <a:t>. </a:t>
                </a:r>
                <a:r>
                  <a:rPr lang="zh-CN" altLang="en-US" sz="2000" b="1" dirty="0">
                    <a:latin typeface="+mn-ea"/>
                  </a:rPr>
                  <a:t>大家在学习的时候一定要注意两个问题：</a:t>
                </a:r>
                <a:endParaRPr lang="en-US" altLang="zh-CN" sz="2000" b="1" dirty="0">
                  <a:latin typeface="+mn-ea"/>
                </a:endParaRPr>
              </a:p>
              <a:p>
                <a:pPr marL="361950" algn="just">
                  <a:lnSpc>
                    <a:spcPct val="120000"/>
                  </a:lnSpc>
                </a:pPr>
                <a:r>
                  <a:rPr lang="en-US" altLang="zh-CN" sz="2000" b="1" dirty="0">
                    <a:solidFill>
                      <a:schemeClr val="accent4">
                        <a:lumMod val="50000"/>
                      </a:schemeClr>
                    </a:solidFill>
                    <a:latin typeface="+mn-ea"/>
                  </a:rPr>
                  <a:t>    </a:t>
                </a:r>
                <a:r>
                  <a:rPr lang="zh-CN" altLang="en-US" sz="2000" b="1" dirty="0">
                    <a:solidFill>
                      <a:schemeClr val="accent4">
                        <a:lumMod val="50000"/>
                      </a:schemeClr>
                    </a:solidFill>
                    <a:latin typeface="+mn-ea"/>
                  </a:rPr>
                  <a:t>（</a:t>
                </a:r>
                <a:r>
                  <a:rPr lang="en-US" altLang="zh-CN" sz="2000" b="1" dirty="0">
                    <a:solidFill>
                      <a:schemeClr val="accent4">
                        <a:lumMod val="50000"/>
                      </a:schemeClr>
                    </a:solidFill>
                    <a:latin typeface="+mn-ea"/>
                  </a:rPr>
                  <a:t>1</a:t>
                </a:r>
                <a:r>
                  <a:rPr lang="zh-CN" altLang="en-US" sz="2000" b="1" dirty="0">
                    <a:solidFill>
                      <a:schemeClr val="accent4">
                        <a:lumMod val="50000"/>
                      </a:schemeClr>
                    </a:solidFill>
                    <a:latin typeface="+mn-ea"/>
                  </a:rPr>
                  <a:t>）</a:t>
                </a:r>
                <a:r>
                  <a:rPr lang="en-US" altLang="zh-CN" sz="2000" b="1" dirty="0">
                    <a:solidFill>
                      <a:schemeClr val="accent4">
                        <a:lumMod val="50000"/>
                      </a:schemeClr>
                    </a:solidFill>
                  </a:rPr>
                  <a:t> </a:t>
                </a:r>
                <a14:m>
                  <m:oMath xmlns:m="http://schemas.openxmlformats.org/officeDocument/2006/math">
                    <m:r>
                      <a:rPr lang="en-US" altLang="zh-CN" sz="2000" b="1" i="1">
                        <a:solidFill>
                          <a:schemeClr val="accent4">
                            <a:lumMod val="50000"/>
                          </a:schemeClr>
                        </a:solidFill>
                        <a:latin typeface="Cambria Math" panose="02040503050406030204" pitchFamily="18" charset="0"/>
                      </a:rPr>
                      <m:t>𝝀</m:t>
                    </m:r>
                  </m:oMath>
                </a14:m>
                <a:r>
                  <a:rPr lang="en-US" altLang="zh-CN" sz="2000" b="1" dirty="0">
                    <a:solidFill>
                      <a:schemeClr val="accent4">
                        <a:lumMod val="50000"/>
                      </a:schemeClr>
                    </a:solidFill>
                    <a:latin typeface="+mn-ea"/>
                  </a:rPr>
                  <a:t>-</a:t>
                </a:r>
                <a:r>
                  <a:rPr lang="zh-CN" altLang="en-US" sz="2000" b="1" dirty="0">
                    <a:solidFill>
                      <a:schemeClr val="accent4">
                        <a:lumMod val="50000"/>
                      </a:schemeClr>
                    </a:solidFill>
                    <a:latin typeface="+mn-ea"/>
                  </a:rPr>
                  <a:t>矩阵的初等变换和一般数字矩阵的初等变换的区别</a:t>
                </a:r>
                <a:endParaRPr lang="en-US" altLang="zh-CN" sz="2000" b="1" dirty="0">
                  <a:solidFill>
                    <a:schemeClr val="accent4">
                      <a:lumMod val="50000"/>
                    </a:schemeClr>
                  </a:solidFill>
                  <a:latin typeface="+mn-ea"/>
                </a:endParaRPr>
              </a:p>
              <a:p>
                <a:pPr marL="361950" algn="just">
                  <a:lnSpc>
                    <a:spcPct val="120000"/>
                  </a:lnSpc>
                </a:pPr>
                <a:r>
                  <a:rPr lang="en-US" altLang="zh-CN" sz="2000" b="1" dirty="0">
                    <a:solidFill>
                      <a:schemeClr val="accent4">
                        <a:lumMod val="50000"/>
                      </a:schemeClr>
                    </a:solidFill>
                    <a:latin typeface="+mn-ea"/>
                  </a:rPr>
                  <a:t>    </a:t>
                </a:r>
                <a:r>
                  <a:rPr lang="zh-CN" altLang="en-US" sz="2000" b="1" dirty="0">
                    <a:solidFill>
                      <a:schemeClr val="accent4">
                        <a:lumMod val="50000"/>
                      </a:schemeClr>
                    </a:solidFill>
                    <a:latin typeface="+mn-ea"/>
                  </a:rPr>
                  <a:t>（</a:t>
                </a:r>
                <a:r>
                  <a:rPr lang="en-US" altLang="zh-CN" sz="2000" b="1" dirty="0">
                    <a:solidFill>
                      <a:schemeClr val="accent4">
                        <a:lumMod val="50000"/>
                      </a:schemeClr>
                    </a:solidFill>
                    <a:latin typeface="+mn-ea"/>
                  </a:rPr>
                  <a:t>2</a:t>
                </a:r>
                <a:r>
                  <a:rPr lang="zh-CN" altLang="en-US" sz="2000" b="1" dirty="0">
                    <a:solidFill>
                      <a:schemeClr val="accent4">
                        <a:lumMod val="50000"/>
                      </a:schemeClr>
                    </a:solidFill>
                    <a:latin typeface="+mn-ea"/>
                  </a:rPr>
                  <a:t>） 如何实施</a:t>
                </a:r>
                <a14:m>
                  <m:oMath xmlns:m="http://schemas.openxmlformats.org/officeDocument/2006/math">
                    <m:r>
                      <a:rPr lang="en-US" altLang="zh-CN" sz="2000" b="1" i="1">
                        <a:solidFill>
                          <a:schemeClr val="accent4">
                            <a:lumMod val="50000"/>
                          </a:schemeClr>
                        </a:solidFill>
                        <a:latin typeface="Cambria Math" panose="02040503050406030204" pitchFamily="18" charset="0"/>
                      </a:rPr>
                      <m:t>𝝀</m:t>
                    </m:r>
                  </m:oMath>
                </a14:m>
                <a:r>
                  <a:rPr lang="en-US" altLang="zh-CN" sz="2000" b="1" dirty="0">
                    <a:solidFill>
                      <a:schemeClr val="accent4">
                        <a:lumMod val="50000"/>
                      </a:schemeClr>
                    </a:solidFill>
                    <a:latin typeface="+mn-ea"/>
                  </a:rPr>
                  <a:t>-</a:t>
                </a:r>
                <a:r>
                  <a:rPr lang="zh-CN" altLang="en-US" sz="2000" b="1" dirty="0">
                    <a:solidFill>
                      <a:schemeClr val="accent4">
                        <a:lumMod val="50000"/>
                      </a:schemeClr>
                    </a:solidFill>
                    <a:latin typeface="+mn-ea"/>
                  </a:rPr>
                  <a:t>矩阵的初等变换？实施过程中容易出错！</a:t>
                </a:r>
                <a:endParaRPr lang="en-US" altLang="zh-CN" sz="2000" b="1" dirty="0">
                  <a:solidFill>
                    <a:schemeClr val="accent4">
                      <a:lumMod val="50000"/>
                    </a:schemeClr>
                  </a:solidFill>
                  <a:latin typeface="+mn-ea"/>
                </a:endParaRPr>
              </a:p>
            </p:txBody>
          </p:sp>
        </mc:Choice>
        <mc:Fallback xmlns="">
          <p:sp>
            <p:nvSpPr>
              <p:cNvPr id="5" name="Rectangle 8">
                <a:extLst>
                  <a:ext uri="{FF2B5EF4-FFF2-40B4-BE49-F238E27FC236}">
                    <a16:creationId xmlns="" xmlns:a16="http://schemas.microsoft.com/office/drawing/2014/main"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661768" y="4530255"/>
                <a:ext cx="7593231" cy="1569660"/>
              </a:xfrm>
              <a:prstGeom prst="rect">
                <a:avLst/>
              </a:prstGeom>
              <a:blipFill rotWithShape="0">
                <a:blip r:embed="rId5"/>
                <a:stretch>
                  <a:fillRect r="-803" b="-387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34605168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a:extLst>
                  <a:ext uri="{FF2B5EF4-FFF2-40B4-BE49-F238E27FC236}">
                    <a16:creationId xmlns:a16="http://schemas.microsoft.com/office/drawing/2014/main" id="{A5598526-04A8-48CB-AA1E-CA813439AD85}"/>
                  </a:ext>
                </a:extLst>
              </p:cNvPr>
              <p:cNvSpPr>
                <a:spLocks noGrp="1"/>
              </p:cNvSpPr>
              <p:nvPr>
                <p:ph type="body" sz="quarter" idx="10"/>
              </p:nvPr>
            </p:nvSpPr>
            <p:spPr/>
            <p:txBody>
              <a:bodyPr/>
              <a:lstStyle/>
              <a:p>
                <a14:m>
                  <m:oMath xmlns:m="http://schemas.openxmlformats.org/officeDocument/2006/math">
                    <m:r>
                      <a:rPr lang="en-US" altLang="zh-CN" i="1">
                        <a:latin typeface="Cambria Math"/>
                      </a:rPr>
                      <m:t>𝝀</m:t>
                    </m:r>
                  </m:oMath>
                </a14:m>
                <a:r>
                  <a:rPr lang="en-US" altLang="zh-CN" dirty="0"/>
                  <a:t>-</a:t>
                </a:r>
                <a:r>
                  <a:rPr lang="zh-CN" altLang="en-US" dirty="0"/>
                  <a:t>矩阵的三种因子</a:t>
                </a:r>
              </a:p>
            </p:txBody>
          </p:sp>
        </mc:Choice>
        <mc:Fallback xmlns="">
          <p:sp>
            <p:nvSpPr>
              <p:cNvPr id="2" name="文本占位符 1">
                <a:extLst>
                  <a:ext uri="{FF2B5EF4-FFF2-40B4-BE49-F238E27FC236}">
                    <a16:creationId xmlns:a16="http://schemas.microsoft.com/office/drawing/2014/main" xmlns="" id="{A5598526-04A8-48CB-AA1E-CA813439AD85}"/>
                  </a:ext>
                </a:extLst>
              </p:cNvPr>
              <p:cNvSpPr>
                <a:spLocks noGrp="1" noRot="1" noChangeAspect="1" noMove="1" noResize="1" noEditPoints="1" noAdjustHandles="1" noChangeArrowheads="1" noChangeShapeType="1" noTextEdit="1"/>
              </p:cNvSpPr>
              <p:nvPr>
                <p:ph type="body" sz="quarter" idx="10"/>
              </p:nvPr>
            </p:nvSpPr>
            <p:spPr>
              <a:blipFill rotWithShape="1">
                <a:blip r:embed="rId2"/>
                <a:stretch>
                  <a:fillRect b="-27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8">
                <a:extLst>
                  <a:ext uri="{FF2B5EF4-FFF2-40B4-BE49-F238E27FC236}">
                    <a16:creationId xmlns:a16="http://schemas.microsoft.com/office/drawing/2014/main" id="{88E0C11F-6794-4FFC-92F4-CE4389D1E38A}"/>
                  </a:ext>
                </a:extLst>
              </p:cNvPr>
              <p:cNvSpPr>
                <a:spLocks noChangeArrowheads="1"/>
              </p:cNvSpPr>
              <p:nvPr/>
            </p:nvSpPr>
            <p:spPr bwMode="auto">
              <a:xfrm>
                <a:off x="720492" y="3875374"/>
                <a:ext cx="7561263" cy="1495794"/>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800" b="1" dirty="0">
                    <a:solidFill>
                      <a:schemeClr val="accent6"/>
                    </a:solidFill>
                    <a:latin typeface="+mn-ea"/>
                  </a:rPr>
                  <a:t>定义</a:t>
                </a:r>
                <a:endParaRPr lang="en-US" altLang="zh-CN" sz="2800" b="1" dirty="0">
                  <a:solidFill>
                    <a:schemeClr val="accent6"/>
                  </a:solidFill>
                  <a:latin typeface="+mn-ea"/>
                </a:endParaRPr>
              </a:p>
              <a:p>
                <a:pPr marL="361950">
                  <a:lnSpc>
                    <a:spcPct val="120000"/>
                  </a:lnSpc>
                </a:pPr>
                <a:r>
                  <a:rPr lang="zh-CN" altLang="en-US" sz="2400" b="1" dirty="0">
                    <a:latin typeface="+mn-ea"/>
                  </a:rPr>
                  <a:t>称</a:t>
                </a:r>
                <a14:m>
                  <m:oMath xmlns:m="http://schemas.openxmlformats.org/officeDocument/2006/math">
                    <m:r>
                      <a:rPr lang="en-US" altLang="zh-CN" sz="2400" b="1" i="1">
                        <a:latin typeface="Cambria Math"/>
                      </a:rPr>
                      <m:t>𝑨</m:t>
                    </m:r>
                    <m:r>
                      <a:rPr lang="en-US" altLang="zh-CN" sz="2400" b="1" i="1">
                        <a:latin typeface="Cambria Math"/>
                      </a:rPr>
                      <m:t>(</m:t>
                    </m:r>
                    <m:r>
                      <a:rPr lang="en-US" altLang="zh-CN" sz="2400" b="1" i="1">
                        <a:latin typeface="Cambria Math"/>
                      </a:rPr>
                      <m:t>𝝀</m:t>
                    </m:r>
                    <m:r>
                      <a:rPr lang="en-US" altLang="zh-CN" sz="2400" b="1" i="1">
                        <a:latin typeface="Cambria Math"/>
                      </a:rPr>
                      <m:t>)</m:t>
                    </m:r>
                  </m:oMath>
                </a14:m>
                <a:r>
                  <a:rPr lang="zh-CN" altLang="en-US" sz="2400" b="1" dirty="0">
                    <a:latin typeface="+mn-ea"/>
                  </a:rPr>
                  <a:t>中所有</a:t>
                </a:r>
                <a14:m>
                  <m:oMath xmlns:m="http://schemas.openxmlformats.org/officeDocument/2006/math">
                    <m:r>
                      <a:rPr lang="en-US" altLang="zh-CN" sz="2400" b="1" i="1">
                        <a:latin typeface="Cambria Math"/>
                      </a:rPr>
                      <m:t>𝒌</m:t>
                    </m:r>
                  </m:oMath>
                </a14:m>
                <a:r>
                  <a:rPr lang="zh-CN" altLang="en-US" sz="2400" b="1" dirty="0">
                    <a:latin typeface="+mn-ea"/>
                  </a:rPr>
                  <a:t>阶子式首项系数为</a:t>
                </a:r>
                <a:r>
                  <a:rPr lang="en-US" altLang="zh-CN" sz="2400" b="1" dirty="0">
                    <a:latin typeface="+mn-ea"/>
                  </a:rPr>
                  <a:t>1</a:t>
                </a:r>
                <a:r>
                  <a:rPr lang="zh-CN" altLang="en-US" sz="2400" b="1" dirty="0">
                    <a:latin typeface="+mn-ea"/>
                  </a:rPr>
                  <a:t>的最大公因式称为</a:t>
                </a:r>
                <a14:m>
                  <m:oMath xmlns:m="http://schemas.openxmlformats.org/officeDocument/2006/math">
                    <m:r>
                      <a:rPr lang="en-US" altLang="zh-CN" sz="2400" b="1" i="1">
                        <a:latin typeface="Cambria Math"/>
                      </a:rPr>
                      <m:t>𝑨</m:t>
                    </m:r>
                    <m:r>
                      <a:rPr lang="en-US" altLang="zh-CN" sz="2400" b="1" i="1">
                        <a:latin typeface="Cambria Math"/>
                      </a:rPr>
                      <m:t>(</m:t>
                    </m:r>
                    <m:r>
                      <a:rPr lang="en-US" altLang="zh-CN" sz="2400" b="1" i="1">
                        <a:latin typeface="Cambria Math"/>
                      </a:rPr>
                      <m:t>𝝀</m:t>
                    </m:r>
                    <m:r>
                      <a:rPr lang="en-US" altLang="zh-CN" sz="2400" b="1" i="1">
                        <a:latin typeface="Cambria Math"/>
                      </a:rPr>
                      <m:t>)</m:t>
                    </m:r>
                  </m:oMath>
                </a14:m>
                <a:r>
                  <a:rPr lang="zh-CN" altLang="en-US" sz="2400" b="1" dirty="0">
                    <a:latin typeface="+mn-ea"/>
                  </a:rPr>
                  <a:t>的</a:t>
                </a:r>
                <a14:m>
                  <m:oMath xmlns:m="http://schemas.openxmlformats.org/officeDocument/2006/math">
                    <m:r>
                      <a:rPr lang="en-US" altLang="zh-CN" sz="2400" b="1" i="1" dirty="0">
                        <a:latin typeface="Cambria Math"/>
                      </a:rPr>
                      <m:t>𝒌</m:t>
                    </m:r>
                  </m:oMath>
                </a14:m>
                <a:r>
                  <a:rPr lang="zh-CN" altLang="en-US" sz="2400" b="1" dirty="0">
                    <a:latin typeface="+mn-ea"/>
                  </a:rPr>
                  <a:t>级</a:t>
                </a:r>
                <a:r>
                  <a:rPr lang="zh-CN" altLang="en-US" sz="2400" b="1" dirty="0">
                    <a:solidFill>
                      <a:srgbClr val="00B0F0"/>
                    </a:solidFill>
                    <a:latin typeface="+mn-ea"/>
                  </a:rPr>
                  <a:t>行列式因子</a:t>
                </a:r>
                <a:r>
                  <a:rPr lang="en-US" altLang="zh-CN" sz="2400" b="1" dirty="0">
                    <a:latin typeface="+mn-ea"/>
                  </a:rPr>
                  <a:t>, </a:t>
                </a:r>
                <a:r>
                  <a:rPr lang="zh-CN" altLang="en-US" sz="2400" b="1" dirty="0">
                    <a:latin typeface="+mn-ea"/>
                  </a:rPr>
                  <a:t>记为</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a:rPr>
                          <m:t>𝑫</m:t>
                        </m:r>
                      </m:e>
                      <m:sub>
                        <m:r>
                          <a:rPr lang="en-US" altLang="zh-CN" sz="2400" b="1" i="1">
                            <a:latin typeface="Cambria Math"/>
                          </a:rPr>
                          <m:t>𝒌</m:t>
                        </m:r>
                      </m:sub>
                    </m:sSub>
                    <m:d>
                      <m:dPr>
                        <m:ctrlPr>
                          <a:rPr lang="en-US" altLang="zh-CN" sz="2400" b="1" i="1">
                            <a:latin typeface="Cambria Math" panose="02040503050406030204" pitchFamily="18" charset="0"/>
                          </a:rPr>
                        </m:ctrlPr>
                      </m:dPr>
                      <m:e>
                        <m:r>
                          <a:rPr lang="en-US" altLang="zh-CN" sz="2400" b="1" i="1">
                            <a:latin typeface="Cambria Math"/>
                          </a:rPr>
                          <m:t>𝝀</m:t>
                        </m:r>
                      </m:e>
                    </m:d>
                    <m:r>
                      <a:rPr lang="en-US" altLang="zh-CN" sz="2400" b="1" i="1">
                        <a:latin typeface="Cambria Math"/>
                      </a:rPr>
                      <m:t>,</m:t>
                    </m:r>
                    <m:r>
                      <a:rPr lang="en-US" altLang="zh-CN" sz="2400" b="1" i="1">
                        <a:latin typeface="Cambria Math"/>
                      </a:rPr>
                      <m:t>𝒌</m:t>
                    </m:r>
                    <m:r>
                      <a:rPr lang="en-US" altLang="zh-CN" sz="2400" b="1" i="1">
                        <a:latin typeface="Cambria Math"/>
                      </a:rPr>
                      <m:t>=</m:t>
                    </m:r>
                    <m:r>
                      <a:rPr lang="en-US" altLang="zh-CN" sz="2400" b="1" i="1">
                        <a:latin typeface="Cambria Math"/>
                      </a:rPr>
                      <m:t>𝟏</m:t>
                    </m:r>
                    <m:r>
                      <a:rPr lang="en-US" altLang="zh-CN" sz="2400" b="1" i="1">
                        <a:latin typeface="Cambria Math"/>
                      </a:rPr>
                      <m:t>,⋯,</m:t>
                    </m:r>
                    <m:r>
                      <a:rPr lang="en-US" altLang="zh-CN" sz="2400" b="1" i="1" smtClean="0">
                        <a:latin typeface="Cambria Math"/>
                      </a:rPr>
                      <m:t>𝒒</m:t>
                    </m:r>
                    <m:r>
                      <a:rPr lang="en-US" altLang="zh-CN" sz="2400" b="1" i="1">
                        <a:latin typeface="Cambria Math"/>
                      </a:rPr>
                      <m:t>.</m:t>
                    </m:r>
                  </m:oMath>
                </a14:m>
                <a:r>
                  <a:rPr lang="en-US" altLang="zh-CN" sz="2400" b="1" i="0" dirty="0">
                    <a:latin typeface="+mj-lt"/>
                  </a:rPr>
                  <a:t> </a:t>
                </a:r>
                <a:endParaRPr lang="zh-CN" altLang="en-US" sz="2400" b="1" dirty="0">
                  <a:latin typeface="+mn-ea"/>
                </a:endParaRPr>
              </a:p>
            </p:txBody>
          </p:sp>
        </mc:Choice>
        <mc:Fallback xmlns="">
          <p:sp>
            <p:nvSpPr>
              <p:cNvPr id="6" name="Rectangle 8">
                <a:extLst>
                  <a:ext uri="{FF2B5EF4-FFF2-40B4-BE49-F238E27FC236}">
                    <a16:creationId xmlns:a16="http://schemas.microsoft.com/office/drawing/2014/main" xmlns=""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720492" y="3875374"/>
                <a:ext cx="7561263" cy="1495794"/>
              </a:xfrm>
              <a:prstGeom prst="rect">
                <a:avLst/>
              </a:prstGeom>
              <a:blipFill rotWithShape="1">
                <a:blip r:embed="rId3"/>
                <a:stretch>
                  <a:fillRect l="-1612" t="-1224" b="-612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8E0C11F-6794-4FFC-92F4-CE4389D1E38A}"/>
                  </a:ext>
                </a:extLst>
              </p:cNvPr>
              <p:cNvSpPr>
                <a:spLocks noChangeArrowheads="1"/>
              </p:cNvSpPr>
              <p:nvPr/>
            </p:nvSpPr>
            <p:spPr bwMode="auto">
              <a:xfrm>
                <a:off x="376539" y="1439050"/>
                <a:ext cx="7561263" cy="497957"/>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61950">
                  <a:lnSpc>
                    <a:spcPct val="120000"/>
                  </a:lnSpc>
                </a:pPr>
                <a:r>
                  <a:rPr lang="zh-CN" altLang="en-US" sz="2400" b="1" dirty="0">
                    <a:latin typeface="+mn-ea"/>
                  </a:rPr>
                  <a:t>设</a:t>
                </a:r>
                <a14:m>
                  <m:oMath xmlns:m="http://schemas.openxmlformats.org/officeDocument/2006/math">
                    <m:r>
                      <a:rPr lang="en-US" altLang="zh-CN" sz="2400" b="1" i="1" smtClean="0">
                        <a:latin typeface="Cambria Math"/>
                      </a:rPr>
                      <m:t>𝝀</m:t>
                    </m:r>
                  </m:oMath>
                </a14:m>
                <a:r>
                  <a:rPr lang="en-US" altLang="zh-CN" sz="2400" b="1" dirty="0">
                    <a:latin typeface="+mn-ea"/>
                  </a:rPr>
                  <a:t>-</a:t>
                </a:r>
                <a:r>
                  <a:rPr lang="zh-CN" altLang="en-US" sz="2400" b="1" dirty="0">
                    <a:latin typeface="+mn-ea"/>
                  </a:rPr>
                  <a:t>矩阵</a:t>
                </a:r>
              </a:p>
            </p:txBody>
          </p:sp>
        </mc:Choice>
        <mc:Fallback xmlns="">
          <p:sp>
            <p:nvSpPr>
              <p:cNvPr id="9" name="Rectangle 8">
                <a:extLst>
                  <a:ext uri="{FF2B5EF4-FFF2-40B4-BE49-F238E27FC236}">
                    <a16:creationId xmlns:a16="http://schemas.microsoft.com/office/drawing/2014/main" xmlns=""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376539" y="1439050"/>
                <a:ext cx="7561263" cy="497957"/>
              </a:xfrm>
              <a:prstGeom prst="rect">
                <a:avLst/>
              </a:prstGeom>
              <a:blipFill rotWithShape="1">
                <a:blip r:embed="rId4"/>
                <a:stretch>
                  <a:fillRect t="-2439" b="-2682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415243" y="2050327"/>
                <a:ext cx="6171754" cy="16482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kern="0" smtClean="0">
                          <a:solidFill>
                            <a:srgbClr val="000000"/>
                          </a:solidFill>
                          <a:latin typeface="Cambria Math"/>
                          <a:ea typeface="微软雅黑" panose="020B0503020204020204" pitchFamily="34" charset="-122"/>
                        </a:rPr>
                        <m:t>𝑨</m:t>
                      </m:r>
                      <m:r>
                        <a:rPr lang="en-US" altLang="zh-CN" sz="2400" b="1" i="1" kern="0" smtClean="0">
                          <a:solidFill>
                            <a:srgbClr val="000000"/>
                          </a:solidFill>
                          <a:latin typeface="Cambria Math"/>
                          <a:ea typeface="微软雅黑" panose="020B0503020204020204" pitchFamily="34" charset="-122"/>
                        </a:rPr>
                        <m:t>(</m:t>
                      </m:r>
                      <m:r>
                        <a:rPr lang="en-US" altLang="zh-CN" sz="2400" b="1" i="1" kern="0" smtClean="0">
                          <a:solidFill>
                            <a:srgbClr val="000000"/>
                          </a:solidFill>
                          <a:latin typeface="Cambria Math"/>
                          <a:ea typeface="微软雅黑" panose="020B0503020204020204" pitchFamily="34" charset="-122"/>
                        </a:rPr>
                        <m:t>𝝀</m:t>
                      </m:r>
                      <m:r>
                        <a:rPr lang="en-US" altLang="zh-CN" sz="2400" b="1" i="1" kern="0" smtClean="0">
                          <a:solidFill>
                            <a:srgbClr val="000000"/>
                          </a:solidFill>
                          <a:latin typeface="Cambria Math"/>
                          <a:ea typeface="微软雅黑" panose="020B0503020204020204" pitchFamily="34" charset="-122"/>
                        </a:rPr>
                        <m:t>)=</m:t>
                      </m:r>
                      <m:sSub>
                        <m:sSubPr>
                          <m:ctrlPr>
                            <a:rPr lang="en-US" altLang="zh-CN" sz="2400" b="1" i="1" kern="0" smtClean="0">
                              <a:solidFill>
                                <a:srgbClr val="000000"/>
                              </a:solidFill>
                              <a:latin typeface="Cambria Math" panose="02040503050406030204" pitchFamily="18" charset="0"/>
                              <a:ea typeface="微软雅黑" panose="020B0503020204020204" pitchFamily="34" charset="-122"/>
                            </a:rPr>
                          </m:ctrlPr>
                        </m:sSubPr>
                        <m:e>
                          <m:d>
                            <m:dPr>
                              <m:begChr m:val="["/>
                              <m:endChr m:val="]"/>
                              <m:ctrlPr>
                                <a:rPr lang="en-US" altLang="zh-CN" sz="2400" b="1" i="1" kern="0" smtClean="0">
                                  <a:solidFill>
                                    <a:srgbClr val="000000"/>
                                  </a:solidFill>
                                  <a:latin typeface="Cambria Math" panose="02040503050406030204" pitchFamily="18" charset="0"/>
                                  <a:ea typeface="微软雅黑" panose="020B0503020204020204" pitchFamily="34" charset="-122"/>
                                </a:rPr>
                              </m:ctrlPr>
                            </m:dPr>
                            <m:e>
                              <m:m>
                                <m:mPr>
                                  <m:mcs>
                                    <m:mc>
                                      <m:mcPr>
                                        <m:count m:val="4"/>
                                        <m:mcJc m:val="center"/>
                                      </m:mcPr>
                                    </m:mc>
                                  </m:mcs>
                                  <m:ctrlPr>
                                    <a:rPr lang="zh-CN" altLang="en-US" sz="2400" b="1" i="1">
                                      <a:latin typeface="Cambria Math" panose="02040503050406030204" pitchFamily="18" charset="0"/>
                                    </a:rPr>
                                  </m:ctrlPr>
                                </m:mPr>
                                <m:mr>
                                  <m:e>
                                    <m:d>
                                      <m:dPr>
                                        <m:begChr m:val=""/>
                                        <m:ctrlPr>
                                          <a:rPr lang="zh-CN" altLang="en-US" sz="2400" b="1" i="1">
                                            <a:latin typeface="Cambria Math" panose="02040503050406030204" pitchFamily="18" charset="0"/>
                                          </a:rPr>
                                        </m:ctrlPr>
                                      </m:dPr>
                                      <m:e>
                                        <m:sSub>
                                          <m:sSubPr>
                                            <m:ctrlPr>
                                              <a:rPr lang="zh-CN" altLang="en-US" sz="2400" b="1" i="1">
                                                <a:latin typeface="Cambria Math" panose="02040503050406030204" pitchFamily="18" charset="0"/>
                                              </a:rPr>
                                            </m:ctrlPr>
                                          </m:sSubPr>
                                          <m:e>
                                            <m:r>
                                              <a:rPr lang="zh-CN" altLang="en-US" sz="2400" b="1" i="1">
                                                <a:latin typeface="Cambria Math" panose="02040503050406030204" pitchFamily="18" charset="0"/>
                                              </a:rPr>
                                              <m:t>𝒂</m:t>
                                            </m:r>
                                          </m:e>
                                          <m:sub>
                                            <m:r>
                                              <a:rPr lang="zh-CN" altLang="en-US" sz="2400" b="1" i="1">
                                                <a:latin typeface="Cambria Math" panose="02040503050406030204" pitchFamily="18" charset="0"/>
                                              </a:rPr>
                                              <m:t>𝟏𝟏</m:t>
                                            </m:r>
                                          </m:sub>
                                        </m:sSub>
                                        <m:r>
                                          <a:rPr lang="zh-CN" altLang="en-US" sz="2400" b="1">
                                            <a:latin typeface="Cambria Math" panose="02040503050406030204" pitchFamily="18" charset="0"/>
                                          </a:rPr>
                                          <m:t>(</m:t>
                                        </m:r>
                                        <m:r>
                                          <a:rPr lang="zh-CN" altLang="en-US" sz="2400" b="1" i="1">
                                            <a:latin typeface="Cambria Math" panose="02040503050406030204" pitchFamily="18" charset="0"/>
                                          </a:rPr>
                                          <m:t>𝝀</m:t>
                                        </m:r>
                                      </m:e>
                                    </m:d>
                                  </m:e>
                                  <m:e>
                                    <m:d>
                                      <m:dPr>
                                        <m:begChr m:val=""/>
                                        <m:ctrlPr>
                                          <a:rPr lang="zh-CN" altLang="en-US" sz="2400" b="1" i="1">
                                            <a:latin typeface="Cambria Math" panose="02040503050406030204" pitchFamily="18" charset="0"/>
                                          </a:rPr>
                                        </m:ctrlPr>
                                      </m:dPr>
                                      <m:e>
                                        <m:sSub>
                                          <m:sSubPr>
                                            <m:ctrlPr>
                                              <a:rPr lang="zh-CN" altLang="en-US" sz="2400" b="1" i="1">
                                                <a:latin typeface="Cambria Math" panose="02040503050406030204" pitchFamily="18" charset="0"/>
                                              </a:rPr>
                                            </m:ctrlPr>
                                          </m:sSubPr>
                                          <m:e>
                                            <m:r>
                                              <a:rPr lang="zh-CN" altLang="en-US" sz="2400" b="1" i="1">
                                                <a:latin typeface="Cambria Math" panose="02040503050406030204" pitchFamily="18" charset="0"/>
                                              </a:rPr>
                                              <m:t>𝒂</m:t>
                                            </m:r>
                                          </m:e>
                                          <m:sub>
                                            <m:r>
                                              <a:rPr lang="zh-CN" altLang="en-US" sz="2400" b="1" i="1">
                                                <a:latin typeface="Cambria Math" panose="02040503050406030204" pitchFamily="18" charset="0"/>
                                              </a:rPr>
                                              <m:t>𝟏𝟐</m:t>
                                            </m:r>
                                          </m:sub>
                                        </m:sSub>
                                        <m:r>
                                          <a:rPr lang="zh-CN" altLang="en-US" sz="2400" b="1">
                                            <a:latin typeface="Cambria Math" panose="02040503050406030204" pitchFamily="18" charset="0"/>
                                          </a:rPr>
                                          <m:t>(</m:t>
                                        </m:r>
                                        <m:r>
                                          <a:rPr lang="zh-CN" altLang="en-US" sz="2400" b="1" i="1">
                                            <a:latin typeface="Cambria Math" panose="02040503050406030204" pitchFamily="18" charset="0"/>
                                          </a:rPr>
                                          <m:t>𝝀</m:t>
                                        </m:r>
                                      </m:e>
                                    </m:d>
                                  </m:e>
                                  <m:e>
                                    <m:r>
                                      <a:rPr lang="zh-CN" altLang="en-US" sz="2400" b="1">
                                        <a:latin typeface="Cambria Math" panose="02040503050406030204" pitchFamily="18" charset="0"/>
                                      </a:rPr>
                                      <m:t>⋯</m:t>
                                    </m:r>
                                  </m:e>
                                  <m:e>
                                    <m:d>
                                      <m:dPr>
                                        <m:begChr m:val=""/>
                                        <m:ctrlPr>
                                          <a:rPr lang="zh-CN" altLang="en-US" sz="2400" b="1" i="1">
                                            <a:latin typeface="Cambria Math" panose="02040503050406030204" pitchFamily="18" charset="0"/>
                                          </a:rPr>
                                        </m:ctrlPr>
                                      </m:dPr>
                                      <m:e>
                                        <m:sSub>
                                          <m:sSubPr>
                                            <m:ctrlPr>
                                              <a:rPr lang="zh-CN" altLang="en-US" sz="2400" b="1" i="1">
                                                <a:latin typeface="Cambria Math" panose="02040503050406030204" pitchFamily="18" charset="0"/>
                                              </a:rPr>
                                            </m:ctrlPr>
                                          </m:sSubPr>
                                          <m:e>
                                            <m:r>
                                              <a:rPr lang="zh-CN" altLang="en-US" sz="2400" b="1" i="1">
                                                <a:latin typeface="Cambria Math" panose="02040503050406030204" pitchFamily="18" charset="0"/>
                                              </a:rPr>
                                              <m:t>𝒂</m:t>
                                            </m:r>
                                          </m:e>
                                          <m:sub>
                                            <m:r>
                                              <a:rPr lang="zh-CN" altLang="en-US" sz="2400" b="1" i="1">
                                                <a:latin typeface="Cambria Math" panose="02040503050406030204" pitchFamily="18" charset="0"/>
                                              </a:rPr>
                                              <m:t>𝟏</m:t>
                                            </m:r>
                                            <m:r>
                                              <a:rPr lang="zh-CN" altLang="en-US" sz="2400" b="1" i="1">
                                                <a:latin typeface="Cambria Math" panose="02040503050406030204" pitchFamily="18" charset="0"/>
                                              </a:rPr>
                                              <m:t>𝒏</m:t>
                                            </m:r>
                                          </m:sub>
                                        </m:sSub>
                                        <m:r>
                                          <a:rPr lang="zh-CN" altLang="en-US" sz="2400" b="1">
                                            <a:latin typeface="Cambria Math" panose="02040503050406030204" pitchFamily="18" charset="0"/>
                                          </a:rPr>
                                          <m:t>(</m:t>
                                        </m:r>
                                        <m:r>
                                          <a:rPr lang="zh-CN" altLang="en-US" sz="2400" b="1" i="1">
                                            <a:latin typeface="Cambria Math" panose="02040503050406030204" pitchFamily="18" charset="0"/>
                                          </a:rPr>
                                          <m:t>𝝀</m:t>
                                        </m:r>
                                      </m:e>
                                    </m:d>
                                  </m:e>
                                </m:mr>
                                <m:mr>
                                  <m:e>
                                    <m:d>
                                      <m:dPr>
                                        <m:begChr m:val=""/>
                                        <m:ctrlPr>
                                          <a:rPr lang="zh-CN" altLang="en-US" sz="2400" b="1" i="1">
                                            <a:latin typeface="Cambria Math" panose="02040503050406030204" pitchFamily="18" charset="0"/>
                                          </a:rPr>
                                        </m:ctrlPr>
                                      </m:dPr>
                                      <m:e>
                                        <m:sSub>
                                          <m:sSubPr>
                                            <m:ctrlPr>
                                              <a:rPr lang="zh-CN" altLang="en-US" sz="2400" b="1" i="1">
                                                <a:latin typeface="Cambria Math" panose="02040503050406030204" pitchFamily="18" charset="0"/>
                                              </a:rPr>
                                            </m:ctrlPr>
                                          </m:sSubPr>
                                          <m:e>
                                            <m:r>
                                              <a:rPr lang="zh-CN" altLang="en-US" sz="2400" b="1" i="1">
                                                <a:latin typeface="Cambria Math" panose="02040503050406030204" pitchFamily="18" charset="0"/>
                                              </a:rPr>
                                              <m:t>𝒂</m:t>
                                            </m:r>
                                          </m:e>
                                          <m:sub>
                                            <m:r>
                                              <a:rPr lang="zh-CN" altLang="en-US" sz="2400" b="1" i="1">
                                                <a:latin typeface="Cambria Math" panose="02040503050406030204" pitchFamily="18" charset="0"/>
                                              </a:rPr>
                                              <m:t>𝟐𝟏</m:t>
                                            </m:r>
                                          </m:sub>
                                        </m:sSub>
                                        <m:r>
                                          <a:rPr lang="zh-CN" altLang="en-US" sz="2400" b="1">
                                            <a:latin typeface="Cambria Math" panose="02040503050406030204" pitchFamily="18" charset="0"/>
                                          </a:rPr>
                                          <m:t>(</m:t>
                                        </m:r>
                                        <m:r>
                                          <a:rPr lang="zh-CN" altLang="en-US" sz="2400" b="1" i="1">
                                            <a:latin typeface="Cambria Math" panose="02040503050406030204" pitchFamily="18" charset="0"/>
                                          </a:rPr>
                                          <m:t>𝝀</m:t>
                                        </m:r>
                                      </m:e>
                                    </m:d>
                                  </m:e>
                                  <m:e>
                                    <m:d>
                                      <m:dPr>
                                        <m:begChr m:val=""/>
                                        <m:ctrlPr>
                                          <a:rPr lang="zh-CN" altLang="en-US" sz="2400" b="1" i="1">
                                            <a:latin typeface="Cambria Math" panose="02040503050406030204" pitchFamily="18" charset="0"/>
                                          </a:rPr>
                                        </m:ctrlPr>
                                      </m:dPr>
                                      <m:e>
                                        <m:sSub>
                                          <m:sSubPr>
                                            <m:ctrlPr>
                                              <a:rPr lang="zh-CN" altLang="en-US" sz="2400" b="1" i="1">
                                                <a:latin typeface="Cambria Math" panose="02040503050406030204" pitchFamily="18" charset="0"/>
                                              </a:rPr>
                                            </m:ctrlPr>
                                          </m:sSubPr>
                                          <m:e>
                                            <m:r>
                                              <a:rPr lang="zh-CN" altLang="en-US" sz="2400" b="1" i="1">
                                                <a:latin typeface="Cambria Math" panose="02040503050406030204" pitchFamily="18" charset="0"/>
                                              </a:rPr>
                                              <m:t>𝒂</m:t>
                                            </m:r>
                                          </m:e>
                                          <m:sub>
                                            <m:r>
                                              <a:rPr lang="zh-CN" altLang="en-US" sz="2400" b="1" i="1">
                                                <a:latin typeface="Cambria Math" panose="02040503050406030204" pitchFamily="18" charset="0"/>
                                              </a:rPr>
                                              <m:t>𝟐𝟐</m:t>
                                            </m:r>
                                          </m:sub>
                                        </m:sSub>
                                        <m:r>
                                          <a:rPr lang="zh-CN" altLang="en-US" sz="2400" b="1">
                                            <a:latin typeface="Cambria Math" panose="02040503050406030204" pitchFamily="18" charset="0"/>
                                          </a:rPr>
                                          <m:t>(</m:t>
                                        </m:r>
                                        <m:r>
                                          <a:rPr lang="zh-CN" altLang="en-US" sz="2400" b="1" i="1">
                                            <a:latin typeface="Cambria Math" panose="02040503050406030204" pitchFamily="18" charset="0"/>
                                          </a:rPr>
                                          <m:t>𝝀</m:t>
                                        </m:r>
                                      </m:e>
                                    </m:d>
                                  </m:e>
                                  <m:e>
                                    <m:r>
                                      <a:rPr lang="zh-CN" altLang="en-US" sz="2400" b="1">
                                        <a:latin typeface="Cambria Math" panose="02040503050406030204" pitchFamily="18" charset="0"/>
                                      </a:rPr>
                                      <m:t>⋯</m:t>
                                    </m:r>
                                  </m:e>
                                  <m:e>
                                    <m:d>
                                      <m:dPr>
                                        <m:begChr m:val=""/>
                                        <m:ctrlPr>
                                          <a:rPr lang="zh-CN" altLang="en-US" sz="2400" b="1" i="1">
                                            <a:latin typeface="Cambria Math" panose="02040503050406030204" pitchFamily="18" charset="0"/>
                                          </a:rPr>
                                        </m:ctrlPr>
                                      </m:dPr>
                                      <m:e>
                                        <m:sSub>
                                          <m:sSubPr>
                                            <m:ctrlPr>
                                              <a:rPr lang="zh-CN" altLang="en-US" sz="2400" b="1" i="1">
                                                <a:latin typeface="Cambria Math" panose="02040503050406030204" pitchFamily="18" charset="0"/>
                                              </a:rPr>
                                            </m:ctrlPr>
                                          </m:sSubPr>
                                          <m:e>
                                            <m:r>
                                              <a:rPr lang="zh-CN" altLang="en-US" sz="2400" b="1" i="1">
                                                <a:latin typeface="Cambria Math" panose="02040503050406030204" pitchFamily="18" charset="0"/>
                                              </a:rPr>
                                              <m:t>𝒂</m:t>
                                            </m:r>
                                          </m:e>
                                          <m:sub>
                                            <m:r>
                                              <a:rPr lang="zh-CN" altLang="en-US" sz="2400" b="1" i="1">
                                                <a:latin typeface="Cambria Math" panose="02040503050406030204" pitchFamily="18" charset="0"/>
                                              </a:rPr>
                                              <m:t>𝟐</m:t>
                                            </m:r>
                                            <m:r>
                                              <a:rPr lang="zh-CN" altLang="en-US" sz="2400" b="1" i="1">
                                                <a:latin typeface="Cambria Math" panose="02040503050406030204" pitchFamily="18" charset="0"/>
                                              </a:rPr>
                                              <m:t>𝒏</m:t>
                                            </m:r>
                                          </m:sub>
                                        </m:sSub>
                                        <m:r>
                                          <a:rPr lang="zh-CN" altLang="en-US" sz="2400" b="1">
                                            <a:latin typeface="Cambria Math" panose="02040503050406030204" pitchFamily="18" charset="0"/>
                                          </a:rPr>
                                          <m:t>(</m:t>
                                        </m:r>
                                        <m:r>
                                          <a:rPr lang="zh-CN" altLang="en-US" sz="2400" b="1" i="1">
                                            <a:latin typeface="Cambria Math" panose="02040503050406030204" pitchFamily="18" charset="0"/>
                                          </a:rPr>
                                          <m:t>𝝀</m:t>
                                        </m:r>
                                      </m:e>
                                    </m:d>
                                  </m:e>
                                </m:mr>
                                <m:mr>
                                  <m:e>
                                    <m:r>
                                      <a:rPr lang="zh-CN" altLang="en-US" sz="2400" b="1">
                                        <a:latin typeface="Cambria Math" panose="02040503050406030204" pitchFamily="18" charset="0"/>
                                      </a:rPr>
                                      <m:t>⋮</m:t>
                                    </m:r>
                                  </m:e>
                                  <m:e>
                                    <m:r>
                                      <a:rPr lang="zh-CN" altLang="en-US" sz="2400" b="1">
                                        <a:latin typeface="Cambria Math" panose="02040503050406030204" pitchFamily="18" charset="0"/>
                                      </a:rPr>
                                      <m:t>⋮</m:t>
                                    </m:r>
                                  </m:e>
                                  <m:e/>
                                  <m:e>
                                    <m:r>
                                      <a:rPr lang="zh-CN" altLang="en-US" sz="2400" b="1">
                                        <a:latin typeface="Cambria Math" panose="02040503050406030204" pitchFamily="18" charset="0"/>
                                      </a:rPr>
                                      <m:t>⋮</m:t>
                                    </m:r>
                                  </m:e>
                                </m:mr>
                                <m:mr>
                                  <m:e>
                                    <m:d>
                                      <m:dPr>
                                        <m:begChr m:val=""/>
                                        <m:ctrlPr>
                                          <a:rPr lang="zh-CN" altLang="en-US" sz="2400" b="1" i="1">
                                            <a:latin typeface="Cambria Math" panose="02040503050406030204" pitchFamily="18" charset="0"/>
                                          </a:rPr>
                                        </m:ctrlPr>
                                      </m:dPr>
                                      <m:e>
                                        <m:sSub>
                                          <m:sSubPr>
                                            <m:ctrlPr>
                                              <a:rPr lang="zh-CN" altLang="en-US" sz="2400" b="1" i="1">
                                                <a:latin typeface="Cambria Math" panose="02040503050406030204" pitchFamily="18" charset="0"/>
                                              </a:rPr>
                                            </m:ctrlPr>
                                          </m:sSubPr>
                                          <m:e>
                                            <m:r>
                                              <a:rPr lang="zh-CN" altLang="en-US" sz="2400" b="1" i="1">
                                                <a:latin typeface="Cambria Math" panose="02040503050406030204" pitchFamily="18" charset="0"/>
                                              </a:rPr>
                                              <m:t>𝒂</m:t>
                                            </m:r>
                                          </m:e>
                                          <m:sub>
                                            <m:r>
                                              <a:rPr lang="zh-CN" altLang="en-US" sz="2400" b="1" i="1">
                                                <a:latin typeface="Cambria Math" panose="02040503050406030204" pitchFamily="18" charset="0"/>
                                              </a:rPr>
                                              <m:t>𝒎</m:t>
                                            </m:r>
                                            <m:r>
                                              <a:rPr lang="zh-CN" altLang="en-US" sz="2400" b="1" i="1">
                                                <a:latin typeface="Cambria Math" panose="02040503050406030204" pitchFamily="18" charset="0"/>
                                              </a:rPr>
                                              <m:t>𝟏</m:t>
                                            </m:r>
                                          </m:sub>
                                        </m:sSub>
                                        <m:r>
                                          <a:rPr lang="zh-CN" altLang="en-US" sz="2400" b="1">
                                            <a:latin typeface="Cambria Math" panose="02040503050406030204" pitchFamily="18" charset="0"/>
                                          </a:rPr>
                                          <m:t>(</m:t>
                                        </m:r>
                                        <m:r>
                                          <a:rPr lang="zh-CN" altLang="en-US" sz="2400" b="1" i="1">
                                            <a:latin typeface="Cambria Math" panose="02040503050406030204" pitchFamily="18" charset="0"/>
                                          </a:rPr>
                                          <m:t>𝝀</m:t>
                                        </m:r>
                                      </m:e>
                                    </m:d>
                                  </m:e>
                                  <m:e>
                                    <m:d>
                                      <m:dPr>
                                        <m:begChr m:val=""/>
                                        <m:ctrlPr>
                                          <a:rPr lang="zh-CN" altLang="en-US" sz="2400" b="1" i="1">
                                            <a:latin typeface="Cambria Math" panose="02040503050406030204" pitchFamily="18" charset="0"/>
                                          </a:rPr>
                                        </m:ctrlPr>
                                      </m:dPr>
                                      <m:e>
                                        <m:sSub>
                                          <m:sSubPr>
                                            <m:ctrlPr>
                                              <a:rPr lang="zh-CN" altLang="en-US" sz="2400" b="1" i="1">
                                                <a:latin typeface="Cambria Math" panose="02040503050406030204" pitchFamily="18" charset="0"/>
                                              </a:rPr>
                                            </m:ctrlPr>
                                          </m:sSubPr>
                                          <m:e>
                                            <m:r>
                                              <a:rPr lang="zh-CN" altLang="en-US" sz="2400" b="1" i="1">
                                                <a:latin typeface="Cambria Math" panose="02040503050406030204" pitchFamily="18" charset="0"/>
                                              </a:rPr>
                                              <m:t>𝒂</m:t>
                                            </m:r>
                                          </m:e>
                                          <m:sub>
                                            <m:r>
                                              <a:rPr lang="zh-CN" altLang="en-US" sz="2400" b="1" i="1">
                                                <a:latin typeface="Cambria Math" panose="02040503050406030204" pitchFamily="18" charset="0"/>
                                              </a:rPr>
                                              <m:t>𝒎</m:t>
                                            </m:r>
                                            <m:r>
                                              <a:rPr lang="zh-CN" altLang="en-US" sz="2400" b="1" i="1">
                                                <a:latin typeface="Cambria Math" panose="02040503050406030204" pitchFamily="18" charset="0"/>
                                              </a:rPr>
                                              <m:t>𝟐</m:t>
                                            </m:r>
                                          </m:sub>
                                        </m:sSub>
                                        <m:r>
                                          <a:rPr lang="zh-CN" altLang="en-US" sz="2400" b="1">
                                            <a:latin typeface="Cambria Math" panose="02040503050406030204" pitchFamily="18" charset="0"/>
                                          </a:rPr>
                                          <m:t>(</m:t>
                                        </m:r>
                                        <m:r>
                                          <a:rPr lang="zh-CN" altLang="en-US" sz="2400" b="1" i="1">
                                            <a:latin typeface="Cambria Math" panose="02040503050406030204" pitchFamily="18" charset="0"/>
                                          </a:rPr>
                                          <m:t>𝝀</m:t>
                                        </m:r>
                                      </m:e>
                                    </m:d>
                                  </m:e>
                                  <m:e>
                                    <m:r>
                                      <a:rPr lang="zh-CN" altLang="en-US" sz="2400" b="1">
                                        <a:latin typeface="Cambria Math" panose="02040503050406030204" pitchFamily="18" charset="0"/>
                                      </a:rPr>
                                      <m:t>⋯</m:t>
                                    </m:r>
                                  </m:e>
                                  <m:e>
                                    <m:d>
                                      <m:dPr>
                                        <m:begChr m:val=""/>
                                        <m:ctrlPr>
                                          <a:rPr lang="zh-CN" altLang="en-US" sz="2400" b="1" i="1">
                                            <a:latin typeface="Cambria Math" panose="02040503050406030204" pitchFamily="18" charset="0"/>
                                          </a:rPr>
                                        </m:ctrlPr>
                                      </m:dPr>
                                      <m:e>
                                        <m:sSub>
                                          <m:sSubPr>
                                            <m:ctrlPr>
                                              <a:rPr lang="zh-CN" altLang="en-US" sz="2400" b="1" i="1">
                                                <a:latin typeface="Cambria Math" panose="02040503050406030204" pitchFamily="18" charset="0"/>
                                              </a:rPr>
                                            </m:ctrlPr>
                                          </m:sSubPr>
                                          <m:e>
                                            <m:r>
                                              <a:rPr lang="zh-CN" altLang="en-US" sz="2400" b="1" i="1">
                                                <a:latin typeface="Cambria Math" panose="02040503050406030204" pitchFamily="18" charset="0"/>
                                              </a:rPr>
                                              <m:t>𝒂</m:t>
                                            </m:r>
                                          </m:e>
                                          <m:sub>
                                            <m:r>
                                              <a:rPr lang="zh-CN" altLang="en-US" sz="2400" b="1" i="1">
                                                <a:latin typeface="Cambria Math" panose="02040503050406030204" pitchFamily="18" charset="0"/>
                                              </a:rPr>
                                              <m:t>𝒎𝒏</m:t>
                                            </m:r>
                                          </m:sub>
                                        </m:sSub>
                                        <m:r>
                                          <a:rPr lang="zh-CN" altLang="en-US" sz="2400" b="1">
                                            <a:latin typeface="Cambria Math" panose="02040503050406030204" pitchFamily="18" charset="0"/>
                                          </a:rPr>
                                          <m:t>(</m:t>
                                        </m:r>
                                        <m:r>
                                          <a:rPr lang="zh-CN" altLang="en-US" sz="2400" b="1" i="1">
                                            <a:latin typeface="Cambria Math" panose="02040503050406030204" pitchFamily="18" charset="0"/>
                                          </a:rPr>
                                          <m:t>𝝀</m:t>
                                        </m:r>
                                      </m:e>
                                    </m:d>
                                  </m:e>
                                </m:mr>
                              </m:m>
                            </m:e>
                          </m:d>
                        </m:e>
                        <m:sub>
                          <m:r>
                            <a:rPr lang="en-US" altLang="zh-CN" sz="2400" b="1" i="1" smtClean="0">
                              <a:latin typeface="Cambria Math"/>
                            </a:rPr>
                            <m:t>𝒎</m:t>
                          </m:r>
                          <m:r>
                            <a:rPr lang="en-US" altLang="zh-CN" sz="2400" b="1" i="1" smtClean="0">
                              <a:latin typeface="Cambria Math"/>
                            </a:rPr>
                            <m:t>×</m:t>
                          </m:r>
                          <m:r>
                            <a:rPr lang="en-US" altLang="zh-CN" sz="2400" b="1" i="1" smtClean="0">
                              <a:latin typeface="Cambria Math"/>
                            </a:rPr>
                            <m:t>𝒏</m:t>
                          </m:r>
                        </m:sub>
                      </m:sSub>
                    </m:oMath>
                  </m:oMathPara>
                </a14:m>
                <a:endParaRPr lang="en-US" altLang="zh-CN" sz="2400" b="1" kern="0" dirty="0">
                  <a:solidFill>
                    <a:srgbClr val="000000"/>
                  </a:solidFill>
                  <a:latin typeface="Cambria Math" panose="02040503050406030204" pitchFamily="18" charset="0"/>
                  <a:ea typeface="微软雅黑" panose="020B0503020204020204" pitchFamily="34"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1415243" y="2050327"/>
                <a:ext cx="6171754" cy="1648272"/>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284191" y="5436075"/>
                <a:ext cx="2774093"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𝒒</m:t>
                      </m:r>
                      <m:r>
                        <a:rPr lang="en-US" altLang="zh-CN" b="1" i="1" smtClean="0">
                          <a:latin typeface="Cambria Math"/>
                        </a:rPr>
                        <m:t>=</m:t>
                      </m:r>
                      <m:r>
                        <m:rPr>
                          <m:sty m:val="p"/>
                        </m:rPr>
                        <a:rPr lang="en-US" altLang="zh-CN" b="0" i="0" smtClean="0">
                          <a:latin typeface="Cambria Math" panose="02040503050406030204" pitchFamily="18" charset="0"/>
                        </a:rPr>
                        <m:t>r</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A</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𝜆</m:t>
                              </m:r>
                            </m:e>
                          </m:d>
                        </m:e>
                      </m:d>
                      <m:r>
                        <a:rPr lang="en-US" altLang="zh-CN" b="0" i="1" smtClean="0">
                          <a:latin typeface="Cambria Math" panose="02040503050406030204" pitchFamily="18" charset="0"/>
                        </a:rPr>
                        <m:t>≤</m:t>
                      </m:r>
                      <m:r>
                        <m:rPr>
                          <m:sty m:val="p"/>
                        </m:rPr>
                        <a:rPr lang="en-US" altLang="zh-CN" b="0" i="0" smtClean="0">
                          <a:latin typeface="Cambria Math"/>
                        </a:rPr>
                        <m:t>min</m:t>
                      </m:r>
                      <m:r>
                        <a:rPr lang="en-US" altLang="zh-CN" b="1" i="1" smtClean="0">
                          <a:latin typeface="Cambria Math"/>
                        </a:rPr>
                        <m:t>{</m:t>
                      </m:r>
                      <m:r>
                        <a:rPr lang="en-US" altLang="zh-CN" b="1" i="1" smtClean="0">
                          <a:latin typeface="Cambria Math"/>
                        </a:rPr>
                        <m:t>𝒎</m:t>
                      </m:r>
                      <m:r>
                        <a:rPr lang="en-US" altLang="zh-CN" b="1" i="1" smtClean="0">
                          <a:latin typeface="Cambria Math"/>
                        </a:rPr>
                        <m:t>,</m:t>
                      </m:r>
                      <m:r>
                        <a:rPr lang="en-US" altLang="zh-CN" b="1" i="1" smtClean="0">
                          <a:latin typeface="Cambria Math"/>
                        </a:rPr>
                        <m:t>𝒏</m:t>
                      </m:r>
                      <m:r>
                        <a:rPr lang="en-US" altLang="zh-CN" b="1" i="1" smtClean="0">
                          <a:latin typeface="Cambria Math"/>
                        </a:rPr>
                        <m:t>}</m:t>
                      </m:r>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3284191" y="5436075"/>
                <a:ext cx="2774093" cy="404983"/>
              </a:xfrm>
              <a:prstGeom prst="rect">
                <a:avLst/>
              </a:prstGeom>
              <a:blipFill>
                <a:blip r:embed="rId6"/>
                <a:stretch>
                  <a:fillRect b="-1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Rectangle 8">
                <a:extLst>
                  <a:ext uri="{FF2B5EF4-FFF2-40B4-BE49-F238E27FC236}">
                    <a16:creationId xmlns:a16="http://schemas.microsoft.com/office/drawing/2014/main" id="{88E0C11F-6794-4FFC-92F4-CE4389D1E38A}"/>
                  </a:ext>
                </a:extLst>
              </p:cNvPr>
              <p:cNvSpPr>
                <a:spLocks noChangeArrowheads="1"/>
              </p:cNvSpPr>
              <p:nvPr/>
            </p:nvSpPr>
            <p:spPr bwMode="auto">
              <a:xfrm>
                <a:off x="728881" y="5944007"/>
                <a:ext cx="5892194" cy="430374"/>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000" b="1" dirty="0">
                    <a:solidFill>
                      <a:srgbClr val="FF0000"/>
                    </a:solidFill>
                    <a:latin typeface="+mn-ea"/>
                  </a:rPr>
                  <a:t>注</a:t>
                </a:r>
                <a:r>
                  <a:rPr lang="en-US" altLang="zh-CN" sz="2000" b="1" dirty="0">
                    <a:latin typeface="+mn-ea"/>
                  </a:rPr>
                  <a:t>.    </a:t>
                </a:r>
                <a14:m>
                  <m:oMath xmlns:m="http://schemas.openxmlformats.org/officeDocument/2006/math">
                    <m:sSub>
                      <m:sSubPr>
                        <m:ctrlPr>
                          <a:rPr lang="en-US" altLang="zh-CN" sz="2000" b="1" i="1" smtClean="0">
                            <a:solidFill>
                              <a:srgbClr val="0070C0"/>
                            </a:solidFill>
                            <a:latin typeface="Cambria Math" panose="02040503050406030204" pitchFamily="18" charset="0"/>
                          </a:rPr>
                        </m:ctrlPr>
                      </m:sSubPr>
                      <m:e>
                        <m:r>
                          <a:rPr lang="en-US" altLang="zh-CN" sz="2000" b="1" i="1" smtClean="0">
                            <a:solidFill>
                              <a:srgbClr val="0070C0"/>
                            </a:solidFill>
                            <a:latin typeface="Cambria Math"/>
                          </a:rPr>
                          <m:t>𝑫</m:t>
                        </m:r>
                      </m:e>
                      <m:sub>
                        <m:r>
                          <a:rPr lang="en-US" altLang="zh-CN" sz="2000" b="1" i="1" smtClean="0">
                            <a:solidFill>
                              <a:srgbClr val="0070C0"/>
                            </a:solidFill>
                            <a:latin typeface="Cambria Math"/>
                          </a:rPr>
                          <m:t>𝒌</m:t>
                        </m:r>
                        <m:r>
                          <a:rPr lang="en-US" altLang="zh-CN" sz="2000" b="1" i="1" smtClean="0">
                            <a:solidFill>
                              <a:srgbClr val="0070C0"/>
                            </a:solidFill>
                            <a:latin typeface="Cambria Math"/>
                          </a:rPr>
                          <m:t>−</m:t>
                        </m:r>
                        <m:r>
                          <a:rPr lang="en-US" altLang="zh-CN" sz="2000" b="1" i="1" smtClean="0">
                            <a:solidFill>
                              <a:srgbClr val="0070C0"/>
                            </a:solidFill>
                            <a:latin typeface="Cambria Math"/>
                          </a:rPr>
                          <m:t>𝟏</m:t>
                        </m:r>
                      </m:sub>
                    </m:sSub>
                    <m:r>
                      <a:rPr lang="en-US" altLang="zh-CN" sz="2000" b="1" i="1" smtClean="0">
                        <a:solidFill>
                          <a:srgbClr val="0070C0"/>
                        </a:solidFill>
                        <a:latin typeface="Cambria Math"/>
                      </a:rPr>
                      <m:t>(</m:t>
                    </m:r>
                    <m:r>
                      <a:rPr lang="en-US" altLang="zh-CN" sz="2000" b="1" i="1" smtClean="0">
                        <a:solidFill>
                          <a:srgbClr val="0070C0"/>
                        </a:solidFill>
                        <a:latin typeface="Cambria Math"/>
                      </a:rPr>
                      <m:t>𝝀</m:t>
                    </m:r>
                    <m:r>
                      <a:rPr lang="en-US" altLang="zh-CN" sz="2000" b="1" i="1" smtClean="0">
                        <a:solidFill>
                          <a:srgbClr val="0070C0"/>
                        </a:solidFill>
                        <a:latin typeface="Cambria Math"/>
                      </a:rPr>
                      <m:t>)|</m:t>
                    </m:r>
                    <m:sSub>
                      <m:sSubPr>
                        <m:ctrlPr>
                          <a:rPr lang="en-US" altLang="zh-CN" sz="2000" b="1" i="1" smtClean="0">
                            <a:solidFill>
                              <a:srgbClr val="0070C0"/>
                            </a:solidFill>
                            <a:latin typeface="Cambria Math" panose="02040503050406030204" pitchFamily="18" charset="0"/>
                          </a:rPr>
                        </m:ctrlPr>
                      </m:sSubPr>
                      <m:e>
                        <m:r>
                          <a:rPr lang="en-US" altLang="zh-CN" sz="2000" b="1" i="1" smtClean="0">
                            <a:solidFill>
                              <a:srgbClr val="0070C0"/>
                            </a:solidFill>
                            <a:latin typeface="Cambria Math"/>
                          </a:rPr>
                          <m:t>𝑫</m:t>
                        </m:r>
                      </m:e>
                      <m:sub>
                        <m:r>
                          <a:rPr lang="en-US" altLang="zh-CN" sz="2000" b="1" i="1" smtClean="0">
                            <a:solidFill>
                              <a:srgbClr val="0070C0"/>
                            </a:solidFill>
                            <a:latin typeface="Cambria Math"/>
                          </a:rPr>
                          <m:t>𝒌</m:t>
                        </m:r>
                      </m:sub>
                    </m:sSub>
                    <m:d>
                      <m:dPr>
                        <m:ctrlPr>
                          <a:rPr lang="en-US" altLang="zh-CN" sz="2000" b="1" i="1" smtClean="0">
                            <a:solidFill>
                              <a:srgbClr val="0070C0"/>
                            </a:solidFill>
                            <a:latin typeface="Cambria Math" panose="02040503050406030204" pitchFamily="18" charset="0"/>
                          </a:rPr>
                        </m:ctrlPr>
                      </m:dPr>
                      <m:e>
                        <m:r>
                          <a:rPr lang="en-US" altLang="zh-CN" sz="2000" b="1" i="1" smtClean="0">
                            <a:solidFill>
                              <a:srgbClr val="0070C0"/>
                            </a:solidFill>
                            <a:latin typeface="Cambria Math"/>
                          </a:rPr>
                          <m:t>𝝀</m:t>
                        </m:r>
                      </m:e>
                    </m:d>
                    <m:r>
                      <a:rPr lang="en-US" altLang="zh-CN" sz="2000" b="1" i="0" smtClean="0">
                        <a:solidFill>
                          <a:srgbClr val="0070C0"/>
                        </a:solidFill>
                        <a:latin typeface="Cambria Math"/>
                      </a:rPr>
                      <m:t>,</m:t>
                    </m:r>
                    <m:r>
                      <a:rPr lang="en-US" altLang="zh-CN" sz="2000" b="0" i="1" smtClean="0">
                        <a:solidFill>
                          <a:srgbClr val="0070C0"/>
                        </a:solidFill>
                        <a:latin typeface="Cambria Math" panose="02040503050406030204" pitchFamily="18" charset="0"/>
                      </a:rPr>
                      <m:t>    </m:t>
                    </m:r>
                    <m:r>
                      <a:rPr lang="en-US" altLang="zh-CN" sz="2000" b="0" i="1" smtClean="0">
                        <a:solidFill>
                          <a:srgbClr val="0070C0"/>
                        </a:solidFill>
                        <a:latin typeface="Cambria Math"/>
                      </a:rPr>
                      <m:t>𝑘</m:t>
                    </m:r>
                    <m:r>
                      <a:rPr lang="en-US" altLang="zh-CN" sz="2000" b="0" i="0" smtClean="0">
                        <a:solidFill>
                          <a:srgbClr val="0070C0"/>
                        </a:solidFill>
                        <a:latin typeface="Cambria Math"/>
                      </a:rPr>
                      <m:t>=1,2,</m:t>
                    </m:r>
                    <m:r>
                      <a:rPr lang="en-US" altLang="zh-CN" sz="2000" b="0" i="1" smtClean="0">
                        <a:solidFill>
                          <a:srgbClr val="0070C0"/>
                        </a:solidFill>
                        <a:latin typeface="Cambria Math"/>
                      </a:rPr>
                      <m:t>⋯,</m:t>
                    </m:r>
                    <m:r>
                      <a:rPr lang="en-US" altLang="zh-CN" sz="2000" b="0" i="1" smtClean="0">
                        <a:solidFill>
                          <a:srgbClr val="0070C0"/>
                        </a:solidFill>
                        <a:latin typeface="Cambria Math"/>
                      </a:rPr>
                      <m:t>𝑞</m:t>
                    </m:r>
                  </m:oMath>
                </a14:m>
                <a:endParaRPr lang="zh-CN" altLang="en-US" sz="2000" dirty="0">
                  <a:solidFill>
                    <a:srgbClr val="0070C0"/>
                  </a:solidFill>
                  <a:latin typeface="+mn-ea"/>
                </a:endParaRPr>
              </a:p>
            </p:txBody>
          </p:sp>
        </mc:Choice>
        <mc:Fallback xmlns="">
          <p:sp>
            <p:nvSpPr>
              <p:cNvPr id="14" name="Rectangle 8">
                <a:extLst>
                  <a:ext uri="{FF2B5EF4-FFF2-40B4-BE49-F238E27FC236}">
                    <a16:creationId xmlns:a16="http://schemas.microsoft.com/office/drawing/2014/main" xmlns=""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728881" y="5944007"/>
                <a:ext cx="5892194" cy="430374"/>
              </a:xfrm>
              <a:prstGeom prst="rect">
                <a:avLst/>
              </a:prstGeom>
              <a:blipFill rotWithShape="0">
                <a:blip r:embed="rId7"/>
                <a:stretch>
                  <a:fillRect l="-1139" b="-2394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2299598364"/>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345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lt">
                                    <p:tmPct val="10000"/>
                                  </p:iterate>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a:extLst>
                  <a:ext uri="{FF2B5EF4-FFF2-40B4-BE49-F238E27FC236}">
                    <a16:creationId xmlns:a16="http://schemas.microsoft.com/office/drawing/2014/main" id="{A5598526-04A8-48CB-AA1E-CA813439AD85}"/>
                  </a:ext>
                </a:extLst>
              </p:cNvPr>
              <p:cNvSpPr>
                <a:spLocks noGrp="1"/>
              </p:cNvSpPr>
              <p:nvPr>
                <p:ph type="body" sz="quarter" idx="10"/>
              </p:nvPr>
            </p:nvSpPr>
            <p:spPr/>
            <p:txBody>
              <a:bodyPr/>
              <a:lstStyle/>
              <a:p>
                <a14:m>
                  <m:oMath xmlns:m="http://schemas.openxmlformats.org/officeDocument/2006/math">
                    <m:r>
                      <a:rPr lang="en-US" altLang="zh-CN" i="1">
                        <a:latin typeface="Cambria Math"/>
                      </a:rPr>
                      <m:t>𝝀</m:t>
                    </m:r>
                  </m:oMath>
                </a14:m>
                <a:r>
                  <a:rPr lang="en-US" altLang="zh-CN" dirty="0"/>
                  <a:t>-</a:t>
                </a:r>
                <a:r>
                  <a:rPr lang="zh-CN" altLang="en-US" dirty="0"/>
                  <a:t>矩阵的三种因子</a:t>
                </a:r>
              </a:p>
            </p:txBody>
          </p:sp>
        </mc:Choice>
        <mc:Fallback xmlns="">
          <p:sp>
            <p:nvSpPr>
              <p:cNvPr id="2" name="文本占位符 1">
                <a:extLst>
                  <a:ext uri="{FF2B5EF4-FFF2-40B4-BE49-F238E27FC236}">
                    <a16:creationId xmlns:a16="http://schemas.microsoft.com/office/drawing/2014/main" xmlns="" id="{A5598526-04A8-48CB-AA1E-CA813439AD85}"/>
                  </a:ext>
                </a:extLst>
              </p:cNvPr>
              <p:cNvSpPr>
                <a:spLocks noGrp="1" noRot="1" noChangeAspect="1" noMove="1" noResize="1" noEditPoints="1" noAdjustHandles="1" noChangeArrowheads="1" noChangeShapeType="1" noTextEdit="1"/>
              </p:cNvSpPr>
              <p:nvPr>
                <p:ph type="body" sz="quarter" idx="10"/>
              </p:nvPr>
            </p:nvSpPr>
            <p:spPr>
              <a:blipFill rotWithShape="1">
                <a:blip r:embed="rId2"/>
                <a:stretch>
                  <a:fillRect b="-27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8E0C11F-6794-4FFC-92F4-CE4389D1E38A}"/>
                  </a:ext>
                </a:extLst>
              </p:cNvPr>
              <p:cNvSpPr>
                <a:spLocks noChangeArrowheads="1"/>
              </p:cNvSpPr>
              <p:nvPr/>
            </p:nvSpPr>
            <p:spPr bwMode="auto">
              <a:xfrm>
                <a:off x="686936" y="4168987"/>
                <a:ext cx="7561263" cy="1938992"/>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800" b="1" dirty="0">
                    <a:solidFill>
                      <a:schemeClr val="accent6"/>
                    </a:solidFill>
                    <a:latin typeface="+mn-ea"/>
                  </a:rPr>
                  <a:t>定义</a:t>
                </a:r>
                <a:endParaRPr lang="en-US" altLang="zh-CN" sz="2800" b="1" dirty="0">
                  <a:solidFill>
                    <a:schemeClr val="accent6"/>
                  </a:solidFill>
                  <a:latin typeface="+mn-ea"/>
                </a:endParaRPr>
              </a:p>
              <a:p>
                <a:pPr marL="361950">
                  <a:lnSpc>
                    <a:spcPct val="120000"/>
                  </a:lnSpc>
                </a:pPr>
                <a:r>
                  <a:rPr lang="zh-CN" altLang="en-US" sz="2400" b="1" kern="0" dirty="0">
                    <a:solidFill>
                      <a:srgbClr val="000000"/>
                    </a:solidFill>
                    <a:latin typeface="+mn-ea"/>
                  </a:rPr>
                  <a:t>将</a:t>
                </a:r>
                <a14:m>
                  <m:oMath xmlns:m="http://schemas.openxmlformats.org/officeDocument/2006/math">
                    <m:r>
                      <a:rPr lang="en-US" altLang="zh-CN" sz="2400" b="1" i="1" kern="0">
                        <a:solidFill>
                          <a:srgbClr val="000000"/>
                        </a:solidFill>
                        <a:latin typeface="Cambria Math"/>
                      </a:rPr>
                      <m:t>𝑨</m:t>
                    </m:r>
                    <m:d>
                      <m:dPr>
                        <m:ctrlPr>
                          <a:rPr lang="en-US" altLang="zh-CN" sz="2400" b="1" i="1" kern="0">
                            <a:solidFill>
                              <a:srgbClr val="000000"/>
                            </a:solidFill>
                            <a:latin typeface="Cambria Math" panose="02040503050406030204" pitchFamily="18" charset="0"/>
                          </a:rPr>
                        </m:ctrlPr>
                      </m:dPr>
                      <m:e>
                        <m:r>
                          <a:rPr lang="zh-CN" altLang="en-US" sz="2400" b="1" i="1" kern="0">
                            <a:solidFill>
                              <a:srgbClr val="000000"/>
                            </a:solidFill>
                            <a:latin typeface="Cambria Math"/>
                          </a:rPr>
                          <m:t>𝝀</m:t>
                        </m:r>
                      </m:e>
                    </m:d>
                  </m:oMath>
                </a14:m>
                <a:r>
                  <a:rPr lang="zh-CN" altLang="en-US" sz="2400" b="1" kern="0" dirty="0">
                    <a:solidFill>
                      <a:srgbClr val="000000"/>
                    </a:solidFill>
                    <a:latin typeface="+mn-ea"/>
                  </a:rPr>
                  <a:t>的所有的次数大于零的不变因子分解为互不相同的一次因式的方幂的乘积</a:t>
                </a:r>
                <a:r>
                  <a:rPr lang="en-US" altLang="zh-CN" sz="2400" b="1" kern="0" dirty="0">
                    <a:solidFill>
                      <a:srgbClr val="000000"/>
                    </a:solidFill>
                    <a:latin typeface="+mn-ea"/>
                  </a:rPr>
                  <a:t>, </a:t>
                </a:r>
                <a:r>
                  <a:rPr lang="zh-CN" altLang="en-US" sz="2400" b="1" kern="0" dirty="0">
                    <a:solidFill>
                      <a:srgbClr val="000000"/>
                    </a:solidFill>
                    <a:latin typeface="+mn-ea"/>
                  </a:rPr>
                  <a:t>这些一次因式方幂称为</a:t>
                </a:r>
                <a14:m>
                  <m:oMath xmlns:m="http://schemas.openxmlformats.org/officeDocument/2006/math">
                    <m:r>
                      <a:rPr lang="en-US" altLang="zh-CN" sz="2400" b="1" i="1" kern="0">
                        <a:solidFill>
                          <a:srgbClr val="000000"/>
                        </a:solidFill>
                        <a:latin typeface="Cambria Math"/>
                      </a:rPr>
                      <m:t>𝑨</m:t>
                    </m:r>
                    <m:d>
                      <m:dPr>
                        <m:ctrlPr>
                          <a:rPr lang="en-US" altLang="zh-CN" sz="2400" b="1" i="1" kern="0">
                            <a:solidFill>
                              <a:srgbClr val="000000"/>
                            </a:solidFill>
                            <a:latin typeface="Cambria Math" panose="02040503050406030204" pitchFamily="18" charset="0"/>
                          </a:rPr>
                        </m:ctrlPr>
                      </m:dPr>
                      <m:e>
                        <m:r>
                          <a:rPr lang="zh-CN" altLang="en-US" sz="2400" b="1" i="1" kern="0">
                            <a:solidFill>
                              <a:srgbClr val="000000"/>
                            </a:solidFill>
                            <a:latin typeface="Cambria Math"/>
                          </a:rPr>
                          <m:t>𝝀</m:t>
                        </m:r>
                      </m:e>
                    </m:d>
                  </m:oMath>
                </a14:m>
                <a:r>
                  <a:rPr lang="zh-CN" altLang="en-US" sz="2400" b="1" kern="0" dirty="0">
                    <a:solidFill>
                      <a:srgbClr val="000000"/>
                    </a:solidFill>
                    <a:latin typeface="+mn-ea"/>
                  </a:rPr>
                  <a:t>的</a:t>
                </a:r>
                <a:r>
                  <a:rPr lang="zh-CN" altLang="en-US" sz="2400" b="1" kern="0" dirty="0">
                    <a:solidFill>
                      <a:srgbClr val="00B0F0"/>
                    </a:solidFill>
                    <a:latin typeface="+mn-ea"/>
                  </a:rPr>
                  <a:t>初级因子</a:t>
                </a:r>
                <a:r>
                  <a:rPr lang="en-US" altLang="zh-CN" sz="2400" b="1" kern="0" dirty="0">
                    <a:solidFill>
                      <a:srgbClr val="000000"/>
                    </a:solidFill>
                    <a:latin typeface="+mn-ea"/>
                  </a:rPr>
                  <a:t>.</a:t>
                </a:r>
                <a:endParaRPr lang="zh-CN" altLang="en-US" sz="2400" b="1" dirty="0">
                  <a:latin typeface="+mn-ea"/>
                </a:endParaRPr>
              </a:p>
            </p:txBody>
          </p:sp>
        </mc:Choice>
        <mc:Fallback xmlns="">
          <p:sp>
            <p:nvSpPr>
              <p:cNvPr id="9" name="Rectangle 8">
                <a:extLst>
                  <a:ext uri="{FF2B5EF4-FFF2-40B4-BE49-F238E27FC236}">
                    <a16:creationId xmlns="" xmlns:a16="http://schemas.microsoft.com/office/drawing/2014/main"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686936" y="4168987"/>
                <a:ext cx="7561263" cy="1938992"/>
              </a:xfrm>
              <a:prstGeom prst="rect">
                <a:avLst/>
              </a:prstGeom>
              <a:blipFill rotWithShape="1">
                <a:blip r:embed="rId3"/>
                <a:stretch>
                  <a:fillRect l="-1694" t="-943" b="-440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Rectangle 8">
                <a:extLst>
                  <a:ext uri="{FF2B5EF4-FFF2-40B4-BE49-F238E27FC236}">
                    <a16:creationId xmlns:a16="http://schemas.microsoft.com/office/drawing/2014/main" id="{88E0C11F-6794-4FFC-92F4-CE4389D1E38A}"/>
                  </a:ext>
                </a:extLst>
              </p:cNvPr>
              <p:cNvSpPr>
                <a:spLocks noChangeArrowheads="1"/>
              </p:cNvSpPr>
              <p:nvPr/>
            </p:nvSpPr>
            <p:spPr bwMode="auto">
              <a:xfrm>
                <a:off x="683251" y="1359272"/>
                <a:ext cx="7561263" cy="1987595"/>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800" b="1" dirty="0">
                    <a:solidFill>
                      <a:schemeClr val="accent6"/>
                    </a:solidFill>
                    <a:latin typeface="+mn-ea"/>
                  </a:rPr>
                  <a:t>定义</a:t>
                </a:r>
                <a:endParaRPr lang="en-US" altLang="zh-CN" sz="2800" b="1" dirty="0">
                  <a:solidFill>
                    <a:schemeClr val="accent6"/>
                  </a:solidFill>
                  <a:latin typeface="+mn-ea"/>
                </a:endParaRPr>
              </a:p>
              <a:p>
                <a:pPr marL="361950">
                  <a:lnSpc>
                    <a:spcPct val="120000"/>
                  </a:lnSpc>
                </a:pPr>
                <a:r>
                  <a:rPr lang="zh-CN" altLang="en-US" sz="2400" b="1" dirty="0">
                    <a:latin typeface="+mn-ea"/>
                  </a:rPr>
                  <a:t>称</a:t>
                </a:r>
                <a:endParaRPr lang="en-US" altLang="zh-CN" sz="2400" b="1" dirty="0">
                  <a:latin typeface="+mn-ea"/>
                </a:endParaRPr>
              </a:p>
              <a:p>
                <a:pPr marL="361950">
                  <a:lnSpc>
                    <a:spcPct val="120000"/>
                  </a:lnSpc>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𝟏</m:t>
                          </m:r>
                        </m:sub>
                      </m:sSub>
                      <m:d>
                        <m:dPr>
                          <m:ctrlPr>
                            <a:rPr lang="en-US" altLang="zh-CN" sz="2400" b="1" i="1" smtClean="0">
                              <a:latin typeface="Cambria Math" panose="02040503050406030204" pitchFamily="18" charset="0"/>
                            </a:rPr>
                          </m:ctrlPr>
                        </m:dPr>
                        <m:e>
                          <m:r>
                            <a:rPr lang="en-US" altLang="zh-CN" sz="2400" b="1" i="1" smtClean="0">
                              <a:latin typeface="Cambria Math"/>
                            </a:rPr>
                            <m:t>𝝀</m:t>
                          </m:r>
                        </m:e>
                      </m:d>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𝑫</m:t>
                          </m:r>
                        </m:e>
                        <m:sub>
                          <m:r>
                            <a:rPr lang="en-US" altLang="zh-CN" sz="2400" b="1" i="1" smtClean="0">
                              <a:latin typeface="Cambria Math"/>
                            </a:rPr>
                            <m:t>𝟏</m:t>
                          </m:r>
                        </m:sub>
                      </m:sSub>
                      <m:d>
                        <m:dPr>
                          <m:ctrlPr>
                            <a:rPr lang="en-US" altLang="zh-CN" sz="2400" b="1" i="1" smtClean="0">
                              <a:latin typeface="Cambria Math" panose="02040503050406030204" pitchFamily="18" charset="0"/>
                            </a:rPr>
                          </m:ctrlPr>
                        </m:dPr>
                        <m:e>
                          <m:r>
                            <a:rPr lang="en-US" altLang="zh-CN" sz="2400" b="1" i="1" smtClean="0">
                              <a:latin typeface="Cambria Math"/>
                            </a:rPr>
                            <m:t>𝝀</m:t>
                          </m:r>
                        </m:e>
                      </m:d>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𝟐</m:t>
                          </m:r>
                        </m:sub>
                      </m:sSub>
                      <m:d>
                        <m:dPr>
                          <m:ctrlPr>
                            <a:rPr lang="en-US" altLang="zh-CN" sz="2400" b="1" i="1" smtClean="0">
                              <a:latin typeface="Cambria Math" panose="02040503050406030204" pitchFamily="18" charset="0"/>
                            </a:rPr>
                          </m:ctrlPr>
                        </m:dPr>
                        <m:e>
                          <m:r>
                            <a:rPr lang="en-US" altLang="zh-CN" sz="2400" b="1" i="1" smtClean="0">
                              <a:latin typeface="Cambria Math"/>
                            </a:rPr>
                            <m:t>𝝀</m:t>
                          </m:r>
                        </m:e>
                      </m:d>
                      <m:r>
                        <a:rPr lang="en-US" altLang="zh-CN" sz="2400" b="1" i="1">
                          <a:latin typeface="Cambria Math" panose="02040503050406030204" pitchFamily="18" charset="0"/>
                          <a:ea typeface="微软雅黑" panose="020B0503020204020204" pitchFamily="34" charset="-122"/>
                        </a:rPr>
                        <m:t>=</m:t>
                      </m:r>
                      <m:f>
                        <m:fPr>
                          <m:ctrlPr>
                            <a:rPr lang="en-US" altLang="zh-CN" sz="2400" b="1" i="1">
                              <a:latin typeface="Cambria Math" panose="02040503050406030204" pitchFamily="18" charset="0"/>
                              <a:ea typeface="微软雅黑" panose="020B0503020204020204" pitchFamily="34" charset="-122"/>
                            </a:rPr>
                          </m:ctrlPr>
                        </m:fPr>
                        <m:num>
                          <m:sSub>
                            <m:sSubPr>
                              <m:ctrlPr>
                                <a:rPr lang="en-US" altLang="zh-CN" sz="2400" b="1" i="1">
                                  <a:latin typeface="Cambria Math" panose="02040503050406030204" pitchFamily="18" charset="0"/>
                                  <a:ea typeface="微软雅黑" panose="020B0503020204020204" pitchFamily="34" charset="-122"/>
                                </a:rPr>
                              </m:ctrlPr>
                            </m:sSubPr>
                            <m:e>
                              <m:r>
                                <a:rPr lang="en-US" altLang="zh-CN" sz="2400" b="1" i="1">
                                  <a:latin typeface="Cambria Math" panose="02040503050406030204" pitchFamily="18" charset="0"/>
                                  <a:ea typeface="微软雅黑" panose="020B0503020204020204" pitchFamily="34" charset="-122"/>
                                </a:rPr>
                                <m:t>𝑫</m:t>
                              </m:r>
                            </m:e>
                            <m:sub>
                              <m:r>
                                <a:rPr lang="en-US" altLang="zh-CN" sz="2400" b="1" i="1">
                                  <a:latin typeface="Cambria Math" panose="02040503050406030204" pitchFamily="18" charset="0"/>
                                  <a:ea typeface="微软雅黑" panose="020B0503020204020204" pitchFamily="34" charset="-122"/>
                                </a:rPr>
                                <m:t>𝟐</m:t>
                              </m:r>
                            </m:sub>
                          </m:sSub>
                          <m:d>
                            <m:dPr>
                              <m:ctrlPr>
                                <a:rPr lang="en-US" altLang="zh-CN" sz="2400" b="1" i="1">
                                  <a:latin typeface="Cambria Math" panose="02040503050406030204" pitchFamily="18" charset="0"/>
                                  <a:ea typeface="微软雅黑" panose="020B0503020204020204" pitchFamily="34" charset="-122"/>
                                </a:rPr>
                              </m:ctrlPr>
                            </m:dPr>
                            <m:e>
                              <m:r>
                                <a:rPr lang="zh-CN" altLang="en-US" sz="2400" b="1" i="1">
                                  <a:latin typeface="Cambria Math" panose="02040503050406030204" pitchFamily="18" charset="0"/>
                                  <a:ea typeface="微软雅黑" panose="020B0503020204020204" pitchFamily="34" charset="-122"/>
                                </a:rPr>
                                <m:t>𝝀</m:t>
                              </m:r>
                            </m:e>
                          </m:d>
                        </m:num>
                        <m:den>
                          <m:sSub>
                            <m:sSubPr>
                              <m:ctrlPr>
                                <a:rPr lang="en-US" altLang="zh-CN" sz="2400" b="1" i="1">
                                  <a:latin typeface="Cambria Math" panose="02040503050406030204" pitchFamily="18" charset="0"/>
                                  <a:ea typeface="微软雅黑" panose="020B0503020204020204" pitchFamily="34" charset="-122"/>
                                </a:rPr>
                              </m:ctrlPr>
                            </m:sSubPr>
                            <m:e>
                              <m:r>
                                <a:rPr lang="en-US" altLang="zh-CN" sz="2400" b="1" i="1">
                                  <a:latin typeface="Cambria Math" panose="02040503050406030204" pitchFamily="18" charset="0"/>
                                  <a:ea typeface="微软雅黑" panose="020B0503020204020204" pitchFamily="34" charset="-122"/>
                                </a:rPr>
                                <m:t>𝑫</m:t>
                              </m:r>
                            </m:e>
                            <m:sub>
                              <m:r>
                                <a:rPr lang="en-US" altLang="zh-CN" sz="2400" b="1" i="1">
                                  <a:latin typeface="Cambria Math" panose="02040503050406030204" pitchFamily="18" charset="0"/>
                                  <a:ea typeface="微软雅黑" panose="020B0503020204020204" pitchFamily="34" charset="-122"/>
                                </a:rPr>
                                <m:t>𝟏</m:t>
                              </m:r>
                            </m:sub>
                          </m:sSub>
                          <m:d>
                            <m:dPr>
                              <m:ctrlPr>
                                <a:rPr lang="en-US" altLang="zh-CN" sz="2400" b="1" i="1">
                                  <a:latin typeface="Cambria Math" panose="02040503050406030204" pitchFamily="18" charset="0"/>
                                  <a:ea typeface="微软雅黑" panose="020B0503020204020204" pitchFamily="34" charset="-122"/>
                                </a:rPr>
                              </m:ctrlPr>
                            </m:dPr>
                            <m:e>
                              <m:r>
                                <a:rPr lang="zh-CN" altLang="en-US" sz="2400" b="1" i="1">
                                  <a:latin typeface="Cambria Math" panose="02040503050406030204" pitchFamily="18" charset="0"/>
                                  <a:ea typeface="微软雅黑" panose="020B0503020204020204" pitchFamily="34" charset="-122"/>
                                </a:rPr>
                                <m:t>𝝀</m:t>
                              </m:r>
                            </m:e>
                          </m:d>
                        </m:den>
                      </m:f>
                      <m:r>
                        <a:rPr lang="en-US" altLang="zh-CN" sz="2400" b="1" i="1">
                          <a:latin typeface="Cambria Math" panose="02040503050406030204" pitchFamily="18" charset="0"/>
                          <a:ea typeface="微软雅黑" panose="020B0503020204020204" pitchFamily="34" charset="-122"/>
                        </a:rPr>
                        <m:t>,</m:t>
                      </m:r>
                      <m:r>
                        <a:rPr lang="en-US" altLang="zh-CN" sz="2400" b="1" i="1">
                          <a:latin typeface="Cambria Math" panose="02040503050406030204" pitchFamily="18" charset="0"/>
                          <a:ea typeface="Cambria Math" panose="02040503050406030204" pitchFamily="18" charset="0"/>
                        </a:rPr>
                        <m:t>⋯,</m:t>
                      </m:r>
                      <m:sSub>
                        <m:sSubPr>
                          <m:ctrlPr>
                            <a:rPr lang="en-US" altLang="zh-CN" sz="2400" b="1" i="1">
                              <a:latin typeface="Cambria Math" panose="02040503050406030204" pitchFamily="18" charset="0"/>
                              <a:ea typeface="微软雅黑" panose="020B0503020204020204" pitchFamily="34" charset="-122"/>
                            </a:rPr>
                          </m:ctrlPr>
                        </m:sSubPr>
                        <m:e>
                          <m:r>
                            <a:rPr lang="en-US" altLang="zh-CN" sz="2400" b="1" i="1">
                              <a:latin typeface="Cambria Math" panose="02040503050406030204" pitchFamily="18" charset="0"/>
                              <a:ea typeface="微软雅黑" panose="020B0503020204020204" pitchFamily="34" charset="-122"/>
                            </a:rPr>
                            <m:t>𝒅</m:t>
                          </m:r>
                        </m:e>
                        <m:sub>
                          <m:r>
                            <a:rPr lang="en-US" altLang="zh-CN" sz="2400" b="1" i="1">
                              <a:latin typeface="Cambria Math" panose="02040503050406030204" pitchFamily="18" charset="0"/>
                              <a:ea typeface="微软雅黑" panose="020B0503020204020204" pitchFamily="34" charset="-122"/>
                            </a:rPr>
                            <m:t>𝒏</m:t>
                          </m:r>
                        </m:sub>
                      </m:sSub>
                      <m:d>
                        <m:dPr>
                          <m:ctrlPr>
                            <a:rPr lang="en-US" altLang="zh-CN" sz="2400" b="1" i="1">
                              <a:latin typeface="Cambria Math" panose="02040503050406030204" pitchFamily="18" charset="0"/>
                              <a:ea typeface="微软雅黑" panose="020B0503020204020204" pitchFamily="34" charset="-122"/>
                            </a:rPr>
                          </m:ctrlPr>
                        </m:dPr>
                        <m:e>
                          <m:r>
                            <a:rPr lang="zh-CN" altLang="en-US" sz="2400" b="1" i="1">
                              <a:latin typeface="Cambria Math" panose="02040503050406030204" pitchFamily="18" charset="0"/>
                              <a:ea typeface="微软雅黑" panose="020B0503020204020204" pitchFamily="34" charset="-122"/>
                            </a:rPr>
                            <m:t>𝝀</m:t>
                          </m:r>
                        </m:e>
                      </m:d>
                      <m:r>
                        <a:rPr lang="en-US" altLang="zh-CN" sz="2400" b="1" i="1">
                          <a:latin typeface="Cambria Math" panose="02040503050406030204" pitchFamily="18" charset="0"/>
                          <a:ea typeface="微软雅黑" panose="020B0503020204020204" pitchFamily="34" charset="-122"/>
                        </a:rPr>
                        <m:t>=</m:t>
                      </m:r>
                      <m:f>
                        <m:fPr>
                          <m:ctrlPr>
                            <a:rPr lang="en-US" altLang="zh-CN" sz="2400" b="1" i="1">
                              <a:latin typeface="Cambria Math" panose="02040503050406030204" pitchFamily="18" charset="0"/>
                              <a:ea typeface="微软雅黑" panose="020B0503020204020204" pitchFamily="34" charset="-122"/>
                            </a:rPr>
                          </m:ctrlPr>
                        </m:fPr>
                        <m:num>
                          <m:sSub>
                            <m:sSubPr>
                              <m:ctrlPr>
                                <a:rPr lang="en-US" altLang="zh-CN" sz="2400" b="1" i="1">
                                  <a:latin typeface="Cambria Math" panose="02040503050406030204" pitchFamily="18" charset="0"/>
                                  <a:ea typeface="微软雅黑" panose="020B0503020204020204" pitchFamily="34" charset="-122"/>
                                </a:rPr>
                              </m:ctrlPr>
                            </m:sSubPr>
                            <m:e>
                              <m:r>
                                <a:rPr lang="en-US" altLang="zh-CN" sz="2400" b="1" i="1">
                                  <a:latin typeface="Cambria Math" panose="02040503050406030204" pitchFamily="18" charset="0"/>
                                  <a:ea typeface="微软雅黑" panose="020B0503020204020204" pitchFamily="34" charset="-122"/>
                                </a:rPr>
                                <m:t>𝑫</m:t>
                              </m:r>
                            </m:e>
                            <m:sub>
                              <m:r>
                                <a:rPr lang="en-US" altLang="zh-CN" sz="2400" b="1" i="1">
                                  <a:latin typeface="Cambria Math" panose="02040503050406030204" pitchFamily="18" charset="0"/>
                                  <a:ea typeface="微软雅黑" panose="020B0503020204020204" pitchFamily="34" charset="-122"/>
                                </a:rPr>
                                <m:t>𝒏</m:t>
                              </m:r>
                            </m:sub>
                          </m:sSub>
                          <m:d>
                            <m:dPr>
                              <m:ctrlPr>
                                <a:rPr lang="en-US" altLang="zh-CN" sz="2400" b="1" i="1">
                                  <a:latin typeface="Cambria Math" panose="02040503050406030204" pitchFamily="18" charset="0"/>
                                  <a:ea typeface="微软雅黑" panose="020B0503020204020204" pitchFamily="34" charset="-122"/>
                                </a:rPr>
                              </m:ctrlPr>
                            </m:dPr>
                            <m:e>
                              <m:r>
                                <a:rPr lang="zh-CN" altLang="en-US" sz="2400" b="1" i="1">
                                  <a:latin typeface="Cambria Math" panose="02040503050406030204" pitchFamily="18" charset="0"/>
                                  <a:ea typeface="微软雅黑" panose="020B0503020204020204" pitchFamily="34" charset="-122"/>
                                </a:rPr>
                                <m:t>𝝀</m:t>
                              </m:r>
                            </m:e>
                          </m:d>
                        </m:num>
                        <m:den>
                          <m:sSub>
                            <m:sSubPr>
                              <m:ctrlPr>
                                <a:rPr lang="en-US" altLang="zh-CN" sz="2400" b="1" i="1">
                                  <a:latin typeface="Cambria Math" panose="02040503050406030204" pitchFamily="18" charset="0"/>
                                  <a:ea typeface="微软雅黑" panose="020B0503020204020204" pitchFamily="34" charset="-122"/>
                                </a:rPr>
                              </m:ctrlPr>
                            </m:sSubPr>
                            <m:e>
                              <m:r>
                                <a:rPr lang="en-US" altLang="zh-CN" sz="2400" b="1" i="1">
                                  <a:latin typeface="Cambria Math" panose="02040503050406030204" pitchFamily="18" charset="0"/>
                                  <a:ea typeface="微软雅黑" panose="020B0503020204020204" pitchFamily="34" charset="-122"/>
                                </a:rPr>
                                <m:t>𝑫</m:t>
                              </m:r>
                            </m:e>
                            <m:sub>
                              <m:r>
                                <a:rPr lang="en-US" altLang="zh-CN" sz="2400" b="1" i="1">
                                  <a:latin typeface="Cambria Math" panose="02040503050406030204" pitchFamily="18" charset="0"/>
                                  <a:ea typeface="微软雅黑" panose="020B0503020204020204" pitchFamily="34" charset="-122"/>
                                </a:rPr>
                                <m:t>𝒏</m:t>
                              </m:r>
                              <m:r>
                                <a:rPr lang="en-US" altLang="zh-CN" sz="2400" b="1" i="1">
                                  <a:latin typeface="Cambria Math" panose="02040503050406030204" pitchFamily="18" charset="0"/>
                                  <a:ea typeface="微软雅黑" panose="020B0503020204020204" pitchFamily="34" charset="-122"/>
                                </a:rPr>
                                <m:t>−</m:t>
                              </m:r>
                              <m:r>
                                <a:rPr lang="en-US" altLang="zh-CN" sz="2400" b="1" i="1" smtClean="0">
                                  <a:latin typeface="Cambria Math"/>
                                  <a:ea typeface="微软雅黑" panose="020B0503020204020204" pitchFamily="34" charset="-122"/>
                                </a:rPr>
                                <m:t>𝟏</m:t>
                              </m:r>
                            </m:sub>
                          </m:sSub>
                          <m:d>
                            <m:dPr>
                              <m:ctrlPr>
                                <a:rPr lang="en-US" altLang="zh-CN" sz="2400" b="1" i="1">
                                  <a:latin typeface="Cambria Math" panose="02040503050406030204" pitchFamily="18" charset="0"/>
                                  <a:ea typeface="微软雅黑" panose="020B0503020204020204" pitchFamily="34" charset="-122"/>
                                </a:rPr>
                              </m:ctrlPr>
                            </m:dPr>
                            <m:e>
                              <m:r>
                                <a:rPr lang="zh-CN" altLang="en-US" sz="2400" b="1" i="1">
                                  <a:latin typeface="Cambria Math" panose="02040503050406030204" pitchFamily="18" charset="0"/>
                                  <a:ea typeface="微软雅黑" panose="020B0503020204020204" pitchFamily="34" charset="-122"/>
                                </a:rPr>
                                <m:t>𝝀</m:t>
                              </m:r>
                            </m:e>
                          </m:d>
                        </m:den>
                      </m:f>
                    </m:oMath>
                  </m:oMathPara>
                </a14:m>
                <a:endParaRPr lang="zh-CN" altLang="en-US" sz="2400" b="1" dirty="0">
                  <a:latin typeface="+mn-ea"/>
                </a:endParaRPr>
              </a:p>
            </p:txBody>
          </p:sp>
        </mc:Choice>
        <mc:Fallback xmlns="">
          <p:sp>
            <p:nvSpPr>
              <p:cNvPr id="10" name="Rectangle 8">
                <a:extLst>
                  <a:ext uri="{FF2B5EF4-FFF2-40B4-BE49-F238E27FC236}">
                    <a16:creationId xmlns:a16="http://schemas.microsoft.com/office/drawing/2014/main" xmlns:a14="http://schemas.microsoft.com/office/drawing/2010/main" xmlns="" id="{88E0C11F-6794-4FFC-92F4-CE4389D1E38A}"/>
                  </a:ext>
                </a:extLst>
              </p:cNvPr>
              <p:cNvSpPr>
                <a:spLocks noRot="1" noChangeAspect="1" noMove="1" noResize="1" noEditPoints="1" noAdjustHandles="1" noChangeArrowheads="1" noChangeShapeType="1" noTextEdit="1"/>
              </p:cNvSpPr>
              <p:nvPr/>
            </p:nvSpPr>
            <p:spPr bwMode="auto">
              <a:xfrm>
                <a:off x="683251" y="1359272"/>
                <a:ext cx="7561263" cy="1987595"/>
              </a:xfrm>
              <a:prstGeom prst="rect">
                <a:avLst/>
              </a:prstGeom>
              <a:blipFill rotWithShape="1">
                <a:blip r:embed="rId4"/>
                <a:stretch>
                  <a:fillRect l="-1613" t="-92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Rectangle 8">
                <a:extLst>
                  <a:ext uri="{FF2B5EF4-FFF2-40B4-BE49-F238E27FC236}">
                    <a16:creationId xmlns:a16="http://schemas.microsoft.com/office/drawing/2014/main" id="{88E0C11F-6794-4FFC-92F4-CE4389D1E38A}"/>
                  </a:ext>
                </a:extLst>
              </p:cNvPr>
              <p:cNvSpPr>
                <a:spLocks noChangeArrowheads="1"/>
              </p:cNvSpPr>
              <p:nvPr/>
            </p:nvSpPr>
            <p:spPr bwMode="auto">
              <a:xfrm>
                <a:off x="889098" y="3402396"/>
                <a:ext cx="5892194" cy="5355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400" b="1" dirty="0">
                    <a:solidFill>
                      <a:schemeClr val="tx1"/>
                    </a:solidFill>
                    <a:latin typeface="+mn-ea"/>
                  </a:rPr>
                  <a:t>为</a:t>
                </a:r>
                <a14:m>
                  <m:oMath xmlns:m="http://schemas.openxmlformats.org/officeDocument/2006/math">
                    <m:r>
                      <a:rPr lang="en-US" altLang="zh-CN" sz="2400" b="1" i="1" smtClean="0">
                        <a:solidFill>
                          <a:schemeClr val="tx1"/>
                        </a:solidFill>
                        <a:latin typeface="Cambria Math"/>
                      </a:rPr>
                      <m:t>𝑨</m:t>
                    </m:r>
                    <m:r>
                      <a:rPr lang="en-US" altLang="zh-CN" sz="2400" b="1" i="1" smtClean="0">
                        <a:solidFill>
                          <a:schemeClr val="tx1"/>
                        </a:solidFill>
                        <a:latin typeface="Cambria Math"/>
                      </a:rPr>
                      <m:t>(</m:t>
                    </m:r>
                    <m:r>
                      <a:rPr lang="en-US" altLang="zh-CN" sz="2400" b="1" i="1" smtClean="0">
                        <a:solidFill>
                          <a:schemeClr val="tx1"/>
                        </a:solidFill>
                        <a:latin typeface="Cambria Math"/>
                      </a:rPr>
                      <m:t>𝝀</m:t>
                    </m:r>
                    <m:r>
                      <a:rPr lang="en-US" altLang="zh-CN" sz="2400" b="1" i="1" smtClean="0">
                        <a:solidFill>
                          <a:schemeClr val="tx1"/>
                        </a:solidFill>
                        <a:latin typeface="Cambria Math"/>
                      </a:rPr>
                      <m:t>)</m:t>
                    </m:r>
                  </m:oMath>
                </a14:m>
                <a:r>
                  <a:rPr lang="zh-CN" altLang="en-US" sz="2400" b="1" dirty="0">
                    <a:solidFill>
                      <a:schemeClr val="tx1"/>
                    </a:solidFill>
                    <a:latin typeface="+mn-ea"/>
                  </a:rPr>
                  <a:t>的</a:t>
                </a:r>
                <a:r>
                  <a:rPr lang="zh-CN" altLang="en-US" sz="2400" b="1" dirty="0">
                    <a:solidFill>
                      <a:srgbClr val="00B0F0"/>
                    </a:solidFill>
                    <a:latin typeface="+mn-ea"/>
                  </a:rPr>
                  <a:t>不变因子</a:t>
                </a:r>
              </a:p>
            </p:txBody>
          </p:sp>
        </mc:Choice>
        <mc:Fallback xmlns="">
          <p:sp>
            <p:nvSpPr>
              <p:cNvPr id="11" name="Rectangle 8">
                <a:extLst>
                  <a:ext uri="{FF2B5EF4-FFF2-40B4-BE49-F238E27FC236}">
                    <a16:creationId xmlns:a16="http://schemas.microsoft.com/office/drawing/2014/main" xmlns:a14="http://schemas.microsoft.com/office/drawing/2010/main" xmlns="" id="{88E0C11F-6794-4FFC-92F4-CE4389D1E38A}"/>
                  </a:ext>
                </a:extLst>
              </p:cNvPr>
              <p:cNvSpPr>
                <a:spLocks noRot="1" noChangeAspect="1" noMove="1" noResize="1" noEditPoints="1" noAdjustHandles="1" noChangeArrowheads="1" noChangeShapeType="1" noTextEdit="1"/>
              </p:cNvSpPr>
              <p:nvPr/>
            </p:nvSpPr>
            <p:spPr bwMode="auto">
              <a:xfrm>
                <a:off x="889098" y="3402396"/>
                <a:ext cx="5892194" cy="535531"/>
              </a:xfrm>
              <a:prstGeom prst="rect">
                <a:avLst/>
              </a:prstGeom>
              <a:blipFill rotWithShape="1">
                <a:blip r:embed="rId5"/>
                <a:stretch>
                  <a:fillRect l="-1656" t="-2273" b="-1818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20696587"/>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455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a:extLst>
                  <a:ext uri="{FF2B5EF4-FFF2-40B4-BE49-F238E27FC236}">
                    <a16:creationId xmlns:a16="http://schemas.microsoft.com/office/drawing/2014/main" id="{A5598526-04A8-48CB-AA1E-CA813439AD85}"/>
                  </a:ext>
                </a:extLst>
              </p:cNvPr>
              <p:cNvSpPr>
                <a:spLocks noGrp="1"/>
              </p:cNvSpPr>
              <p:nvPr>
                <p:ph type="body" sz="quarter" idx="10"/>
              </p:nvPr>
            </p:nvSpPr>
            <p:spPr/>
            <p:txBody>
              <a:bodyPr/>
              <a:lstStyle/>
              <a:p>
                <a14:m>
                  <m:oMath xmlns:m="http://schemas.openxmlformats.org/officeDocument/2006/math">
                    <m:r>
                      <a:rPr lang="en-US" altLang="zh-CN" i="1">
                        <a:latin typeface="Cambria Math"/>
                      </a:rPr>
                      <m:t>𝝀</m:t>
                    </m:r>
                  </m:oMath>
                </a14:m>
                <a:r>
                  <a:rPr lang="en-US" altLang="zh-CN" dirty="0"/>
                  <a:t>-</a:t>
                </a:r>
                <a:r>
                  <a:rPr lang="zh-CN" altLang="en-US" dirty="0"/>
                  <a:t>矩阵的三种因子</a:t>
                </a:r>
              </a:p>
            </p:txBody>
          </p:sp>
        </mc:Choice>
        <mc:Fallback xmlns="">
          <p:sp>
            <p:nvSpPr>
              <p:cNvPr id="2" name="文本占位符 1">
                <a:extLst>
                  <a:ext uri="{FF2B5EF4-FFF2-40B4-BE49-F238E27FC236}">
                    <a16:creationId xmlns:a16="http://schemas.microsoft.com/office/drawing/2014/main" xmlns="" id="{A5598526-04A8-48CB-AA1E-CA813439AD85}"/>
                  </a:ext>
                </a:extLst>
              </p:cNvPr>
              <p:cNvSpPr>
                <a:spLocks noGrp="1" noRot="1" noChangeAspect="1" noMove="1" noResize="1" noEditPoints="1" noAdjustHandles="1" noChangeArrowheads="1" noChangeShapeType="1" noTextEdit="1"/>
              </p:cNvSpPr>
              <p:nvPr>
                <p:ph type="body" sz="quarter" idx="10"/>
              </p:nvPr>
            </p:nvSpPr>
            <p:spPr>
              <a:blipFill rotWithShape="1">
                <a:blip r:embed="rId2"/>
                <a:stretch>
                  <a:fillRect b="-27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8E0C11F-6794-4FFC-92F4-CE4389D1E38A}"/>
                  </a:ext>
                </a:extLst>
              </p:cNvPr>
              <p:cNvSpPr>
                <a:spLocks noChangeArrowheads="1"/>
              </p:cNvSpPr>
              <p:nvPr/>
            </p:nvSpPr>
            <p:spPr bwMode="auto">
              <a:xfrm>
                <a:off x="373619" y="1341424"/>
                <a:ext cx="7561263" cy="497957"/>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61950">
                  <a:lnSpc>
                    <a:spcPct val="120000"/>
                  </a:lnSpc>
                </a:pPr>
                <a14:m>
                  <m:oMath xmlns:m="http://schemas.openxmlformats.org/officeDocument/2006/math">
                    <m:r>
                      <a:rPr lang="en-US" altLang="zh-CN" sz="2400" b="1" i="1" dirty="0" smtClean="0">
                        <a:solidFill>
                          <a:srgbClr val="006666"/>
                        </a:solidFill>
                        <a:latin typeface="Cambria Math"/>
                      </a:rPr>
                      <m:t>𝑨</m:t>
                    </m:r>
                    <m:r>
                      <a:rPr lang="en-US" altLang="zh-CN" sz="2400" b="1" i="1" dirty="0" smtClean="0">
                        <a:solidFill>
                          <a:srgbClr val="006666"/>
                        </a:solidFill>
                        <a:latin typeface="Cambria Math"/>
                      </a:rPr>
                      <m:t>(</m:t>
                    </m:r>
                    <m:r>
                      <a:rPr lang="en-US" altLang="zh-CN" sz="2400" b="1" i="1" dirty="0" smtClean="0">
                        <a:solidFill>
                          <a:srgbClr val="006666"/>
                        </a:solidFill>
                        <a:latin typeface="Cambria Math"/>
                      </a:rPr>
                      <m:t>𝝀</m:t>
                    </m:r>
                    <m:r>
                      <a:rPr lang="en-US" altLang="zh-CN" sz="2400" b="1" i="1" dirty="0" smtClean="0">
                        <a:solidFill>
                          <a:srgbClr val="006666"/>
                        </a:solidFill>
                        <a:latin typeface="Cambria Math"/>
                      </a:rPr>
                      <m:t>)</m:t>
                    </m:r>
                  </m:oMath>
                </a14:m>
                <a:r>
                  <a:rPr lang="zh-CN" altLang="en-US" sz="2400" b="1" dirty="0">
                    <a:solidFill>
                      <a:srgbClr val="006666"/>
                    </a:solidFill>
                    <a:latin typeface="Times New Roman" pitchFamily="18" charset="0"/>
                  </a:rPr>
                  <a:t>的三种因子之间的关系</a:t>
                </a:r>
                <a:endParaRPr lang="zh-CN" altLang="en-US" sz="2400" b="1" dirty="0">
                  <a:latin typeface="+mn-ea"/>
                </a:endParaRPr>
              </a:p>
            </p:txBody>
          </p:sp>
        </mc:Choice>
        <mc:Fallback xmlns="">
          <p:sp>
            <p:nvSpPr>
              <p:cNvPr id="9" name="Rectangle 8">
                <a:extLst>
                  <a:ext uri="{FF2B5EF4-FFF2-40B4-BE49-F238E27FC236}">
                    <a16:creationId xmlns:a16="http://schemas.microsoft.com/office/drawing/2014/main" xmlns:a14="http://schemas.microsoft.com/office/drawing/2010/main" xmlns="" id="{88E0C11F-6794-4FFC-92F4-CE4389D1E38A}"/>
                  </a:ext>
                </a:extLst>
              </p:cNvPr>
              <p:cNvSpPr>
                <a:spLocks noRot="1" noChangeAspect="1" noMove="1" noResize="1" noEditPoints="1" noAdjustHandles="1" noChangeArrowheads="1" noChangeShapeType="1" noTextEdit="1"/>
              </p:cNvSpPr>
              <p:nvPr/>
            </p:nvSpPr>
            <p:spPr bwMode="auto">
              <a:xfrm>
                <a:off x="373619" y="1341424"/>
                <a:ext cx="7561263" cy="497957"/>
              </a:xfrm>
              <a:prstGeom prst="rect">
                <a:avLst/>
              </a:prstGeom>
              <a:blipFill rotWithShape="1">
                <a:blip r:embed="rId3"/>
                <a:stretch>
                  <a:fillRect t="-2439" b="-2682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3328161A-16EF-4293-AB5E-85507CF1FE35}"/>
              </a:ext>
            </a:extLst>
          </p:cNvPr>
          <p:cNvSpPr/>
          <p:nvPr/>
        </p:nvSpPr>
        <p:spPr>
          <a:xfrm>
            <a:off x="975067" y="3399253"/>
            <a:ext cx="1723549" cy="462884"/>
          </a:xfrm>
          <a:prstGeom prst="rect">
            <a:avLst/>
          </a:prstGeom>
          <a:solidFill>
            <a:schemeClr val="accent5">
              <a:lumMod val="20000"/>
              <a:lumOff val="80000"/>
            </a:schemeClr>
          </a:solidFill>
          <a:ln w="22225">
            <a:noFill/>
            <a:prstDash val="solid"/>
          </a:ln>
          <a:effectLst>
            <a:outerShdw blurRad="50800" dist="38100" dir="2700000" algn="tl" rotWithShape="0">
              <a:prstClr val="black">
                <a:alpha val="40000"/>
              </a:prstClr>
            </a:outerShdw>
          </a:effectLst>
          <a:scene3d>
            <a:camera prst="orthographicFront"/>
            <a:lightRig rig="threePt" dir="t"/>
          </a:scene3d>
          <a:sp3d>
            <a:bevelT w="38100" h="38100" prst="relaxedInset"/>
          </a:sp3d>
        </p:spPr>
        <p:txBody>
          <a:bodyPr wrap="none">
            <a:spAutoFit/>
          </a:bodyPr>
          <a:lstStyle/>
          <a:p>
            <a:r>
              <a:rPr lang="zh-CN" altLang="en-US" sz="2400" b="1" i="0" kern="0" dirty="0">
                <a:solidFill>
                  <a:srgbClr val="C00000"/>
                </a:solidFill>
                <a:latin typeface="+mj-lt"/>
              </a:rPr>
              <a:t>行列式因子</a:t>
            </a:r>
            <a:endParaRPr lang="zh-CN" altLang="en-US" sz="2400" b="1" dirty="0">
              <a:solidFill>
                <a:schemeClr val="accent6">
                  <a:lumMod val="75000"/>
                </a:schemeClr>
              </a:solidFill>
              <a:latin typeface="+mn-ea"/>
            </a:endParaRPr>
          </a:p>
        </p:txBody>
      </p:sp>
      <p:sp>
        <p:nvSpPr>
          <p:cNvPr id="14" name="矩形 13">
            <a:extLst>
              <a:ext uri="{FF2B5EF4-FFF2-40B4-BE49-F238E27FC236}">
                <a16:creationId xmlns:a16="http://schemas.microsoft.com/office/drawing/2014/main" id="{3328161A-16EF-4293-AB5E-85507CF1FE35}"/>
              </a:ext>
            </a:extLst>
          </p:cNvPr>
          <p:cNvSpPr/>
          <p:nvPr/>
        </p:nvSpPr>
        <p:spPr>
          <a:xfrm>
            <a:off x="4023157" y="3415127"/>
            <a:ext cx="1415772" cy="461665"/>
          </a:xfrm>
          <a:prstGeom prst="rect">
            <a:avLst/>
          </a:prstGeom>
          <a:solidFill>
            <a:schemeClr val="accent5">
              <a:lumMod val="20000"/>
              <a:lumOff val="80000"/>
            </a:schemeClr>
          </a:solidFill>
          <a:ln w="22225">
            <a:noFill/>
            <a:prstDash val="solid"/>
          </a:ln>
          <a:effectLst>
            <a:outerShdw blurRad="50800" dist="38100" dir="2700000" algn="tl" rotWithShape="0">
              <a:prstClr val="black">
                <a:alpha val="40000"/>
              </a:prstClr>
            </a:outerShdw>
          </a:effectLst>
          <a:scene3d>
            <a:camera prst="orthographicFront"/>
            <a:lightRig rig="threePt" dir="t"/>
          </a:scene3d>
          <a:sp3d>
            <a:bevelT w="38100" h="38100" prst="relaxedInset"/>
          </a:sp3d>
        </p:spPr>
        <p:txBody>
          <a:bodyPr wrap="none">
            <a:spAutoFit/>
          </a:bodyPr>
          <a:lstStyle/>
          <a:p>
            <a:r>
              <a:rPr lang="zh-CN" altLang="en-US" sz="2400" b="1" dirty="0">
                <a:solidFill>
                  <a:schemeClr val="accent6">
                    <a:lumMod val="75000"/>
                  </a:schemeClr>
                </a:solidFill>
                <a:latin typeface="+mn-ea"/>
              </a:rPr>
              <a:t>不变因子</a:t>
            </a:r>
          </a:p>
        </p:txBody>
      </p:sp>
      <p:grpSp>
        <p:nvGrpSpPr>
          <p:cNvPr id="32" name="组合 31"/>
          <p:cNvGrpSpPr/>
          <p:nvPr/>
        </p:nvGrpSpPr>
        <p:grpSpPr>
          <a:xfrm>
            <a:off x="1761688" y="3926049"/>
            <a:ext cx="2860646" cy="394285"/>
            <a:chOff x="1761688" y="2625754"/>
            <a:chExt cx="2860646" cy="394285"/>
          </a:xfrm>
        </p:grpSpPr>
        <p:cxnSp>
          <p:nvCxnSpPr>
            <p:cNvPr id="20" name="直接连接符 19"/>
            <p:cNvCxnSpPr/>
            <p:nvPr/>
          </p:nvCxnSpPr>
          <p:spPr>
            <a:xfrm>
              <a:off x="1761688" y="2625754"/>
              <a:ext cx="0" cy="394283"/>
            </a:xfrm>
            <a:prstGeom prst="line">
              <a:avLst/>
            </a:prstGeom>
            <a:ln w="38100">
              <a:solidFill>
                <a:schemeClr val="accent5">
                  <a:lumMod val="20000"/>
                  <a:lumOff val="8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761688" y="3020037"/>
              <a:ext cx="2860646" cy="0"/>
            </a:xfrm>
            <a:prstGeom prst="line">
              <a:avLst/>
            </a:prstGeom>
            <a:ln w="38100">
              <a:solidFill>
                <a:schemeClr val="accent5">
                  <a:lumMod val="20000"/>
                  <a:lumOff val="8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4622334" y="2625754"/>
              <a:ext cx="0" cy="394285"/>
            </a:xfrm>
            <a:prstGeom prst="straightConnector1">
              <a:avLst/>
            </a:prstGeom>
            <a:ln w="38100">
              <a:solidFill>
                <a:schemeClr val="accent5">
                  <a:lumMod val="20000"/>
                  <a:lumOff val="80000"/>
                </a:schemeClr>
              </a:solidFill>
              <a:tailEnd type="arrow"/>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矩形 32"/>
              <p:cNvSpPr/>
              <p:nvPr/>
            </p:nvSpPr>
            <p:spPr>
              <a:xfrm>
                <a:off x="715008" y="4655409"/>
                <a:ext cx="5244321" cy="6751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0070C0"/>
                              </a:solidFill>
                              <a:latin typeface="Cambria Math" panose="02040503050406030204" pitchFamily="18" charset="0"/>
                            </a:rPr>
                          </m:ctrlPr>
                        </m:sSubPr>
                        <m:e>
                          <m:r>
                            <a:rPr lang="en-US" altLang="zh-CN" b="1" i="1">
                              <a:solidFill>
                                <a:srgbClr val="0070C0"/>
                              </a:solidFill>
                              <a:latin typeface="Cambria Math"/>
                            </a:rPr>
                            <m:t>𝒅</m:t>
                          </m:r>
                        </m:e>
                        <m:sub>
                          <m:r>
                            <a:rPr lang="en-US" altLang="zh-CN" b="1" i="1">
                              <a:solidFill>
                                <a:srgbClr val="0070C0"/>
                              </a:solidFill>
                              <a:latin typeface="Cambria Math"/>
                            </a:rPr>
                            <m:t>𝟏</m:t>
                          </m:r>
                        </m:sub>
                      </m:sSub>
                      <m:d>
                        <m:dPr>
                          <m:ctrlPr>
                            <a:rPr lang="en-US" altLang="zh-CN" b="1" i="1">
                              <a:solidFill>
                                <a:srgbClr val="0070C0"/>
                              </a:solidFill>
                              <a:latin typeface="Cambria Math" panose="02040503050406030204" pitchFamily="18" charset="0"/>
                            </a:rPr>
                          </m:ctrlPr>
                        </m:dPr>
                        <m:e>
                          <m:r>
                            <a:rPr lang="en-US" altLang="zh-CN" b="1" i="1">
                              <a:solidFill>
                                <a:srgbClr val="0070C0"/>
                              </a:solidFill>
                              <a:latin typeface="Cambria Math"/>
                            </a:rPr>
                            <m:t>𝝀</m:t>
                          </m:r>
                        </m:e>
                      </m:d>
                      <m:r>
                        <a:rPr lang="en-US" altLang="zh-CN" b="1" i="1">
                          <a:solidFill>
                            <a:srgbClr val="0070C0"/>
                          </a:solidFill>
                          <a:latin typeface="Cambria Math"/>
                        </a:rPr>
                        <m:t>=</m:t>
                      </m:r>
                      <m:sSub>
                        <m:sSubPr>
                          <m:ctrlPr>
                            <a:rPr lang="en-US" altLang="zh-CN" b="1" i="1">
                              <a:solidFill>
                                <a:srgbClr val="0070C0"/>
                              </a:solidFill>
                              <a:latin typeface="Cambria Math" panose="02040503050406030204" pitchFamily="18" charset="0"/>
                            </a:rPr>
                          </m:ctrlPr>
                        </m:sSubPr>
                        <m:e>
                          <m:r>
                            <a:rPr lang="en-US" altLang="zh-CN" b="1" i="1">
                              <a:solidFill>
                                <a:srgbClr val="0070C0"/>
                              </a:solidFill>
                              <a:latin typeface="Cambria Math"/>
                            </a:rPr>
                            <m:t>𝑫</m:t>
                          </m:r>
                        </m:e>
                        <m:sub>
                          <m:r>
                            <a:rPr lang="en-US" altLang="zh-CN" b="1" i="1">
                              <a:solidFill>
                                <a:srgbClr val="0070C0"/>
                              </a:solidFill>
                              <a:latin typeface="Cambria Math"/>
                            </a:rPr>
                            <m:t>𝟏</m:t>
                          </m:r>
                        </m:sub>
                      </m:sSub>
                      <m:d>
                        <m:dPr>
                          <m:ctrlPr>
                            <a:rPr lang="en-US" altLang="zh-CN" b="1" i="1">
                              <a:solidFill>
                                <a:srgbClr val="0070C0"/>
                              </a:solidFill>
                              <a:latin typeface="Cambria Math" panose="02040503050406030204" pitchFamily="18" charset="0"/>
                            </a:rPr>
                          </m:ctrlPr>
                        </m:dPr>
                        <m:e>
                          <m:r>
                            <a:rPr lang="en-US" altLang="zh-CN" b="1" i="1">
                              <a:solidFill>
                                <a:srgbClr val="0070C0"/>
                              </a:solidFill>
                              <a:latin typeface="Cambria Math"/>
                            </a:rPr>
                            <m:t>𝝀</m:t>
                          </m:r>
                        </m:e>
                      </m:d>
                      <m:r>
                        <a:rPr lang="en-US" altLang="zh-CN" b="1" i="1">
                          <a:solidFill>
                            <a:srgbClr val="0070C0"/>
                          </a:solidFill>
                          <a:latin typeface="Cambria Math"/>
                        </a:rPr>
                        <m:t>,</m:t>
                      </m:r>
                      <m:sSub>
                        <m:sSubPr>
                          <m:ctrlPr>
                            <a:rPr lang="en-US" altLang="zh-CN" b="1" i="1">
                              <a:solidFill>
                                <a:srgbClr val="0070C0"/>
                              </a:solidFill>
                              <a:latin typeface="Cambria Math" panose="02040503050406030204" pitchFamily="18" charset="0"/>
                            </a:rPr>
                          </m:ctrlPr>
                        </m:sSubPr>
                        <m:e>
                          <m:r>
                            <a:rPr lang="en-US" altLang="zh-CN" b="1" i="1">
                              <a:solidFill>
                                <a:srgbClr val="0070C0"/>
                              </a:solidFill>
                              <a:latin typeface="Cambria Math"/>
                            </a:rPr>
                            <m:t>𝒅</m:t>
                          </m:r>
                        </m:e>
                        <m:sub>
                          <m:r>
                            <a:rPr lang="en-US" altLang="zh-CN" b="1" i="1">
                              <a:solidFill>
                                <a:srgbClr val="0070C0"/>
                              </a:solidFill>
                              <a:latin typeface="Cambria Math"/>
                            </a:rPr>
                            <m:t>𝟐</m:t>
                          </m:r>
                        </m:sub>
                      </m:sSub>
                      <m:d>
                        <m:dPr>
                          <m:ctrlPr>
                            <a:rPr lang="en-US" altLang="zh-CN" b="1" i="1">
                              <a:solidFill>
                                <a:srgbClr val="0070C0"/>
                              </a:solidFill>
                              <a:latin typeface="Cambria Math" panose="02040503050406030204" pitchFamily="18" charset="0"/>
                            </a:rPr>
                          </m:ctrlPr>
                        </m:dPr>
                        <m:e>
                          <m:r>
                            <a:rPr lang="en-US" altLang="zh-CN" b="1" i="1">
                              <a:solidFill>
                                <a:srgbClr val="0070C0"/>
                              </a:solidFill>
                              <a:latin typeface="Cambria Math"/>
                            </a:rPr>
                            <m:t>𝝀</m:t>
                          </m:r>
                        </m:e>
                      </m:d>
                      <m:r>
                        <a:rPr lang="en-US" altLang="zh-CN" b="1" i="1">
                          <a:solidFill>
                            <a:srgbClr val="0070C0"/>
                          </a:solidFill>
                          <a:latin typeface="Cambria Math" panose="02040503050406030204" pitchFamily="18" charset="0"/>
                          <a:ea typeface="微软雅黑" panose="020B0503020204020204" pitchFamily="34" charset="-122"/>
                        </a:rPr>
                        <m:t>=</m:t>
                      </m:r>
                      <m:f>
                        <m:fPr>
                          <m:ctrlPr>
                            <a:rPr lang="en-US" altLang="zh-CN" b="1" i="1">
                              <a:solidFill>
                                <a:srgbClr val="0070C0"/>
                              </a:solidFill>
                              <a:latin typeface="Cambria Math" panose="02040503050406030204" pitchFamily="18" charset="0"/>
                              <a:ea typeface="微软雅黑" panose="020B0503020204020204" pitchFamily="34" charset="-122"/>
                            </a:rPr>
                          </m:ctrlPr>
                        </m:fPr>
                        <m:num>
                          <m:sSub>
                            <m:sSubPr>
                              <m:ctrlPr>
                                <a:rPr lang="en-US" altLang="zh-CN" b="1" i="1">
                                  <a:solidFill>
                                    <a:srgbClr val="0070C0"/>
                                  </a:solidFill>
                                  <a:latin typeface="Cambria Math" panose="02040503050406030204" pitchFamily="18" charset="0"/>
                                  <a:ea typeface="微软雅黑" panose="020B0503020204020204" pitchFamily="34" charset="-122"/>
                                </a:rPr>
                              </m:ctrlPr>
                            </m:sSubPr>
                            <m:e>
                              <m:r>
                                <a:rPr lang="en-US" altLang="zh-CN" b="1" i="1">
                                  <a:solidFill>
                                    <a:srgbClr val="0070C0"/>
                                  </a:solidFill>
                                  <a:latin typeface="Cambria Math" panose="02040503050406030204" pitchFamily="18" charset="0"/>
                                  <a:ea typeface="微软雅黑" panose="020B0503020204020204" pitchFamily="34" charset="-122"/>
                                </a:rPr>
                                <m:t>𝑫</m:t>
                              </m:r>
                            </m:e>
                            <m:sub>
                              <m:r>
                                <a:rPr lang="en-US" altLang="zh-CN" b="1" i="1">
                                  <a:solidFill>
                                    <a:srgbClr val="0070C0"/>
                                  </a:solidFill>
                                  <a:latin typeface="Cambria Math" panose="02040503050406030204" pitchFamily="18" charset="0"/>
                                  <a:ea typeface="微软雅黑" panose="020B0503020204020204" pitchFamily="34" charset="-122"/>
                                </a:rPr>
                                <m:t>𝟐</m:t>
                              </m:r>
                            </m:sub>
                          </m:sSub>
                          <m:d>
                            <m:dPr>
                              <m:ctrlPr>
                                <a:rPr lang="en-US" altLang="zh-CN" b="1" i="1">
                                  <a:solidFill>
                                    <a:srgbClr val="0070C0"/>
                                  </a:solidFill>
                                  <a:latin typeface="Cambria Math" panose="02040503050406030204" pitchFamily="18" charset="0"/>
                                  <a:ea typeface="微软雅黑" panose="020B0503020204020204" pitchFamily="34" charset="-122"/>
                                </a:rPr>
                              </m:ctrlPr>
                            </m:dPr>
                            <m:e>
                              <m:r>
                                <a:rPr lang="zh-CN" altLang="en-US" b="1" i="1">
                                  <a:solidFill>
                                    <a:srgbClr val="0070C0"/>
                                  </a:solidFill>
                                  <a:latin typeface="Cambria Math" panose="02040503050406030204" pitchFamily="18" charset="0"/>
                                  <a:ea typeface="微软雅黑" panose="020B0503020204020204" pitchFamily="34" charset="-122"/>
                                </a:rPr>
                                <m:t>𝝀</m:t>
                              </m:r>
                            </m:e>
                          </m:d>
                        </m:num>
                        <m:den>
                          <m:sSub>
                            <m:sSubPr>
                              <m:ctrlPr>
                                <a:rPr lang="en-US" altLang="zh-CN" b="1" i="1">
                                  <a:solidFill>
                                    <a:srgbClr val="0070C0"/>
                                  </a:solidFill>
                                  <a:latin typeface="Cambria Math" panose="02040503050406030204" pitchFamily="18" charset="0"/>
                                  <a:ea typeface="微软雅黑" panose="020B0503020204020204" pitchFamily="34" charset="-122"/>
                                </a:rPr>
                              </m:ctrlPr>
                            </m:sSubPr>
                            <m:e>
                              <m:r>
                                <a:rPr lang="en-US" altLang="zh-CN" b="1" i="1">
                                  <a:solidFill>
                                    <a:srgbClr val="0070C0"/>
                                  </a:solidFill>
                                  <a:latin typeface="Cambria Math" panose="02040503050406030204" pitchFamily="18" charset="0"/>
                                  <a:ea typeface="微软雅黑" panose="020B0503020204020204" pitchFamily="34" charset="-122"/>
                                </a:rPr>
                                <m:t>𝑫</m:t>
                              </m:r>
                            </m:e>
                            <m:sub>
                              <m:r>
                                <a:rPr lang="en-US" altLang="zh-CN" b="1" i="1">
                                  <a:solidFill>
                                    <a:srgbClr val="0070C0"/>
                                  </a:solidFill>
                                  <a:latin typeface="Cambria Math" panose="02040503050406030204" pitchFamily="18" charset="0"/>
                                  <a:ea typeface="微软雅黑" panose="020B0503020204020204" pitchFamily="34" charset="-122"/>
                                </a:rPr>
                                <m:t>𝟏</m:t>
                              </m:r>
                            </m:sub>
                          </m:sSub>
                          <m:d>
                            <m:dPr>
                              <m:ctrlPr>
                                <a:rPr lang="en-US" altLang="zh-CN" b="1" i="1">
                                  <a:solidFill>
                                    <a:srgbClr val="0070C0"/>
                                  </a:solidFill>
                                  <a:latin typeface="Cambria Math" panose="02040503050406030204" pitchFamily="18" charset="0"/>
                                  <a:ea typeface="微软雅黑" panose="020B0503020204020204" pitchFamily="34" charset="-122"/>
                                </a:rPr>
                              </m:ctrlPr>
                            </m:dPr>
                            <m:e>
                              <m:r>
                                <a:rPr lang="zh-CN" altLang="en-US" b="1" i="1">
                                  <a:solidFill>
                                    <a:srgbClr val="0070C0"/>
                                  </a:solidFill>
                                  <a:latin typeface="Cambria Math" panose="02040503050406030204" pitchFamily="18" charset="0"/>
                                  <a:ea typeface="微软雅黑" panose="020B0503020204020204" pitchFamily="34" charset="-122"/>
                                </a:rPr>
                                <m:t>𝝀</m:t>
                              </m:r>
                            </m:e>
                          </m:d>
                        </m:den>
                      </m:f>
                      <m:r>
                        <a:rPr lang="en-US" altLang="zh-CN" b="1" i="1">
                          <a:solidFill>
                            <a:srgbClr val="0070C0"/>
                          </a:solidFill>
                          <a:latin typeface="Cambria Math" panose="02040503050406030204" pitchFamily="18" charset="0"/>
                          <a:ea typeface="微软雅黑" panose="020B0503020204020204" pitchFamily="34" charset="-122"/>
                        </a:rPr>
                        <m:t>,</m:t>
                      </m:r>
                      <m:sSub>
                        <m:sSubPr>
                          <m:ctrlPr>
                            <a:rPr lang="en-US" altLang="zh-CN" b="1" i="1" smtClean="0">
                              <a:solidFill>
                                <a:srgbClr val="0070C0"/>
                              </a:solidFill>
                              <a:latin typeface="Cambria Math" panose="02040503050406030204" pitchFamily="18" charset="0"/>
                              <a:ea typeface="微软雅黑" panose="020B0503020204020204" pitchFamily="34" charset="-122"/>
                            </a:rPr>
                          </m:ctrlPr>
                        </m:sSubPr>
                        <m:e>
                          <m:r>
                            <a:rPr lang="en-US" altLang="zh-CN" b="1" i="1" smtClean="0">
                              <a:solidFill>
                                <a:srgbClr val="0070C0"/>
                              </a:solidFill>
                              <a:latin typeface="Cambria Math"/>
                              <a:ea typeface="微软雅黑" panose="020B0503020204020204" pitchFamily="34" charset="-122"/>
                            </a:rPr>
                            <m:t>𝒅</m:t>
                          </m:r>
                        </m:e>
                        <m:sub>
                          <m:r>
                            <a:rPr lang="en-US" altLang="zh-CN" b="1" i="1" smtClean="0">
                              <a:solidFill>
                                <a:srgbClr val="0070C0"/>
                              </a:solidFill>
                              <a:latin typeface="Cambria Math"/>
                              <a:ea typeface="微软雅黑" panose="020B0503020204020204" pitchFamily="34" charset="-122"/>
                            </a:rPr>
                            <m:t>𝟑</m:t>
                          </m:r>
                        </m:sub>
                      </m:sSub>
                      <m:d>
                        <m:dPr>
                          <m:ctrlPr>
                            <a:rPr lang="en-US" altLang="zh-CN" b="1" i="1" smtClean="0">
                              <a:solidFill>
                                <a:srgbClr val="0070C0"/>
                              </a:solidFill>
                              <a:latin typeface="Cambria Math" panose="02040503050406030204" pitchFamily="18" charset="0"/>
                              <a:ea typeface="微软雅黑" panose="020B0503020204020204" pitchFamily="34" charset="-122"/>
                            </a:rPr>
                          </m:ctrlPr>
                        </m:dPr>
                        <m:e>
                          <m:r>
                            <a:rPr lang="en-US" altLang="zh-CN" i="1">
                              <a:solidFill>
                                <a:srgbClr val="0070C0"/>
                              </a:solidFill>
                              <a:latin typeface="Cambria Math"/>
                            </a:rPr>
                            <m:t>𝜆</m:t>
                          </m:r>
                        </m:e>
                      </m:d>
                      <m:r>
                        <a:rPr lang="en-US" altLang="zh-CN" b="1" i="1" smtClean="0">
                          <a:solidFill>
                            <a:srgbClr val="0070C0"/>
                          </a:solidFill>
                          <a:latin typeface="Cambria Math"/>
                        </a:rPr>
                        <m:t>=</m:t>
                      </m:r>
                      <m:f>
                        <m:fPr>
                          <m:ctrlPr>
                            <a:rPr lang="en-US" altLang="zh-CN" b="1" i="1">
                              <a:solidFill>
                                <a:srgbClr val="0070C0"/>
                              </a:solidFill>
                              <a:latin typeface="Cambria Math" panose="02040503050406030204" pitchFamily="18" charset="0"/>
                              <a:ea typeface="微软雅黑" panose="020B0503020204020204" pitchFamily="34" charset="-122"/>
                            </a:rPr>
                          </m:ctrlPr>
                        </m:fPr>
                        <m:num>
                          <m:sSub>
                            <m:sSubPr>
                              <m:ctrlPr>
                                <a:rPr lang="en-US" altLang="zh-CN" b="1" i="1">
                                  <a:solidFill>
                                    <a:srgbClr val="0070C0"/>
                                  </a:solidFill>
                                  <a:latin typeface="Cambria Math" panose="02040503050406030204" pitchFamily="18" charset="0"/>
                                  <a:ea typeface="微软雅黑" panose="020B0503020204020204" pitchFamily="34" charset="-122"/>
                                </a:rPr>
                              </m:ctrlPr>
                            </m:sSubPr>
                            <m:e>
                              <m:r>
                                <a:rPr lang="en-US" altLang="zh-CN" b="1" i="1">
                                  <a:solidFill>
                                    <a:srgbClr val="0070C0"/>
                                  </a:solidFill>
                                  <a:latin typeface="Cambria Math" panose="02040503050406030204" pitchFamily="18" charset="0"/>
                                  <a:ea typeface="微软雅黑" panose="020B0503020204020204" pitchFamily="34" charset="-122"/>
                                </a:rPr>
                                <m:t>𝑫</m:t>
                              </m:r>
                            </m:e>
                            <m:sub>
                              <m:r>
                                <a:rPr lang="en-US" altLang="zh-CN" b="1" i="1" smtClean="0">
                                  <a:solidFill>
                                    <a:srgbClr val="0070C0"/>
                                  </a:solidFill>
                                  <a:latin typeface="Cambria Math"/>
                                  <a:ea typeface="微软雅黑" panose="020B0503020204020204" pitchFamily="34" charset="-122"/>
                                </a:rPr>
                                <m:t>𝟑</m:t>
                              </m:r>
                            </m:sub>
                          </m:sSub>
                          <m:d>
                            <m:dPr>
                              <m:ctrlPr>
                                <a:rPr lang="en-US" altLang="zh-CN" b="1" i="1">
                                  <a:solidFill>
                                    <a:srgbClr val="0070C0"/>
                                  </a:solidFill>
                                  <a:latin typeface="Cambria Math" panose="02040503050406030204" pitchFamily="18" charset="0"/>
                                  <a:ea typeface="微软雅黑" panose="020B0503020204020204" pitchFamily="34" charset="-122"/>
                                </a:rPr>
                              </m:ctrlPr>
                            </m:dPr>
                            <m:e>
                              <m:r>
                                <a:rPr lang="zh-CN" altLang="en-US" b="1" i="1">
                                  <a:solidFill>
                                    <a:srgbClr val="0070C0"/>
                                  </a:solidFill>
                                  <a:latin typeface="Cambria Math" panose="02040503050406030204" pitchFamily="18" charset="0"/>
                                  <a:ea typeface="微软雅黑" panose="020B0503020204020204" pitchFamily="34" charset="-122"/>
                                </a:rPr>
                                <m:t>𝝀</m:t>
                              </m:r>
                            </m:e>
                          </m:d>
                        </m:num>
                        <m:den>
                          <m:sSub>
                            <m:sSubPr>
                              <m:ctrlPr>
                                <a:rPr lang="en-US" altLang="zh-CN" b="1" i="1">
                                  <a:solidFill>
                                    <a:srgbClr val="0070C0"/>
                                  </a:solidFill>
                                  <a:latin typeface="Cambria Math" panose="02040503050406030204" pitchFamily="18" charset="0"/>
                                  <a:ea typeface="微软雅黑" panose="020B0503020204020204" pitchFamily="34" charset="-122"/>
                                </a:rPr>
                              </m:ctrlPr>
                            </m:sSubPr>
                            <m:e>
                              <m:r>
                                <a:rPr lang="en-US" altLang="zh-CN" b="1" i="1">
                                  <a:solidFill>
                                    <a:srgbClr val="0070C0"/>
                                  </a:solidFill>
                                  <a:latin typeface="Cambria Math" panose="02040503050406030204" pitchFamily="18" charset="0"/>
                                  <a:ea typeface="微软雅黑" panose="020B0503020204020204" pitchFamily="34" charset="-122"/>
                                </a:rPr>
                                <m:t>𝑫</m:t>
                              </m:r>
                            </m:e>
                            <m:sub>
                              <m:r>
                                <a:rPr lang="en-US" altLang="zh-CN" b="1" i="1" smtClean="0">
                                  <a:solidFill>
                                    <a:srgbClr val="0070C0"/>
                                  </a:solidFill>
                                  <a:latin typeface="Cambria Math"/>
                                  <a:ea typeface="微软雅黑" panose="020B0503020204020204" pitchFamily="34" charset="-122"/>
                                </a:rPr>
                                <m:t>𝟐</m:t>
                              </m:r>
                            </m:sub>
                          </m:sSub>
                          <m:d>
                            <m:dPr>
                              <m:ctrlPr>
                                <a:rPr lang="en-US" altLang="zh-CN" b="1" i="1">
                                  <a:solidFill>
                                    <a:srgbClr val="0070C0"/>
                                  </a:solidFill>
                                  <a:latin typeface="Cambria Math" panose="02040503050406030204" pitchFamily="18" charset="0"/>
                                  <a:ea typeface="微软雅黑" panose="020B0503020204020204" pitchFamily="34" charset="-122"/>
                                </a:rPr>
                              </m:ctrlPr>
                            </m:dPr>
                            <m:e>
                              <m:r>
                                <a:rPr lang="zh-CN" altLang="en-US" b="1" i="1">
                                  <a:solidFill>
                                    <a:srgbClr val="0070C0"/>
                                  </a:solidFill>
                                  <a:latin typeface="Cambria Math" panose="02040503050406030204" pitchFamily="18" charset="0"/>
                                  <a:ea typeface="微软雅黑" panose="020B0503020204020204" pitchFamily="34" charset="-122"/>
                                </a:rPr>
                                <m:t>𝝀</m:t>
                              </m:r>
                            </m:e>
                          </m:d>
                        </m:den>
                      </m:f>
                      <m:r>
                        <a:rPr lang="en-US" altLang="zh-CN" b="1" i="1" smtClean="0">
                          <a:solidFill>
                            <a:srgbClr val="0070C0"/>
                          </a:solidFill>
                          <a:latin typeface="Cambria Math"/>
                          <a:ea typeface="微软雅黑" panose="020B0503020204020204" pitchFamily="34" charset="-122"/>
                        </a:rPr>
                        <m:t>,</m:t>
                      </m:r>
                      <m:r>
                        <a:rPr lang="en-US" altLang="zh-CN" b="1" i="1">
                          <a:solidFill>
                            <a:srgbClr val="0070C0"/>
                          </a:solidFill>
                          <a:latin typeface="Cambria Math" panose="02040503050406030204" pitchFamily="18" charset="0"/>
                          <a:ea typeface="Cambria Math" panose="02040503050406030204" pitchFamily="18" charset="0"/>
                        </a:rPr>
                        <m:t>⋯</m:t>
                      </m:r>
                    </m:oMath>
                  </m:oMathPara>
                </a14:m>
                <a:endParaRPr lang="zh-CN" altLang="en-US" dirty="0">
                  <a:solidFill>
                    <a:srgbClr val="0070C0"/>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715008" y="4655409"/>
                <a:ext cx="5244321" cy="675185"/>
              </a:xfrm>
              <a:prstGeom prst="rect">
                <a:avLst/>
              </a:prstGeom>
              <a:blipFill rotWithShape="1">
                <a:blip r:embed="rId4"/>
                <a:stretch>
                  <a:fillRect/>
                </a:stretch>
              </a:blipFill>
            </p:spPr>
            <p:txBody>
              <a:bodyPr/>
              <a:lstStyle/>
              <a:p>
                <a:r>
                  <a:rPr lang="zh-CN" altLang="en-US">
                    <a:noFill/>
                  </a:rPr>
                  <a:t> </a:t>
                </a:r>
              </a:p>
            </p:txBody>
          </p:sp>
        </mc:Fallback>
      </mc:AlternateContent>
      <p:grpSp>
        <p:nvGrpSpPr>
          <p:cNvPr id="34" name="组合 33"/>
          <p:cNvGrpSpPr/>
          <p:nvPr/>
        </p:nvGrpSpPr>
        <p:grpSpPr>
          <a:xfrm rot="10800000">
            <a:off x="1761688" y="2920768"/>
            <a:ext cx="2860646" cy="394285"/>
            <a:chOff x="1761688" y="2625754"/>
            <a:chExt cx="2860646" cy="394285"/>
          </a:xfrm>
        </p:grpSpPr>
        <p:cxnSp>
          <p:nvCxnSpPr>
            <p:cNvPr id="35" name="直接连接符 34"/>
            <p:cNvCxnSpPr/>
            <p:nvPr/>
          </p:nvCxnSpPr>
          <p:spPr>
            <a:xfrm>
              <a:off x="1761688" y="2625754"/>
              <a:ext cx="0" cy="394283"/>
            </a:xfrm>
            <a:prstGeom prst="line">
              <a:avLst/>
            </a:prstGeom>
            <a:ln w="38100">
              <a:solidFill>
                <a:schemeClr val="accent5">
                  <a:lumMod val="20000"/>
                  <a:lumOff val="8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761688" y="3020037"/>
              <a:ext cx="2860646" cy="0"/>
            </a:xfrm>
            <a:prstGeom prst="line">
              <a:avLst/>
            </a:prstGeom>
            <a:ln w="38100">
              <a:solidFill>
                <a:schemeClr val="accent5">
                  <a:lumMod val="20000"/>
                  <a:lumOff val="8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4622334" y="2625754"/>
              <a:ext cx="0" cy="394285"/>
            </a:xfrm>
            <a:prstGeom prst="straightConnector1">
              <a:avLst/>
            </a:prstGeom>
            <a:ln w="38100">
              <a:solidFill>
                <a:schemeClr val="accent5">
                  <a:lumMod val="20000"/>
                  <a:lumOff val="80000"/>
                </a:schemeClr>
              </a:solidFill>
              <a:tailEnd type="arrow"/>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8" name="矩形 37"/>
              <p:cNvSpPr/>
              <p:nvPr/>
            </p:nvSpPr>
            <p:spPr>
              <a:xfrm>
                <a:off x="390397" y="2190500"/>
                <a:ext cx="69161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0070C0"/>
                              </a:solidFill>
                              <a:latin typeface="Cambria Math" panose="02040503050406030204" pitchFamily="18" charset="0"/>
                            </a:rPr>
                          </m:ctrlPr>
                        </m:sSubPr>
                        <m:e>
                          <m:r>
                            <a:rPr lang="en-US" altLang="zh-CN" b="1" i="1" smtClean="0">
                              <a:solidFill>
                                <a:srgbClr val="0070C0"/>
                              </a:solidFill>
                              <a:latin typeface="Cambria Math"/>
                            </a:rPr>
                            <m:t>𝑫</m:t>
                          </m:r>
                        </m:e>
                        <m:sub>
                          <m:r>
                            <a:rPr lang="en-US" altLang="zh-CN" b="1" i="1" smtClean="0">
                              <a:solidFill>
                                <a:srgbClr val="0070C0"/>
                              </a:solidFill>
                              <a:latin typeface="Cambria Math"/>
                            </a:rPr>
                            <m:t>𝟏</m:t>
                          </m:r>
                        </m:sub>
                      </m:sSub>
                      <m:d>
                        <m:dPr>
                          <m:ctrlPr>
                            <a:rPr lang="en-US" altLang="zh-CN" b="1" i="1" smtClean="0">
                              <a:solidFill>
                                <a:srgbClr val="0070C0"/>
                              </a:solidFill>
                              <a:latin typeface="Cambria Math" panose="02040503050406030204" pitchFamily="18" charset="0"/>
                            </a:rPr>
                          </m:ctrlPr>
                        </m:dPr>
                        <m:e>
                          <m:r>
                            <a:rPr lang="en-US" altLang="zh-CN" b="1" i="1" smtClean="0">
                              <a:solidFill>
                                <a:srgbClr val="0070C0"/>
                              </a:solidFill>
                              <a:latin typeface="Cambria Math"/>
                            </a:rPr>
                            <m:t>𝝀</m:t>
                          </m:r>
                        </m:e>
                      </m:d>
                      <m:r>
                        <a:rPr lang="en-US" altLang="zh-CN" b="1" i="1" smtClean="0">
                          <a:solidFill>
                            <a:srgbClr val="0070C0"/>
                          </a:solidFill>
                          <a:latin typeface="Cambria Math"/>
                        </a:rPr>
                        <m:t>=</m:t>
                      </m:r>
                      <m:sSub>
                        <m:sSubPr>
                          <m:ctrlPr>
                            <a:rPr lang="en-US" altLang="zh-CN" b="1" i="1" smtClean="0">
                              <a:solidFill>
                                <a:srgbClr val="0070C0"/>
                              </a:solidFill>
                              <a:latin typeface="Cambria Math" panose="02040503050406030204" pitchFamily="18" charset="0"/>
                            </a:rPr>
                          </m:ctrlPr>
                        </m:sSubPr>
                        <m:e>
                          <m:r>
                            <a:rPr lang="en-US" altLang="zh-CN" b="1" i="1" smtClean="0">
                              <a:solidFill>
                                <a:srgbClr val="0070C0"/>
                              </a:solidFill>
                              <a:latin typeface="Cambria Math"/>
                            </a:rPr>
                            <m:t>𝒅</m:t>
                          </m:r>
                        </m:e>
                        <m:sub>
                          <m:r>
                            <a:rPr lang="en-US" altLang="zh-CN" b="1" i="1" smtClean="0">
                              <a:solidFill>
                                <a:srgbClr val="0070C0"/>
                              </a:solidFill>
                              <a:latin typeface="Cambria Math"/>
                            </a:rPr>
                            <m:t>𝟏</m:t>
                          </m:r>
                        </m:sub>
                      </m:sSub>
                      <m:d>
                        <m:dPr>
                          <m:ctrlPr>
                            <a:rPr lang="en-US" altLang="zh-CN" b="1" i="1" smtClean="0">
                              <a:solidFill>
                                <a:srgbClr val="0070C0"/>
                              </a:solidFill>
                              <a:latin typeface="Cambria Math" panose="02040503050406030204" pitchFamily="18" charset="0"/>
                            </a:rPr>
                          </m:ctrlPr>
                        </m:dPr>
                        <m:e>
                          <m:r>
                            <a:rPr lang="en-US" altLang="zh-CN" b="1" i="1" smtClean="0">
                              <a:solidFill>
                                <a:srgbClr val="0070C0"/>
                              </a:solidFill>
                              <a:latin typeface="Cambria Math"/>
                            </a:rPr>
                            <m:t>𝝀</m:t>
                          </m:r>
                        </m:e>
                      </m:d>
                      <m:r>
                        <a:rPr lang="en-US" altLang="zh-CN" b="1" i="1" smtClean="0">
                          <a:solidFill>
                            <a:srgbClr val="0070C0"/>
                          </a:solidFill>
                          <a:latin typeface="Cambria Math"/>
                        </a:rPr>
                        <m:t>,</m:t>
                      </m:r>
                      <m:sSub>
                        <m:sSubPr>
                          <m:ctrlPr>
                            <a:rPr lang="en-US" altLang="zh-CN" b="1" i="1" smtClean="0">
                              <a:solidFill>
                                <a:srgbClr val="0070C0"/>
                              </a:solidFill>
                              <a:latin typeface="Cambria Math" panose="02040503050406030204" pitchFamily="18" charset="0"/>
                            </a:rPr>
                          </m:ctrlPr>
                        </m:sSubPr>
                        <m:e>
                          <m:r>
                            <a:rPr lang="en-US" altLang="zh-CN" b="1" i="1" smtClean="0">
                              <a:solidFill>
                                <a:srgbClr val="0070C0"/>
                              </a:solidFill>
                              <a:latin typeface="Cambria Math"/>
                            </a:rPr>
                            <m:t>𝑫</m:t>
                          </m:r>
                        </m:e>
                        <m:sub>
                          <m:r>
                            <a:rPr lang="en-US" altLang="zh-CN" b="1" i="1" smtClean="0">
                              <a:solidFill>
                                <a:srgbClr val="0070C0"/>
                              </a:solidFill>
                              <a:latin typeface="Cambria Math"/>
                            </a:rPr>
                            <m:t>𝟐</m:t>
                          </m:r>
                        </m:sub>
                      </m:sSub>
                      <m:d>
                        <m:dPr>
                          <m:ctrlPr>
                            <a:rPr lang="en-US" altLang="zh-CN" b="1" i="1" smtClean="0">
                              <a:solidFill>
                                <a:srgbClr val="0070C0"/>
                              </a:solidFill>
                              <a:latin typeface="Cambria Math" panose="02040503050406030204" pitchFamily="18" charset="0"/>
                            </a:rPr>
                          </m:ctrlPr>
                        </m:dPr>
                        <m:e>
                          <m:r>
                            <a:rPr lang="en-US" altLang="zh-CN" b="1" i="1">
                              <a:solidFill>
                                <a:srgbClr val="0070C0"/>
                              </a:solidFill>
                              <a:latin typeface="Cambria Math"/>
                            </a:rPr>
                            <m:t>𝝀</m:t>
                          </m:r>
                        </m:e>
                      </m:d>
                      <m:r>
                        <a:rPr lang="en-US" altLang="zh-CN" b="1" i="1" smtClean="0">
                          <a:solidFill>
                            <a:srgbClr val="0070C0"/>
                          </a:solidFill>
                          <a:latin typeface="Cambria Math"/>
                        </a:rPr>
                        <m:t>=</m:t>
                      </m:r>
                      <m:sSub>
                        <m:sSubPr>
                          <m:ctrlPr>
                            <a:rPr lang="en-US" altLang="zh-CN" b="1" i="1" smtClean="0">
                              <a:solidFill>
                                <a:srgbClr val="0070C0"/>
                              </a:solidFill>
                              <a:latin typeface="Cambria Math" panose="02040503050406030204" pitchFamily="18" charset="0"/>
                            </a:rPr>
                          </m:ctrlPr>
                        </m:sSubPr>
                        <m:e>
                          <m:r>
                            <a:rPr lang="en-US" altLang="zh-CN" b="1" i="1" smtClean="0">
                              <a:solidFill>
                                <a:srgbClr val="0070C0"/>
                              </a:solidFill>
                              <a:latin typeface="Cambria Math"/>
                            </a:rPr>
                            <m:t>𝒅</m:t>
                          </m:r>
                        </m:e>
                        <m:sub>
                          <m:r>
                            <a:rPr lang="en-US" altLang="zh-CN" b="1" i="1" smtClean="0">
                              <a:solidFill>
                                <a:srgbClr val="0070C0"/>
                              </a:solidFill>
                              <a:latin typeface="Cambria Math"/>
                            </a:rPr>
                            <m:t>𝟏</m:t>
                          </m:r>
                        </m:sub>
                      </m:sSub>
                      <m:d>
                        <m:dPr>
                          <m:ctrlPr>
                            <a:rPr lang="en-US" altLang="zh-CN" b="1" i="1" smtClean="0">
                              <a:solidFill>
                                <a:srgbClr val="0070C0"/>
                              </a:solidFill>
                              <a:latin typeface="Cambria Math" panose="02040503050406030204" pitchFamily="18" charset="0"/>
                            </a:rPr>
                          </m:ctrlPr>
                        </m:dPr>
                        <m:e>
                          <m:r>
                            <a:rPr lang="en-US" altLang="zh-CN" b="1" i="1">
                              <a:solidFill>
                                <a:srgbClr val="0070C0"/>
                              </a:solidFill>
                              <a:latin typeface="Cambria Math"/>
                            </a:rPr>
                            <m:t>𝝀</m:t>
                          </m:r>
                        </m:e>
                      </m:d>
                      <m:sSub>
                        <m:sSubPr>
                          <m:ctrlPr>
                            <a:rPr lang="en-US" altLang="zh-CN" b="1" i="1" smtClean="0">
                              <a:solidFill>
                                <a:srgbClr val="0070C0"/>
                              </a:solidFill>
                              <a:latin typeface="Cambria Math" panose="02040503050406030204" pitchFamily="18" charset="0"/>
                            </a:rPr>
                          </m:ctrlPr>
                        </m:sSubPr>
                        <m:e>
                          <m:r>
                            <a:rPr lang="en-US" altLang="zh-CN" b="1" i="1" smtClean="0">
                              <a:solidFill>
                                <a:srgbClr val="0070C0"/>
                              </a:solidFill>
                              <a:latin typeface="Cambria Math"/>
                            </a:rPr>
                            <m:t>𝒅</m:t>
                          </m:r>
                        </m:e>
                        <m:sub>
                          <m:r>
                            <a:rPr lang="en-US" altLang="zh-CN" b="1" i="1" smtClean="0">
                              <a:solidFill>
                                <a:srgbClr val="0070C0"/>
                              </a:solidFill>
                              <a:latin typeface="Cambria Math"/>
                            </a:rPr>
                            <m:t>𝟐</m:t>
                          </m:r>
                        </m:sub>
                      </m:sSub>
                      <m:d>
                        <m:dPr>
                          <m:ctrlPr>
                            <a:rPr lang="en-US" altLang="zh-CN" b="1" i="1" smtClean="0">
                              <a:solidFill>
                                <a:srgbClr val="0070C0"/>
                              </a:solidFill>
                              <a:latin typeface="Cambria Math" panose="02040503050406030204" pitchFamily="18" charset="0"/>
                            </a:rPr>
                          </m:ctrlPr>
                        </m:dPr>
                        <m:e>
                          <m:r>
                            <a:rPr lang="en-US" altLang="zh-CN" b="1" i="1">
                              <a:solidFill>
                                <a:srgbClr val="0070C0"/>
                              </a:solidFill>
                              <a:latin typeface="Cambria Math"/>
                            </a:rPr>
                            <m:t>𝝀</m:t>
                          </m:r>
                        </m:e>
                      </m:d>
                      <m:r>
                        <a:rPr lang="en-US" altLang="zh-CN" b="1" i="1" smtClean="0">
                          <a:solidFill>
                            <a:srgbClr val="0070C0"/>
                          </a:solidFill>
                          <a:latin typeface="Cambria Math"/>
                        </a:rPr>
                        <m:t>,</m:t>
                      </m:r>
                      <m:sSub>
                        <m:sSubPr>
                          <m:ctrlPr>
                            <a:rPr lang="en-US" altLang="zh-CN" b="1" i="1" smtClean="0">
                              <a:solidFill>
                                <a:srgbClr val="0070C0"/>
                              </a:solidFill>
                              <a:latin typeface="Cambria Math" panose="02040503050406030204" pitchFamily="18" charset="0"/>
                            </a:rPr>
                          </m:ctrlPr>
                        </m:sSubPr>
                        <m:e>
                          <m:r>
                            <a:rPr lang="en-US" altLang="zh-CN" b="1" i="1" smtClean="0">
                              <a:solidFill>
                                <a:srgbClr val="0070C0"/>
                              </a:solidFill>
                              <a:latin typeface="Cambria Math"/>
                            </a:rPr>
                            <m:t>𝑫</m:t>
                          </m:r>
                        </m:e>
                        <m:sub>
                          <m:r>
                            <a:rPr lang="en-US" altLang="zh-CN" b="1" i="1" smtClean="0">
                              <a:solidFill>
                                <a:srgbClr val="0070C0"/>
                              </a:solidFill>
                              <a:latin typeface="Cambria Math"/>
                            </a:rPr>
                            <m:t>𝟑</m:t>
                          </m:r>
                        </m:sub>
                      </m:sSub>
                      <m:d>
                        <m:dPr>
                          <m:ctrlPr>
                            <a:rPr lang="en-US" altLang="zh-CN" b="1" i="1" smtClean="0">
                              <a:solidFill>
                                <a:srgbClr val="0070C0"/>
                              </a:solidFill>
                              <a:latin typeface="Cambria Math" panose="02040503050406030204" pitchFamily="18" charset="0"/>
                            </a:rPr>
                          </m:ctrlPr>
                        </m:dPr>
                        <m:e>
                          <m:r>
                            <a:rPr lang="en-US" altLang="zh-CN" b="1" i="1">
                              <a:solidFill>
                                <a:srgbClr val="0070C0"/>
                              </a:solidFill>
                              <a:latin typeface="Cambria Math"/>
                            </a:rPr>
                            <m:t>𝝀</m:t>
                          </m:r>
                        </m:e>
                      </m:d>
                      <m:r>
                        <a:rPr lang="en-US" altLang="zh-CN" b="1" i="1" smtClean="0">
                          <a:solidFill>
                            <a:srgbClr val="0070C0"/>
                          </a:solidFill>
                          <a:latin typeface="Cambria Math"/>
                        </a:rPr>
                        <m:t>=</m:t>
                      </m:r>
                      <m:sSub>
                        <m:sSubPr>
                          <m:ctrlPr>
                            <a:rPr lang="en-US" altLang="zh-CN" b="1" i="1" smtClean="0">
                              <a:solidFill>
                                <a:srgbClr val="0070C0"/>
                              </a:solidFill>
                              <a:latin typeface="Cambria Math" panose="02040503050406030204" pitchFamily="18" charset="0"/>
                            </a:rPr>
                          </m:ctrlPr>
                        </m:sSubPr>
                        <m:e>
                          <m:r>
                            <a:rPr lang="en-US" altLang="zh-CN" b="1" i="1" smtClean="0">
                              <a:solidFill>
                                <a:srgbClr val="0070C0"/>
                              </a:solidFill>
                              <a:latin typeface="Cambria Math"/>
                            </a:rPr>
                            <m:t>𝒅</m:t>
                          </m:r>
                        </m:e>
                        <m:sub>
                          <m:r>
                            <a:rPr lang="en-US" altLang="zh-CN" b="1" i="1" smtClean="0">
                              <a:solidFill>
                                <a:srgbClr val="0070C0"/>
                              </a:solidFill>
                              <a:latin typeface="Cambria Math"/>
                            </a:rPr>
                            <m:t>𝟏</m:t>
                          </m:r>
                        </m:sub>
                      </m:sSub>
                      <m:d>
                        <m:dPr>
                          <m:ctrlPr>
                            <a:rPr lang="en-US" altLang="zh-CN" b="1" i="1" smtClean="0">
                              <a:solidFill>
                                <a:srgbClr val="0070C0"/>
                              </a:solidFill>
                              <a:latin typeface="Cambria Math" panose="02040503050406030204" pitchFamily="18" charset="0"/>
                            </a:rPr>
                          </m:ctrlPr>
                        </m:dPr>
                        <m:e>
                          <m:r>
                            <a:rPr lang="en-US" altLang="zh-CN" b="1" i="1">
                              <a:solidFill>
                                <a:srgbClr val="0070C0"/>
                              </a:solidFill>
                              <a:latin typeface="Cambria Math"/>
                            </a:rPr>
                            <m:t>𝝀</m:t>
                          </m:r>
                        </m:e>
                      </m:d>
                      <m:sSub>
                        <m:sSubPr>
                          <m:ctrlPr>
                            <a:rPr lang="en-US" altLang="zh-CN" b="1" i="1" smtClean="0">
                              <a:solidFill>
                                <a:srgbClr val="0070C0"/>
                              </a:solidFill>
                              <a:latin typeface="Cambria Math" panose="02040503050406030204" pitchFamily="18" charset="0"/>
                            </a:rPr>
                          </m:ctrlPr>
                        </m:sSubPr>
                        <m:e>
                          <m:r>
                            <a:rPr lang="en-US" altLang="zh-CN" b="1" i="1" smtClean="0">
                              <a:solidFill>
                                <a:srgbClr val="0070C0"/>
                              </a:solidFill>
                              <a:latin typeface="Cambria Math"/>
                            </a:rPr>
                            <m:t>𝒅</m:t>
                          </m:r>
                        </m:e>
                        <m:sub>
                          <m:r>
                            <a:rPr lang="en-US" altLang="zh-CN" b="1" i="1" smtClean="0">
                              <a:solidFill>
                                <a:srgbClr val="0070C0"/>
                              </a:solidFill>
                              <a:latin typeface="Cambria Math"/>
                            </a:rPr>
                            <m:t>𝟐</m:t>
                          </m:r>
                        </m:sub>
                      </m:sSub>
                      <m:d>
                        <m:dPr>
                          <m:ctrlPr>
                            <a:rPr lang="en-US" altLang="zh-CN" b="1" i="1" smtClean="0">
                              <a:solidFill>
                                <a:srgbClr val="0070C0"/>
                              </a:solidFill>
                              <a:latin typeface="Cambria Math" panose="02040503050406030204" pitchFamily="18" charset="0"/>
                            </a:rPr>
                          </m:ctrlPr>
                        </m:dPr>
                        <m:e>
                          <m:r>
                            <a:rPr lang="en-US" altLang="zh-CN" b="1" i="1">
                              <a:solidFill>
                                <a:srgbClr val="0070C0"/>
                              </a:solidFill>
                              <a:latin typeface="Cambria Math"/>
                            </a:rPr>
                            <m:t>𝝀</m:t>
                          </m:r>
                        </m:e>
                      </m:d>
                      <m:sSub>
                        <m:sSubPr>
                          <m:ctrlPr>
                            <a:rPr lang="en-US" altLang="zh-CN" b="1" i="1" smtClean="0">
                              <a:solidFill>
                                <a:srgbClr val="0070C0"/>
                              </a:solidFill>
                              <a:latin typeface="Cambria Math" panose="02040503050406030204" pitchFamily="18" charset="0"/>
                            </a:rPr>
                          </m:ctrlPr>
                        </m:sSubPr>
                        <m:e>
                          <m:r>
                            <a:rPr lang="en-US" altLang="zh-CN" b="1" i="1" smtClean="0">
                              <a:solidFill>
                                <a:srgbClr val="0070C0"/>
                              </a:solidFill>
                              <a:latin typeface="Cambria Math"/>
                            </a:rPr>
                            <m:t>𝒅</m:t>
                          </m:r>
                        </m:e>
                        <m:sub>
                          <m:r>
                            <a:rPr lang="en-US" altLang="zh-CN" b="1" i="1" smtClean="0">
                              <a:solidFill>
                                <a:srgbClr val="0070C0"/>
                              </a:solidFill>
                              <a:latin typeface="Cambria Math"/>
                            </a:rPr>
                            <m:t>𝟑</m:t>
                          </m:r>
                        </m:sub>
                      </m:sSub>
                      <m:d>
                        <m:dPr>
                          <m:ctrlPr>
                            <a:rPr lang="en-US" altLang="zh-CN" b="1" i="1" smtClean="0">
                              <a:solidFill>
                                <a:srgbClr val="0070C0"/>
                              </a:solidFill>
                              <a:latin typeface="Cambria Math" panose="02040503050406030204" pitchFamily="18" charset="0"/>
                            </a:rPr>
                          </m:ctrlPr>
                        </m:dPr>
                        <m:e>
                          <m:r>
                            <a:rPr lang="en-US" altLang="zh-CN" b="1" i="1">
                              <a:solidFill>
                                <a:srgbClr val="0070C0"/>
                              </a:solidFill>
                              <a:latin typeface="Cambria Math"/>
                            </a:rPr>
                            <m:t>𝝀</m:t>
                          </m:r>
                        </m:e>
                      </m:d>
                      <m:r>
                        <a:rPr lang="en-US" altLang="zh-CN" b="1" i="1" smtClean="0">
                          <a:solidFill>
                            <a:srgbClr val="0070C0"/>
                          </a:solidFill>
                          <a:latin typeface="Cambria Math"/>
                        </a:rPr>
                        <m:t>,⋯</m:t>
                      </m:r>
                    </m:oMath>
                  </m:oMathPara>
                </a14:m>
                <a:endParaRPr lang="zh-CN" altLang="en-US" b="1" dirty="0">
                  <a:solidFill>
                    <a:srgbClr val="0070C0"/>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390397" y="2190500"/>
                <a:ext cx="6916188" cy="369332"/>
              </a:xfrm>
              <a:prstGeom prst="rect">
                <a:avLst/>
              </a:prstGeom>
              <a:blipFill rotWithShape="1">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9969987"/>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right)">
                                      <p:cBhvr>
                                        <p:cTn id="16" dur="500"/>
                                        <p:tgtEl>
                                          <p:spTgt spid="34"/>
                                        </p:tgtEl>
                                      </p:cBhvr>
                                    </p:animEffect>
                                  </p:childTnLst>
                                </p:cTn>
                              </p:par>
                            </p:childTnLst>
                          </p:cTn>
                        </p:par>
                        <p:par>
                          <p:cTn id="17" fill="hold">
                            <p:stCondLst>
                              <p:cond delay="5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a:extLst>
                  <a:ext uri="{FF2B5EF4-FFF2-40B4-BE49-F238E27FC236}">
                    <a16:creationId xmlns:a16="http://schemas.microsoft.com/office/drawing/2014/main" id="{A5598526-04A8-48CB-AA1E-CA813439AD85}"/>
                  </a:ext>
                </a:extLst>
              </p:cNvPr>
              <p:cNvSpPr>
                <a:spLocks noGrp="1"/>
              </p:cNvSpPr>
              <p:nvPr>
                <p:ph type="body" sz="quarter" idx="10"/>
              </p:nvPr>
            </p:nvSpPr>
            <p:spPr/>
            <p:txBody>
              <a:bodyPr/>
              <a:lstStyle/>
              <a:p>
                <a14:m>
                  <m:oMath xmlns:m="http://schemas.openxmlformats.org/officeDocument/2006/math">
                    <m:r>
                      <a:rPr lang="en-US" altLang="zh-CN" i="1">
                        <a:latin typeface="Cambria Math"/>
                      </a:rPr>
                      <m:t>𝝀</m:t>
                    </m:r>
                  </m:oMath>
                </a14:m>
                <a:r>
                  <a:rPr lang="en-US" altLang="zh-CN" dirty="0"/>
                  <a:t>-</a:t>
                </a:r>
                <a:r>
                  <a:rPr lang="zh-CN" altLang="en-US" dirty="0"/>
                  <a:t>矩阵的三种因子</a:t>
                </a:r>
              </a:p>
            </p:txBody>
          </p:sp>
        </mc:Choice>
        <mc:Fallback xmlns="">
          <p:sp>
            <p:nvSpPr>
              <p:cNvPr id="2" name="文本占位符 1">
                <a:extLst>
                  <a:ext uri="{FF2B5EF4-FFF2-40B4-BE49-F238E27FC236}">
                    <a16:creationId xmlns:a16="http://schemas.microsoft.com/office/drawing/2014/main" xmlns="" id="{A5598526-04A8-48CB-AA1E-CA813439AD85}"/>
                  </a:ext>
                </a:extLst>
              </p:cNvPr>
              <p:cNvSpPr>
                <a:spLocks noGrp="1" noRot="1" noChangeAspect="1" noMove="1" noResize="1" noEditPoints="1" noAdjustHandles="1" noChangeArrowheads="1" noChangeShapeType="1" noTextEdit="1"/>
              </p:cNvSpPr>
              <p:nvPr>
                <p:ph type="body" sz="quarter" idx="10"/>
              </p:nvPr>
            </p:nvSpPr>
            <p:spPr>
              <a:blipFill rotWithShape="1">
                <a:blip r:embed="rId3"/>
                <a:stretch>
                  <a:fillRect b="-27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8E0C11F-6794-4FFC-92F4-CE4389D1E38A}"/>
                  </a:ext>
                </a:extLst>
              </p:cNvPr>
              <p:cNvSpPr>
                <a:spLocks noChangeArrowheads="1"/>
              </p:cNvSpPr>
              <p:nvPr/>
            </p:nvSpPr>
            <p:spPr bwMode="auto">
              <a:xfrm>
                <a:off x="256173" y="3354781"/>
                <a:ext cx="7561263"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61950">
                  <a:lnSpc>
                    <a:spcPct val="120000"/>
                  </a:lnSpc>
                </a:pPr>
                <a:r>
                  <a:rPr lang="zh-CN" altLang="en-US" sz="2000" b="1" kern="0" dirty="0">
                    <a:solidFill>
                      <a:srgbClr val="FF0000"/>
                    </a:solidFill>
                    <a:latin typeface="+mn-ea"/>
                  </a:rPr>
                  <a:t>注</a:t>
                </a:r>
                <a:r>
                  <a:rPr lang="en-US" altLang="zh-CN" sz="2000" b="1" kern="0" dirty="0">
                    <a:solidFill>
                      <a:srgbClr val="000000"/>
                    </a:solidFill>
                    <a:latin typeface="+mn-ea"/>
                  </a:rPr>
                  <a:t>.  </a:t>
                </a:r>
                <a:r>
                  <a:rPr lang="zh-CN" altLang="en-US" sz="2000" b="1" dirty="0">
                    <a:latin typeface="宋体" charset="-122"/>
                  </a:rPr>
                  <a:t>设</a:t>
                </a:r>
                <a:r>
                  <a:rPr lang="zh-CN" altLang="en-US" sz="2000" b="1" dirty="0">
                    <a:latin typeface="Times New Roman" pitchFamily="18" charset="0"/>
                  </a:rPr>
                  <a:t> </a:t>
                </a:r>
                <a14:m>
                  <m:oMath xmlns:m="http://schemas.openxmlformats.org/officeDocument/2006/math">
                    <m:r>
                      <a:rPr lang="en-US" altLang="zh-CN" sz="2000" b="1" i="1" dirty="0" smtClean="0">
                        <a:solidFill>
                          <a:srgbClr val="006666"/>
                        </a:solidFill>
                        <a:latin typeface="Cambria Math"/>
                      </a:rPr>
                      <m:t>𝑨</m:t>
                    </m:r>
                    <m:r>
                      <a:rPr lang="en-US" altLang="zh-CN" sz="2000" b="1" i="1" dirty="0" smtClean="0">
                        <a:solidFill>
                          <a:srgbClr val="006666"/>
                        </a:solidFill>
                        <a:latin typeface="Cambria Math"/>
                      </a:rPr>
                      <m:t>(</m:t>
                    </m:r>
                    <m:r>
                      <a:rPr lang="en-US" altLang="zh-CN" sz="2000" b="1" i="1" dirty="0" smtClean="0">
                        <a:solidFill>
                          <a:srgbClr val="006666"/>
                        </a:solidFill>
                        <a:latin typeface="Cambria Math"/>
                      </a:rPr>
                      <m:t>𝝀</m:t>
                    </m:r>
                    <m:r>
                      <a:rPr lang="en-US" altLang="zh-CN" sz="2000" b="1" i="1" dirty="0" smtClean="0">
                        <a:solidFill>
                          <a:srgbClr val="006666"/>
                        </a:solidFill>
                        <a:latin typeface="Cambria Math"/>
                      </a:rPr>
                      <m:t>)</m:t>
                    </m:r>
                  </m:oMath>
                </a14:m>
                <a:r>
                  <a:rPr lang="zh-CN" altLang="en-US" sz="2000" b="1" dirty="0">
                    <a:solidFill>
                      <a:srgbClr val="006666"/>
                    </a:solidFill>
                    <a:latin typeface="Times New Roman" pitchFamily="18" charset="0"/>
                  </a:rPr>
                  <a:t>的 各阶</a:t>
                </a:r>
                <a:r>
                  <a:rPr lang="zh-CN" altLang="en-US" sz="2000" b="1" dirty="0">
                    <a:solidFill>
                      <a:srgbClr val="006666"/>
                    </a:solidFill>
                  </a:rPr>
                  <a:t>不变因子在复数域的标准分解式</a:t>
                </a:r>
                <a:endParaRPr lang="zh-CN" altLang="en-US" sz="2000" b="1" dirty="0">
                  <a:latin typeface="+mn-ea"/>
                </a:endParaRPr>
              </a:p>
            </p:txBody>
          </p:sp>
        </mc:Choice>
        <mc:Fallback xmlns="">
          <p:sp>
            <p:nvSpPr>
              <p:cNvPr id="9" name="Rectangle 8">
                <a:extLst>
                  <a:ext uri="{FF2B5EF4-FFF2-40B4-BE49-F238E27FC236}">
                    <a16:creationId xmlns:a16="http://schemas.microsoft.com/office/drawing/2014/main" xmlns:a14="http://schemas.microsoft.com/office/drawing/2010/main" xmlns="" id="{88E0C11F-6794-4FFC-92F4-CE4389D1E38A}"/>
                  </a:ext>
                </a:extLst>
              </p:cNvPr>
              <p:cNvSpPr>
                <a:spLocks noRot="1" noChangeAspect="1" noMove="1" noResize="1" noEditPoints="1" noAdjustHandles="1" noChangeArrowheads="1" noChangeShapeType="1" noTextEdit="1"/>
              </p:cNvSpPr>
              <p:nvPr/>
            </p:nvSpPr>
            <p:spPr bwMode="auto">
              <a:xfrm>
                <a:off x="256173" y="3354781"/>
                <a:ext cx="7561263" cy="461665"/>
              </a:xfrm>
              <a:prstGeom prst="rect">
                <a:avLst/>
              </a:prstGeom>
              <a:blipFill rotWithShape="1">
                <a:blip r:embed="rId4"/>
                <a:stretch>
                  <a:fillRect b="-1578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8">
                <a:extLst>
                  <a:ext uri="{FF2B5EF4-FFF2-40B4-BE49-F238E27FC236}">
                    <a16:creationId xmlns:a16="http://schemas.microsoft.com/office/drawing/2014/main" id="{88E0C11F-6794-4FFC-92F4-CE4389D1E38A}"/>
                  </a:ext>
                </a:extLst>
              </p:cNvPr>
              <p:cNvSpPr>
                <a:spLocks noChangeArrowheads="1"/>
              </p:cNvSpPr>
              <p:nvPr/>
            </p:nvSpPr>
            <p:spPr bwMode="auto">
              <a:xfrm>
                <a:off x="818234" y="5750065"/>
                <a:ext cx="7561263" cy="479811"/>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61950">
                  <a:lnSpc>
                    <a:spcPct val="120000"/>
                  </a:lnSpc>
                </a:pPr>
                <a:r>
                  <a:rPr lang="zh-CN" altLang="en-US" sz="2000" b="1" dirty="0">
                    <a:latin typeface="+mn-ea"/>
                  </a:rPr>
                  <a:t>指数</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𝒍</m:t>
                        </m:r>
                      </m:e>
                      <m:sub>
                        <m:r>
                          <a:rPr lang="en-US" altLang="zh-CN" sz="2000" b="1" i="1" smtClean="0">
                            <a:latin typeface="Cambria Math"/>
                          </a:rPr>
                          <m:t>𝒊𝒋</m:t>
                        </m:r>
                      </m:sub>
                    </m:sSub>
                    <m:r>
                      <a:rPr lang="en-US" altLang="zh-CN" sz="2000" b="1" i="1" smtClean="0">
                        <a:latin typeface="Cambria Math"/>
                      </a:rPr>
                      <m:t>&gt;</m:t>
                    </m:r>
                    <m:r>
                      <a:rPr lang="en-US" altLang="zh-CN" sz="2000" b="1" i="1" smtClean="0">
                        <a:latin typeface="Cambria Math"/>
                      </a:rPr>
                      <m:t>𝟎</m:t>
                    </m:r>
                  </m:oMath>
                </a14:m>
                <a:r>
                  <a:rPr lang="zh-CN" altLang="en-US" sz="2000" b="1" dirty="0">
                    <a:latin typeface="+mn-ea"/>
                  </a:rPr>
                  <a:t>的因式</a:t>
                </a:r>
                <a14:m>
                  <m:oMath xmlns:m="http://schemas.openxmlformats.org/officeDocument/2006/math">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𝝀</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𝒂</m:t>
                                </m:r>
                              </m:e>
                              <m:sub>
                                <m:r>
                                  <a:rPr lang="en-US" altLang="zh-CN" sz="2000" b="1" i="1" smtClean="0">
                                    <a:latin typeface="Cambria Math"/>
                                  </a:rPr>
                                  <m:t>𝒊</m:t>
                                </m:r>
                              </m:sub>
                            </m:sSub>
                          </m:e>
                        </m:d>
                      </m:e>
                      <m:sup>
                        <m:sSub>
                          <m:sSubPr>
                            <m:ctrlPr>
                              <a:rPr lang="en-US" altLang="zh-CN" sz="2000" b="1" i="1" smtClean="0">
                                <a:latin typeface="Cambria Math" panose="02040503050406030204" pitchFamily="18" charset="0"/>
                              </a:rPr>
                            </m:ctrlPr>
                          </m:sSubPr>
                          <m:e>
                            <m:r>
                              <a:rPr lang="en-US" altLang="zh-CN" sz="2000" b="1" i="1" smtClean="0">
                                <a:latin typeface="Cambria Math"/>
                              </a:rPr>
                              <m:t>𝒍</m:t>
                            </m:r>
                          </m:e>
                          <m:sub>
                            <m:r>
                              <a:rPr lang="en-US" altLang="zh-CN" sz="2000" b="1" i="1" smtClean="0">
                                <a:latin typeface="Cambria Math"/>
                              </a:rPr>
                              <m:t>𝒊𝒋</m:t>
                            </m:r>
                          </m:sub>
                        </m:sSub>
                      </m:sup>
                    </m:sSup>
                  </m:oMath>
                </a14:m>
                <a:r>
                  <a:rPr lang="zh-CN" altLang="en-US" sz="2000" b="1" dirty="0">
                    <a:latin typeface="+mn-ea"/>
                  </a:rPr>
                  <a:t>即为</a:t>
                </a:r>
                <a14:m>
                  <m:oMath xmlns:m="http://schemas.openxmlformats.org/officeDocument/2006/math">
                    <m:r>
                      <a:rPr lang="en-US" altLang="zh-CN" sz="2000" b="1" i="1" smtClean="0">
                        <a:latin typeface="Cambria Math"/>
                      </a:rPr>
                      <m:t>𝑨</m:t>
                    </m:r>
                    <m:r>
                      <a:rPr lang="en-US" altLang="zh-CN" sz="2000" b="1" i="1" smtClean="0">
                        <a:latin typeface="Cambria Math"/>
                      </a:rPr>
                      <m:t>(</m:t>
                    </m:r>
                    <m:r>
                      <a:rPr lang="en-US" altLang="zh-CN" sz="2000" b="1" i="1" smtClean="0">
                        <a:latin typeface="Cambria Math"/>
                      </a:rPr>
                      <m:t>𝝀</m:t>
                    </m:r>
                    <m:r>
                      <a:rPr lang="en-US" altLang="zh-CN" sz="2000" b="1" i="1" smtClean="0">
                        <a:latin typeface="Cambria Math"/>
                      </a:rPr>
                      <m:t>)</m:t>
                    </m:r>
                  </m:oMath>
                </a14:m>
                <a:r>
                  <a:rPr lang="zh-CN" altLang="en-US" sz="2000" b="1" dirty="0">
                    <a:latin typeface="+mn-ea"/>
                  </a:rPr>
                  <a:t>的初级因子</a:t>
                </a:r>
                <a:r>
                  <a:rPr lang="en-US" altLang="zh-CN" sz="2000" b="1" dirty="0">
                    <a:latin typeface="+mn-ea"/>
                  </a:rPr>
                  <a:t>.</a:t>
                </a:r>
                <a:endParaRPr lang="zh-CN" altLang="en-US" sz="2000" b="1" dirty="0">
                  <a:latin typeface="+mn-ea"/>
                </a:endParaRPr>
              </a:p>
            </p:txBody>
          </p:sp>
        </mc:Choice>
        <mc:Fallback xmlns="">
          <p:sp>
            <p:nvSpPr>
              <p:cNvPr id="12" name="Rectangle 8">
                <a:extLst>
                  <a:ext uri="{FF2B5EF4-FFF2-40B4-BE49-F238E27FC236}">
                    <a16:creationId xmlns="" xmlns:a16="http://schemas.microsoft.com/office/drawing/2014/main"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818234" y="5750065"/>
                <a:ext cx="7561263" cy="479811"/>
              </a:xfrm>
              <a:prstGeom prst="rect">
                <a:avLst/>
              </a:prstGeom>
              <a:blipFill rotWithShape="1">
                <a:blip r:embed="rId7"/>
                <a:stretch>
                  <a:fillRect b="-1645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3328161A-16EF-4293-AB5E-85507CF1FE35}"/>
              </a:ext>
            </a:extLst>
          </p:cNvPr>
          <p:cNvSpPr/>
          <p:nvPr/>
        </p:nvSpPr>
        <p:spPr>
          <a:xfrm>
            <a:off x="1411227" y="2138107"/>
            <a:ext cx="1415772" cy="461665"/>
          </a:xfrm>
          <a:prstGeom prst="rect">
            <a:avLst/>
          </a:prstGeom>
          <a:solidFill>
            <a:schemeClr val="accent5">
              <a:lumMod val="20000"/>
              <a:lumOff val="80000"/>
            </a:schemeClr>
          </a:solidFill>
          <a:ln w="22225">
            <a:noFill/>
            <a:prstDash val="solid"/>
          </a:ln>
          <a:effectLst>
            <a:outerShdw blurRad="50800" dist="38100" dir="2700000" algn="tl" rotWithShape="0">
              <a:prstClr val="black">
                <a:alpha val="40000"/>
              </a:prstClr>
            </a:outerShdw>
          </a:effectLst>
          <a:scene3d>
            <a:camera prst="orthographicFront"/>
            <a:lightRig rig="threePt" dir="t"/>
          </a:scene3d>
          <a:sp3d>
            <a:bevelT w="38100" h="38100" prst="relaxedInset"/>
          </a:sp3d>
        </p:spPr>
        <p:txBody>
          <a:bodyPr wrap="none">
            <a:spAutoFit/>
          </a:bodyPr>
          <a:lstStyle/>
          <a:p>
            <a:r>
              <a:rPr lang="zh-CN" altLang="en-US" sz="2400" b="1" i="0" kern="0" dirty="0">
                <a:solidFill>
                  <a:srgbClr val="C00000"/>
                </a:solidFill>
                <a:latin typeface="+mj-lt"/>
              </a:rPr>
              <a:t>不变因子</a:t>
            </a:r>
            <a:endParaRPr lang="zh-CN" altLang="en-US" sz="2400" b="1" dirty="0">
              <a:solidFill>
                <a:schemeClr val="accent6">
                  <a:lumMod val="75000"/>
                </a:schemeClr>
              </a:solidFill>
              <a:latin typeface="+mn-ea"/>
            </a:endParaRPr>
          </a:p>
        </p:txBody>
      </p:sp>
      <p:sp>
        <p:nvSpPr>
          <p:cNvPr id="15" name="矩形 14">
            <a:extLst>
              <a:ext uri="{FF2B5EF4-FFF2-40B4-BE49-F238E27FC236}">
                <a16:creationId xmlns:a16="http://schemas.microsoft.com/office/drawing/2014/main" id="{3328161A-16EF-4293-AB5E-85507CF1FE35}"/>
              </a:ext>
            </a:extLst>
          </p:cNvPr>
          <p:cNvSpPr/>
          <p:nvPr/>
        </p:nvSpPr>
        <p:spPr>
          <a:xfrm>
            <a:off x="4459317" y="2153981"/>
            <a:ext cx="1415772" cy="461665"/>
          </a:xfrm>
          <a:prstGeom prst="rect">
            <a:avLst/>
          </a:prstGeom>
          <a:solidFill>
            <a:schemeClr val="accent5">
              <a:lumMod val="20000"/>
              <a:lumOff val="80000"/>
            </a:schemeClr>
          </a:solidFill>
          <a:ln w="22225">
            <a:noFill/>
            <a:prstDash val="solid"/>
          </a:ln>
          <a:effectLst>
            <a:outerShdw blurRad="50800" dist="38100" dir="2700000" algn="tl" rotWithShape="0">
              <a:prstClr val="black">
                <a:alpha val="40000"/>
              </a:prstClr>
            </a:outerShdw>
          </a:effectLst>
          <a:scene3d>
            <a:camera prst="orthographicFront"/>
            <a:lightRig rig="threePt" dir="t"/>
          </a:scene3d>
          <a:sp3d>
            <a:bevelT w="38100" h="38100" prst="relaxedInset"/>
          </a:sp3d>
        </p:spPr>
        <p:txBody>
          <a:bodyPr wrap="none">
            <a:spAutoFit/>
          </a:bodyPr>
          <a:lstStyle/>
          <a:p>
            <a:r>
              <a:rPr lang="zh-CN" altLang="en-US" sz="2400" b="1" dirty="0">
                <a:solidFill>
                  <a:schemeClr val="accent6">
                    <a:lumMod val="75000"/>
                  </a:schemeClr>
                </a:solidFill>
                <a:latin typeface="+mn-ea"/>
              </a:rPr>
              <a:t>初级因子</a:t>
            </a:r>
          </a:p>
        </p:txBody>
      </p:sp>
      <p:grpSp>
        <p:nvGrpSpPr>
          <p:cNvPr id="16" name="组合 15"/>
          <p:cNvGrpSpPr/>
          <p:nvPr/>
        </p:nvGrpSpPr>
        <p:grpSpPr>
          <a:xfrm>
            <a:off x="2197848" y="2664903"/>
            <a:ext cx="2860646" cy="394285"/>
            <a:chOff x="1761688" y="2625754"/>
            <a:chExt cx="2860646" cy="394285"/>
          </a:xfrm>
        </p:grpSpPr>
        <p:cxnSp>
          <p:nvCxnSpPr>
            <p:cNvPr id="17" name="直接连接符 16"/>
            <p:cNvCxnSpPr/>
            <p:nvPr/>
          </p:nvCxnSpPr>
          <p:spPr>
            <a:xfrm>
              <a:off x="1761688" y="2625754"/>
              <a:ext cx="0" cy="394283"/>
            </a:xfrm>
            <a:prstGeom prst="line">
              <a:avLst/>
            </a:prstGeom>
            <a:ln w="38100">
              <a:solidFill>
                <a:schemeClr val="accent5">
                  <a:lumMod val="20000"/>
                  <a:lumOff val="8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761688" y="3020037"/>
              <a:ext cx="2860646" cy="0"/>
            </a:xfrm>
            <a:prstGeom prst="line">
              <a:avLst/>
            </a:prstGeom>
            <a:ln w="38100">
              <a:solidFill>
                <a:schemeClr val="accent5">
                  <a:lumMod val="20000"/>
                  <a:lumOff val="8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4622334" y="2625754"/>
              <a:ext cx="0" cy="394285"/>
            </a:xfrm>
            <a:prstGeom prst="straightConnector1">
              <a:avLst/>
            </a:prstGeom>
            <a:ln w="38100">
              <a:solidFill>
                <a:schemeClr val="accent5">
                  <a:lumMod val="20000"/>
                  <a:lumOff val="80000"/>
                </a:schemeClr>
              </a:solidFill>
              <a:tailEnd type="arrow"/>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rot="10800000">
            <a:off x="2197848" y="1684789"/>
            <a:ext cx="2860646" cy="394285"/>
            <a:chOff x="1761688" y="2625754"/>
            <a:chExt cx="2860646" cy="394285"/>
          </a:xfrm>
        </p:grpSpPr>
        <p:cxnSp>
          <p:nvCxnSpPr>
            <p:cNvPr id="21" name="直接连接符 20"/>
            <p:cNvCxnSpPr/>
            <p:nvPr/>
          </p:nvCxnSpPr>
          <p:spPr>
            <a:xfrm>
              <a:off x="1761688" y="2625754"/>
              <a:ext cx="0" cy="394283"/>
            </a:xfrm>
            <a:prstGeom prst="line">
              <a:avLst/>
            </a:prstGeom>
            <a:ln w="38100">
              <a:solidFill>
                <a:schemeClr val="accent5">
                  <a:lumMod val="20000"/>
                  <a:lumOff val="8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761688" y="3020037"/>
              <a:ext cx="2860646" cy="0"/>
            </a:xfrm>
            <a:prstGeom prst="line">
              <a:avLst/>
            </a:prstGeom>
            <a:ln w="38100">
              <a:solidFill>
                <a:schemeClr val="accent5">
                  <a:lumMod val="20000"/>
                  <a:lumOff val="8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4622334" y="2625754"/>
              <a:ext cx="0" cy="394285"/>
            </a:xfrm>
            <a:prstGeom prst="straightConnector1">
              <a:avLst/>
            </a:prstGeom>
            <a:ln w="38100">
              <a:solidFill>
                <a:schemeClr val="accent5">
                  <a:lumMod val="20000"/>
                  <a:lumOff val="80000"/>
                </a:schemeClr>
              </a:solidFill>
              <a:tailEnd type="arrow"/>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p:cNvSpPr/>
              <p:nvPr/>
            </p:nvSpPr>
            <p:spPr>
              <a:xfrm>
                <a:off x="1321215" y="4064536"/>
                <a:ext cx="5160066" cy="13764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zh-CN" altLang="en-US" sz="2000" b="1" i="1">
                              <a:latin typeface="Cambria Math" panose="02040503050406030204" pitchFamily="18" charset="0"/>
                            </a:rPr>
                          </m:ctrlPr>
                        </m:mPr>
                        <m:mr>
                          <m:e>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𝒅</m:t>
                                </m:r>
                              </m:e>
                              <m:sub>
                                <m:r>
                                  <a:rPr lang="zh-CN" altLang="en-US" sz="2000" b="1" i="0">
                                    <a:latin typeface="Cambria Math" panose="02040503050406030204" pitchFamily="18" charset="0"/>
                                  </a:rPr>
                                  <m:t>𝟏</m:t>
                                </m:r>
                              </m:sub>
                            </m:sSub>
                            <m:d>
                              <m:dPr>
                                <m:ctrlPr>
                                  <a:rPr lang="zh-CN" altLang="en-US" sz="2000" b="1" i="1">
                                    <a:latin typeface="Cambria Math" panose="02040503050406030204" pitchFamily="18" charset="0"/>
                                  </a:rPr>
                                </m:ctrlPr>
                              </m:dPr>
                              <m:e>
                                <m:r>
                                  <a:rPr lang="zh-CN" altLang="en-US" sz="2000" b="1" i="1">
                                    <a:latin typeface="Cambria Math" panose="02040503050406030204" pitchFamily="18" charset="0"/>
                                  </a:rPr>
                                  <m:t>𝝀</m:t>
                                </m:r>
                              </m:e>
                            </m:d>
                            <m:r>
                              <a:rPr lang="zh-CN" altLang="en-US" sz="2000" b="1" i="0">
                                <a:latin typeface="Cambria Math" panose="02040503050406030204" pitchFamily="18" charset="0"/>
                              </a:rPr>
                              <m:t>=</m:t>
                            </m:r>
                            <m:sSup>
                              <m:sSupPr>
                                <m:ctrlPr>
                                  <a:rPr lang="zh-CN" altLang="en-US" sz="2000" b="1" i="1">
                                    <a:latin typeface="Cambria Math" panose="02040503050406030204" pitchFamily="18" charset="0"/>
                                  </a:rPr>
                                </m:ctrlPr>
                              </m:sSupPr>
                              <m:e>
                                <m:d>
                                  <m:dPr>
                                    <m:ctrlPr>
                                      <a:rPr lang="zh-CN" altLang="en-US" sz="2000" b="1" i="1">
                                        <a:latin typeface="Cambria Math" panose="02040503050406030204" pitchFamily="18" charset="0"/>
                                      </a:rPr>
                                    </m:ctrlPr>
                                  </m:dPr>
                                  <m:e>
                                    <m:r>
                                      <a:rPr lang="zh-CN" altLang="en-US" sz="2000" b="1" i="1">
                                        <a:latin typeface="Cambria Math" panose="02040503050406030204" pitchFamily="18" charset="0"/>
                                      </a:rPr>
                                      <m:t>𝝀</m:t>
                                    </m:r>
                                    <m:r>
                                      <a:rPr lang="zh-CN" altLang="en-US" sz="2000" b="1" i="0">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𝒂</m:t>
                                        </m:r>
                                      </m:e>
                                      <m:sub>
                                        <m:r>
                                          <a:rPr lang="zh-CN" altLang="en-US" sz="2000" b="1" i="0">
                                            <a:latin typeface="Cambria Math" panose="02040503050406030204" pitchFamily="18" charset="0"/>
                                          </a:rPr>
                                          <m:t>𝟏</m:t>
                                        </m:r>
                                      </m:sub>
                                    </m:sSub>
                                  </m:e>
                                </m:d>
                              </m:e>
                              <m:sup>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𝒍</m:t>
                                    </m:r>
                                  </m:e>
                                  <m:sub>
                                    <m:r>
                                      <a:rPr lang="zh-CN" altLang="en-US" sz="2000" b="1" i="0">
                                        <a:latin typeface="Cambria Math" panose="02040503050406030204" pitchFamily="18" charset="0"/>
                                      </a:rPr>
                                      <m:t>𝟏𝟏</m:t>
                                    </m:r>
                                  </m:sub>
                                </m:sSub>
                              </m:sup>
                            </m:sSup>
                            <m:sSup>
                              <m:sSupPr>
                                <m:ctrlPr>
                                  <a:rPr lang="zh-CN" altLang="en-US" sz="2000" b="1" i="1">
                                    <a:latin typeface="Cambria Math" panose="02040503050406030204" pitchFamily="18" charset="0"/>
                                  </a:rPr>
                                </m:ctrlPr>
                              </m:sSupPr>
                              <m:e>
                                <m:d>
                                  <m:dPr>
                                    <m:ctrlPr>
                                      <a:rPr lang="zh-CN" altLang="en-US" sz="2000" b="1" i="1">
                                        <a:latin typeface="Cambria Math" panose="02040503050406030204" pitchFamily="18" charset="0"/>
                                      </a:rPr>
                                    </m:ctrlPr>
                                  </m:dPr>
                                  <m:e>
                                    <m:r>
                                      <a:rPr lang="zh-CN" altLang="en-US" sz="2000" b="1" i="1">
                                        <a:latin typeface="Cambria Math" panose="02040503050406030204" pitchFamily="18" charset="0"/>
                                      </a:rPr>
                                      <m:t>𝝀</m:t>
                                    </m:r>
                                    <m:r>
                                      <a:rPr lang="zh-CN" altLang="en-US" sz="2000" b="1" i="0">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𝒂</m:t>
                                        </m:r>
                                      </m:e>
                                      <m:sub>
                                        <m:r>
                                          <a:rPr lang="zh-CN" altLang="en-US" sz="2000" b="1" i="0">
                                            <a:latin typeface="Cambria Math" panose="02040503050406030204" pitchFamily="18" charset="0"/>
                                          </a:rPr>
                                          <m:t>𝟐</m:t>
                                        </m:r>
                                      </m:sub>
                                    </m:sSub>
                                  </m:e>
                                </m:d>
                              </m:e>
                              <m:sup>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𝒍</m:t>
                                    </m:r>
                                  </m:e>
                                  <m:sub>
                                    <m:r>
                                      <a:rPr lang="zh-CN" altLang="en-US" sz="2000" b="1" i="0">
                                        <a:latin typeface="Cambria Math" panose="02040503050406030204" pitchFamily="18" charset="0"/>
                                      </a:rPr>
                                      <m:t>𝟏𝟐</m:t>
                                    </m:r>
                                  </m:sub>
                                </m:sSub>
                              </m:sup>
                            </m:sSup>
                            <m:r>
                              <a:rPr lang="zh-CN" altLang="en-US" sz="2000" b="1" i="0">
                                <a:latin typeface="Cambria Math" panose="02040503050406030204" pitchFamily="18" charset="0"/>
                              </a:rPr>
                              <m:t>⋯</m:t>
                            </m:r>
                            <m:sSup>
                              <m:sSupPr>
                                <m:ctrlPr>
                                  <a:rPr lang="zh-CN" altLang="en-US" sz="2000" b="1" i="1">
                                    <a:latin typeface="Cambria Math" panose="02040503050406030204" pitchFamily="18" charset="0"/>
                                  </a:rPr>
                                </m:ctrlPr>
                              </m:sSupPr>
                              <m:e>
                                <m:d>
                                  <m:dPr>
                                    <m:ctrlPr>
                                      <a:rPr lang="zh-CN" altLang="en-US" sz="2000" b="1" i="1">
                                        <a:latin typeface="Cambria Math" panose="02040503050406030204" pitchFamily="18" charset="0"/>
                                      </a:rPr>
                                    </m:ctrlPr>
                                  </m:dPr>
                                  <m:e>
                                    <m:r>
                                      <a:rPr lang="zh-CN" altLang="en-US" sz="2000" b="1" i="1">
                                        <a:latin typeface="Cambria Math" panose="02040503050406030204" pitchFamily="18" charset="0"/>
                                      </a:rPr>
                                      <m:t>𝝀</m:t>
                                    </m:r>
                                    <m:r>
                                      <a:rPr lang="zh-CN" altLang="en-US" sz="2000" b="1" i="0">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𝒂</m:t>
                                        </m:r>
                                      </m:e>
                                      <m:sub>
                                        <m:r>
                                          <a:rPr lang="zh-CN" altLang="en-US" sz="2000" b="1" i="1">
                                            <a:latin typeface="Cambria Math" panose="02040503050406030204" pitchFamily="18" charset="0"/>
                                          </a:rPr>
                                          <m:t>𝒔</m:t>
                                        </m:r>
                                      </m:sub>
                                    </m:sSub>
                                  </m:e>
                                </m:d>
                              </m:e>
                              <m:sup>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𝒍</m:t>
                                    </m:r>
                                  </m:e>
                                  <m:sub>
                                    <m:r>
                                      <a:rPr lang="zh-CN" altLang="en-US" sz="2000" b="1" i="0">
                                        <a:latin typeface="Cambria Math" panose="02040503050406030204" pitchFamily="18" charset="0"/>
                                      </a:rPr>
                                      <m:t>𝟏</m:t>
                                    </m:r>
                                    <m:r>
                                      <a:rPr lang="zh-CN" altLang="en-US" sz="2000" b="1" i="1">
                                        <a:latin typeface="Cambria Math" panose="02040503050406030204" pitchFamily="18" charset="0"/>
                                      </a:rPr>
                                      <m:t>𝒔</m:t>
                                    </m:r>
                                  </m:sub>
                                </m:sSub>
                              </m:sup>
                            </m:sSup>
                          </m:e>
                        </m:mr>
                        <m:mr>
                          <m:e>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𝒅</m:t>
                                </m:r>
                              </m:e>
                              <m:sub>
                                <m:r>
                                  <a:rPr lang="zh-CN" altLang="en-US" sz="2000" b="1" i="0">
                                    <a:latin typeface="Cambria Math" panose="02040503050406030204" pitchFamily="18" charset="0"/>
                                  </a:rPr>
                                  <m:t>𝟐</m:t>
                                </m:r>
                              </m:sub>
                            </m:sSub>
                            <m:d>
                              <m:dPr>
                                <m:ctrlPr>
                                  <a:rPr lang="zh-CN" altLang="en-US" sz="2000" b="1" i="1">
                                    <a:latin typeface="Cambria Math" panose="02040503050406030204" pitchFamily="18" charset="0"/>
                                  </a:rPr>
                                </m:ctrlPr>
                              </m:dPr>
                              <m:e>
                                <m:r>
                                  <a:rPr lang="zh-CN" altLang="en-US" sz="2000" b="1" i="1">
                                    <a:latin typeface="Cambria Math" panose="02040503050406030204" pitchFamily="18" charset="0"/>
                                  </a:rPr>
                                  <m:t>𝝀</m:t>
                                </m:r>
                              </m:e>
                            </m:d>
                            <m:r>
                              <a:rPr lang="zh-CN" altLang="en-US" sz="2000" b="1" i="0">
                                <a:latin typeface="Cambria Math" panose="02040503050406030204" pitchFamily="18" charset="0"/>
                              </a:rPr>
                              <m:t>=</m:t>
                            </m:r>
                            <m:sSup>
                              <m:sSupPr>
                                <m:ctrlPr>
                                  <a:rPr lang="zh-CN" altLang="en-US" sz="2000" b="1" i="1">
                                    <a:latin typeface="Cambria Math" panose="02040503050406030204" pitchFamily="18" charset="0"/>
                                  </a:rPr>
                                </m:ctrlPr>
                              </m:sSupPr>
                              <m:e>
                                <m:d>
                                  <m:dPr>
                                    <m:ctrlPr>
                                      <a:rPr lang="zh-CN" altLang="en-US" sz="2000" b="1" i="1">
                                        <a:latin typeface="Cambria Math" panose="02040503050406030204" pitchFamily="18" charset="0"/>
                                      </a:rPr>
                                    </m:ctrlPr>
                                  </m:dPr>
                                  <m:e>
                                    <m:r>
                                      <a:rPr lang="zh-CN" altLang="en-US" sz="2000" b="1" i="1">
                                        <a:latin typeface="Cambria Math" panose="02040503050406030204" pitchFamily="18" charset="0"/>
                                      </a:rPr>
                                      <m:t>𝝀</m:t>
                                    </m:r>
                                    <m:r>
                                      <a:rPr lang="zh-CN" altLang="en-US" sz="2000" b="1" i="0">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𝒂</m:t>
                                        </m:r>
                                      </m:e>
                                      <m:sub>
                                        <m:r>
                                          <a:rPr lang="zh-CN" altLang="en-US" sz="2000" b="1" i="0">
                                            <a:latin typeface="Cambria Math" panose="02040503050406030204" pitchFamily="18" charset="0"/>
                                          </a:rPr>
                                          <m:t>𝟏</m:t>
                                        </m:r>
                                      </m:sub>
                                    </m:sSub>
                                  </m:e>
                                </m:d>
                              </m:e>
                              <m:sup>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𝒍</m:t>
                                    </m:r>
                                  </m:e>
                                  <m:sub>
                                    <m:r>
                                      <a:rPr lang="zh-CN" altLang="en-US" sz="2000" b="1" i="0">
                                        <a:latin typeface="Cambria Math" panose="02040503050406030204" pitchFamily="18" charset="0"/>
                                      </a:rPr>
                                      <m:t>𝟐𝟏</m:t>
                                    </m:r>
                                  </m:sub>
                                </m:sSub>
                              </m:sup>
                            </m:sSup>
                            <m:sSup>
                              <m:sSupPr>
                                <m:ctrlPr>
                                  <a:rPr lang="zh-CN" altLang="en-US" sz="2000" b="1" i="1">
                                    <a:latin typeface="Cambria Math" panose="02040503050406030204" pitchFamily="18" charset="0"/>
                                  </a:rPr>
                                </m:ctrlPr>
                              </m:sSupPr>
                              <m:e>
                                <m:d>
                                  <m:dPr>
                                    <m:ctrlPr>
                                      <a:rPr lang="zh-CN" altLang="en-US" sz="2000" b="1" i="1">
                                        <a:latin typeface="Cambria Math" panose="02040503050406030204" pitchFamily="18" charset="0"/>
                                      </a:rPr>
                                    </m:ctrlPr>
                                  </m:dPr>
                                  <m:e>
                                    <m:r>
                                      <a:rPr lang="zh-CN" altLang="en-US" sz="2000" b="1" i="1">
                                        <a:latin typeface="Cambria Math" panose="02040503050406030204" pitchFamily="18" charset="0"/>
                                      </a:rPr>
                                      <m:t>𝝀</m:t>
                                    </m:r>
                                    <m:r>
                                      <a:rPr lang="zh-CN" altLang="en-US" sz="2000" b="1" i="0">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𝒂</m:t>
                                        </m:r>
                                      </m:e>
                                      <m:sub>
                                        <m:r>
                                          <a:rPr lang="zh-CN" altLang="en-US" sz="2000" b="1" i="0">
                                            <a:latin typeface="Cambria Math" panose="02040503050406030204" pitchFamily="18" charset="0"/>
                                          </a:rPr>
                                          <m:t>𝟐</m:t>
                                        </m:r>
                                      </m:sub>
                                    </m:sSub>
                                  </m:e>
                                </m:d>
                              </m:e>
                              <m:sup>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𝒍</m:t>
                                    </m:r>
                                  </m:e>
                                  <m:sub>
                                    <m:r>
                                      <a:rPr lang="zh-CN" altLang="en-US" sz="2000" b="1" i="0">
                                        <a:latin typeface="Cambria Math" panose="02040503050406030204" pitchFamily="18" charset="0"/>
                                      </a:rPr>
                                      <m:t>𝟐𝟐</m:t>
                                    </m:r>
                                  </m:sub>
                                </m:sSub>
                              </m:sup>
                            </m:sSup>
                            <m:r>
                              <a:rPr lang="zh-CN" altLang="en-US" sz="2000" b="1" i="0">
                                <a:latin typeface="Cambria Math" panose="02040503050406030204" pitchFamily="18" charset="0"/>
                              </a:rPr>
                              <m:t>⋯</m:t>
                            </m:r>
                            <m:sSup>
                              <m:sSupPr>
                                <m:ctrlPr>
                                  <a:rPr lang="zh-CN" altLang="en-US" sz="2000" b="1" i="1">
                                    <a:latin typeface="Cambria Math" panose="02040503050406030204" pitchFamily="18" charset="0"/>
                                  </a:rPr>
                                </m:ctrlPr>
                              </m:sSupPr>
                              <m:e>
                                <m:d>
                                  <m:dPr>
                                    <m:ctrlPr>
                                      <a:rPr lang="zh-CN" altLang="en-US" sz="2000" b="1" i="1">
                                        <a:latin typeface="Cambria Math" panose="02040503050406030204" pitchFamily="18" charset="0"/>
                                      </a:rPr>
                                    </m:ctrlPr>
                                  </m:dPr>
                                  <m:e>
                                    <m:r>
                                      <a:rPr lang="zh-CN" altLang="en-US" sz="2000" b="1" i="1">
                                        <a:latin typeface="Cambria Math" panose="02040503050406030204" pitchFamily="18" charset="0"/>
                                      </a:rPr>
                                      <m:t>𝝀</m:t>
                                    </m:r>
                                    <m:r>
                                      <a:rPr lang="zh-CN" altLang="en-US" sz="2000" b="1" i="0">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𝒂</m:t>
                                        </m:r>
                                      </m:e>
                                      <m:sub>
                                        <m:r>
                                          <a:rPr lang="zh-CN" altLang="en-US" sz="2000" b="1" i="1">
                                            <a:latin typeface="Cambria Math" panose="02040503050406030204" pitchFamily="18" charset="0"/>
                                          </a:rPr>
                                          <m:t>𝒔</m:t>
                                        </m:r>
                                      </m:sub>
                                    </m:sSub>
                                  </m:e>
                                </m:d>
                              </m:e>
                              <m:sup>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𝒍</m:t>
                                    </m:r>
                                  </m:e>
                                  <m:sub>
                                    <m:r>
                                      <a:rPr lang="zh-CN" altLang="en-US" sz="2000" b="1" i="0">
                                        <a:latin typeface="Cambria Math" panose="02040503050406030204" pitchFamily="18" charset="0"/>
                                      </a:rPr>
                                      <m:t>𝟐</m:t>
                                    </m:r>
                                    <m:r>
                                      <a:rPr lang="zh-CN" altLang="en-US" sz="2000" b="1" i="1">
                                        <a:latin typeface="Cambria Math" panose="02040503050406030204" pitchFamily="18" charset="0"/>
                                      </a:rPr>
                                      <m:t>𝒔</m:t>
                                    </m:r>
                                  </m:sub>
                                </m:sSub>
                              </m:sup>
                            </m:sSup>
                          </m:e>
                        </m:mr>
                        <m:mr>
                          <m:e>
                            <m:r>
                              <a:rPr lang="zh-CN" altLang="en-US" sz="2000" b="1" i="0">
                                <a:latin typeface="Cambria Math" panose="02040503050406030204" pitchFamily="18" charset="0"/>
                              </a:rPr>
                              <m:t>⋯</m:t>
                            </m:r>
                            <m:r>
                              <m:rPr>
                                <m:nor/>
                              </m:rPr>
                              <a:rPr lang="zh-CN" altLang="en-US" sz="2000" b="1" i="1">
                                <a:latin typeface="Cambria Math" panose="02040503050406030204" pitchFamily="18" charset="0"/>
                              </a:rPr>
                              <m:t>   </m:t>
                            </m:r>
                            <m:r>
                              <a:rPr lang="zh-CN" altLang="en-US" sz="2000" b="1" i="0">
                                <a:latin typeface="Cambria Math" panose="02040503050406030204" pitchFamily="18" charset="0"/>
                              </a:rPr>
                              <m:t>⋯</m:t>
                            </m:r>
                          </m:e>
                        </m:mr>
                        <m:mr>
                          <m:e>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𝒅</m:t>
                                </m:r>
                              </m:e>
                              <m:sub>
                                <m:r>
                                  <a:rPr lang="zh-CN" altLang="en-US" sz="2000" b="1" i="1">
                                    <a:latin typeface="Cambria Math" panose="02040503050406030204" pitchFamily="18" charset="0"/>
                                  </a:rPr>
                                  <m:t>𝒓</m:t>
                                </m:r>
                              </m:sub>
                            </m:sSub>
                            <m:d>
                              <m:dPr>
                                <m:ctrlPr>
                                  <a:rPr lang="zh-CN" altLang="en-US" sz="2000" b="1" i="1">
                                    <a:latin typeface="Cambria Math" panose="02040503050406030204" pitchFamily="18" charset="0"/>
                                  </a:rPr>
                                </m:ctrlPr>
                              </m:dPr>
                              <m:e>
                                <m:r>
                                  <a:rPr lang="zh-CN" altLang="en-US" sz="2000" b="1" i="1">
                                    <a:latin typeface="Cambria Math" panose="02040503050406030204" pitchFamily="18" charset="0"/>
                                  </a:rPr>
                                  <m:t>𝝀</m:t>
                                </m:r>
                              </m:e>
                            </m:d>
                            <m:r>
                              <a:rPr lang="zh-CN" altLang="en-US" sz="2000" b="1" i="0">
                                <a:latin typeface="Cambria Math" panose="02040503050406030204" pitchFamily="18" charset="0"/>
                              </a:rPr>
                              <m:t>=</m:t>
                            </m:r>
                            <m:sSup>
                              <m:sSupPr>
                                <m:ctrlPr>
                                  <a:rPr lang="zh-CN" altLang="en-US" sz="2000" b="1" i="1">
                                    <a:latin typeface="Cambria Math" panose="02040503050406030204" pitchFamily="18" charset="0"/>
                                  </a:rPr>
                                </m:ctrlPr>
                              </m:sSupPr>
                              <m:e>
                                <m:d>
                                  <m:dPr>
                                    <m:ctrlPr>
                                      <a:rPr lang="zh-CN" altLang="en-US" sz="2000" b="1" i="1">
                                        <a:latin typeface="Cambria Math" panose="02040503050406030204" pitchFamily="18" charset="0"/>
                                      </a:rPr>
                                    </m:ctrlPr>
                                  </m:dPr>
                                  <m:e>
                                    <m:r>
                                      <a:rPr lang="zh-CN" altLang="en-US" sz="2000" b="1" i="1">
                                        <a:latin typeface="Cambria Math" panose="02040503050406030204" pitchFamily="18" charset="0"/>
                                      </a:rPr>
                                      <m:t>𝝀</m:t>
                                    </m:r>
                                    <m:r>
                                      <a:rPr lang="zh-CN" altLang="en-US" sz="2000" b="1" i="0">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𝒂</m:t>
                                        </m:r>
                                      </m:e>
                                      <m:sub>
                                        <m:r>
                                          <a:rPr lang="zh-CN" altLang="en-US" sz="2000" b="1" i="0">
                                            <a:latin typeface="Cambria Math" panose="02040503050406030204" pitchFamily="18" charset="0"/>
                                          </a:rPr>
                                          <m:t>𝟏</m:t>
                                        </m:r>
                                      </m:sub>
                                    </m:sSub>
                                  </m:e>
                                </m:d>
                              </m:e>
                              <m:sup>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𝒍</m:t>
                                    </m:r>
                                  </m:e>
                                  <m:sub>
                                    <m:r>
                                      <a:rPr lang="zh-CN" altLang="en-US" sz="2000" b="1" i="1">
                                        <a:latin typeface="Cambria Math" panose="02040503050406030204" pitchFamily="18" charset="0"/>
                                      </a:rPr>
                                      <m:t>𝒓</m:t>
                                    </m:r>
                                    <m:r>
                                      <a:rPr lang="zh-CN" altLang="en-US" sz="2000" b="1" i="0">
                                        <a:latin typeface="Cambria Math" panose="02040503050406030204" pitchFamily="18" charset="0"/>
                                      </a:rPr>
                                      <m:t>𝟏</m:t>
                                    </m:r>
                                  </m:sub>
                                </m:sSub>
                              </m:sup>
                            </m:sSup>
                            <m:sSup>
                              <m:sSupPr>
                                <m:ctrlPr>
                                  <a:rPr lang="zh-CN" altLang="en-US" sz="2000" b="1" i="1">
                                    <a:latin typeface="Cambria Math" panose="02040503050406030204" pitchFamily="18" charset="0"/>
                                  </a:rPr>
                                </m:ctrlPr>
                              </m:sSupPr>
                              <m:e>
                                <m:d>
                                  <m:dPr>
                                    <m:ctrlPr>
                                      <a:rPr lang="zh-CN" altLang="en-US" sz="2000" b="1" i="1">
                                        <a:latin typeface="Cambria Math" panose="02040503050406030204" pitchFamily="18" charset="0"/>
                                      </a:rPr>
                                    </m:ctrlPr>
                                  </m:dPr>
                                  <m:e>
                                    <m:r>
                                      <a:rPr lang="zh-CN" altLang="en-US" sz="2000" b="1" i="1">
                                        <a:latin typeface="Cambria Math" panose="02040503050406030204" pitchFamily="18" charset="0"/>
                                      </a:rPr>
                                      <m:t>𝝀</m:t>
                                    </m:r>
                                    <m:r>
                                      <a:rPr lang="zh-CN" altLang="en-US" sz="2000" b="1" i="0">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𝒂</m:t>
                                        </m:r>
                                      </m:e>
                                      <m:sub>
                                        <m:r>
                                          <a:rPr lang="zh-CN" altLang="en-US" sz="2000" b="1" i="0">
                                            <a:latin typeface="Cambria Math" panose="02040503050406030204" pitchFamily="18" charset="0"/>
                                          </a:rPr>
                                          <m:t>𝟐</m:t>
                                        </m:r>
                                      </m:sub>
                                    </m:sSub>
                                  </m:e>
                                </m:d>
                              </m:e>
                              <m:sup>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𝒍</m:t>
                                    </m:r>
                                  </m:e>
                                  <m:sub>
                                    <m:r>
                                      <a:rPr lang="zh-CN" altLang="en-US" sz="2000" b="1" i="1">
                                        <a:latin typeface="Cambria Math" panose="02040503050406030204" pitchFamily="18" charset="0"/>
                                      </a:rPr>
                                      <m:t>𝒓</m:t>
                                    </m:r>
                                    <m:r>
                                      <a:rPr lang="zh-CN" altLang="en-US" sz="2000" b="1" i="0">
                                        <a:latin typeface="Cambria Math" panose="02040503050406030204" pitchFamily="18" charset="0"/>
                                      </a:rPr>
                                      <m:t>𝟐</m:t>
                                    </m:r>
                                  </m:sub>
                                </m:sSub>
                              </m:sup>
                            </m:sSup>
                            <m:r>
                              <a:rPr lang="zh-CN" altLang="en-US" sz="2000" b="1" i="0">
                                <a:latin typeface="Cambria Math" panose="02040503050406030204" pitchFamily="18" charset="0"/>
                              </a:rPr>
                              <m:t>⋯</m:t>
                            </m:r>
                            <m:sSup>
                              <m:sSupPr>
                                <m:ctrlPr>
                                  <a:rPr lang="zh-CN" altLang="en-US" sz="2000" b="1" i="1">
                                    <a:latin typeface="Cambria Math" panose="02040503050406030204" pitchFamily="18" charset="0"/>
                                  </a:rPr>
                                </m:ctrlPr>
                              </m:sSupPr>
                              <m:e>
                                <m:d>
                                  <m:dPr>
                                    <m:ctrlPr>
                                      <a:rPr lang="zh-CN" altLang="en-US" sz="2000" b="1" i="1">
                                        <a:latin typeface="Cambria Math" panose="02040503050406030204" pitchFamily="18" charset="0"/>
                                      </a:rPr>
                                    </m:ctrlPr>
                                  </m:dPr>
                                  <m:e>
                                    <m:r>
                                      <a:rPr lang="zh-CN" altLang="en-US" sz="2000" b="1" i="1">
                                        <a:latin typeface="Cambria Math" panose="02040503050406030204" pitchFamily="18" charset="0"/>
                                      </a:rPr>
                                      <m:t>𝝀</m:t>
                                    </m:r>
                                    <m:r>
                                      <a:rPr lang="zh-CN" altLang="en-US" sz="2000" b="1" i="0">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𝒂</m:t>
                                        </m:r>
                                      </m:e>
                                      <m:sub>
                                        <m:r>
                                          <a:rPr lang="zh-CN" altLang="en-US" sz="2000" b="1" i="1">
                                            <a:latin typeface="Cambria Math" panose="02040503050406030204" pitchFamily="18" charset="0"/>
                                          </a:rPr>
                                          <m:t>𝒔</m:t>
                                        </m:r>
                                      </m:sub>
                                    </m:sSub>
                                  </m:e>
                                </m:d>
                              </m:e>
                              <m:sup>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𝒍</m:t>
                                    </m:r>
                                  </m:e>
                                  <m:sub>
                                    <m:r>
                                      <a:rPr lang="zh-CN" altLang="en-US" sz="2000" b="1" i="1">
                                        <a:latin typeface="Cambria Math" panose="02040503050406030204" pitchFamily="18" charset="0"/>
                                      </a:rPr>
                                      <m:t>𝒓𝒔</m:t>
                                    </m:r>
                                  </m:sub>
                                </m:sSub>
                              </m:sup>
                            </m:sSup>
                          </m:e>
                        </m:mr>
                      </m:m>
                    </m:oMath>
                  </m:oMathPara>
                </a14:m>
                <a:endParaRPr lang="zh-CN" altLang="en-US" sz="2000" b="1" dirty="0"/>
              </a:p>
            </p:txBody>
          </p:sp>
        </mc:Choice>
        <mc:Fallback xmlns="">
          <p:sp>
            <p:nvSpPr>
              <p:cNvPr id="4" name="矩形 3"/>
              <p:cNvSpPr>
                <a:spLocks noRot="1" noChangeAspect="1" noMove="1" noResize="1" noEditPoints="1" noAdjustHandles="1" noChangeArrowheads="1" noChangeShapeType="1" noTextEdit="1"/>
              </p:cNvSpPr>
              <p:nvPr/>
            </p:nvSpPr>
            <p:spPr>
              <a:xfrm>
                <a:off x="1321215" y="4064536"/>
                <a:ext cx="5160066" cy="1376402"/>
              </a:xfrm>
              <a:prstGeom prst="rect">
                <a:avLst/>
              </a:prstGeom>
              <a:blipFill rotWithShape="0">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7198964"/>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165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2150"/>
                            </p:stCondLst>
                            <p:childTnLst>
                              <p:par>
                                <p:cTn id="13" presetID="10" presetClass="entr" presetSubtype="0" fill="hold" grpId="0" nodeType="afterEffect">
                                  <p:stCondLst>
                                    <p:cond delay="0"/>
                                  </p:stCondLst>
                                  <p:iterate type="lt">
                                    <p:tmPct val="10000"/>
                                  </p:iterate>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14:m>
                  <m:oMath xmlns:m="http://schemas.openxmlformats.org/officeDocument/2006/math">
                    <m:r>
                      <a:rPr lang="en-US" altLang="zh-CN" i="1">
                        <a:latin typeface="Cambria Math"/>
                      </a:rPr>
                      <m:t>𝝀</m:t>
                    </m:r>
                  </m:oMath>
                </a14:m>
                <a:r>
                  <a:rPr lang="en-US" altLang="zh-CN" dirty="0"/>
                  <a:t>-</a:t>
                </a:r>
                <a:r>
                  <a:rPr lang="zh-CN" altLang="en-US" dirty="0"/>
                  <a:t>矩阵的</a:t>
                </a:r>
                <a:r>
                  <a:rPr lang="en-US" altLang="zh-CN" dirty="0"/>
                  <a:t>Smith</a:t>
                </a:r>
                <a:r>
                  <a:rPr lang="zh-CN" altLang="en-US" dirty="0"/>
                  <a:t>标准形求解</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rotWithShape="1">
                <a:blip r:embed="rId2"/>
                <a:stretch>
                  <a:fillRect b="-27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Rectangle 13"/>
              <p:cNvSpPr>
                <a:spLocks noChangeArrowheads="1"/>
              </p:cNvSpPr>
              <p:nvPr/>
            </p:nvSpPr>
            <p:spPr bwMode="auto">
              <a:xfrm>
                <a:off x="714791" y="1494331"/>
                <a:ext cx="7415213"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SzPct val="85000"/>
                  <a:buBlip>
                    <a:blip r:embed="rId3"/>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400" b="1" dirty="0">
                    <a:solidFill>
                      <a:srgbClr val="006666"/>
                    </a:solidFill>
                    <a:latin typeface="+mn-ea"/>
                    <a:ea typeface="+mn-ea"/>
                  </a:rPr>
                  <a:t>例</a:t>
                </a:r>
                <a:r>
                  <a:rPr lang="en-US" altLang="zh-CN" sz="2400" b="1" dirty="0">
                    <a:solidFill>
                      <a:srgbClr val="006666"/>
                    </a:solidFill>
                    <a:latin typeface="+mn-ea"/>
                    <a:ea typeface="+mn-ea"/>
                  </a:rPr>
                  <a:t>1  </a:t>
                </a:r>
                <a:r>
                  <a:rPr lang="zh-CN" altLang="en-US" sz="2400" b="1" dirty="0">
                    <a:solidFill>
                      <a:srgbClr val="006666"/>
                    </a:solidFill>
                    <a:latin typeface="+mn-ea"/>
                    <a:ea typeface="+mn-ea"/>
                  </a:rPr>
                  <a:t>已知秩为</a:t>
                </a:r>
                <a:r>
                  <a:rPr lang="en-US" altLang="zh-CN" sz="2400" b="1" dirty="0">
                    <a:solidFill>
                      <a:srgbClr val="006666"/>
                    </a:solidFill>
                    <a:latin typeface="+mn-ea"/>
                    <a:ea typeface="+mn-ea"/>
                  </a:rPr>
                  <a:t>4</a:t>
                </a:r>
                <a:r>
                  <a:rPr lang="zh-CN" altLang="en-US" sz="2400" b="1" dirty="0">
                    <a:solidFill>
                      <a:srgbClr val="006666"/>
                    </a:solidFill>
                    <a:latin typeface="+mn-ea"/>
                    <a:ea typeface="+mn-ea"/>
                  </a:rPr>
                  <a:t>的</a:t>
                </a:r>
                <a14:m>
                  <m:oMath xmlns:m="http://schemas.openxmlformats.org/officeDocument/2006/math">
                    <m:r>
                      <a:rPr lang="en-US" altLang="zh-CN" sz="2400" b="1" i="1" smtClean="0">
                        <a:solidFill>
                          <a:srgbClr val="006666"/>
                        </a:solidFill>
                        <a:latin typeface="Cambria Math"/>
                        <a:ea typeface="+mn-ea"/>
                      </a:rPr>
                      <m:t>𝟓</m:t>
                    </m:r>
                    <m:r>
                      <a:rPr lang="en-US" altLang="zh-CN" sz="2400" b="1" i="1" smtClean="0">
                        <a:solidFill>
                          <a:srgbClr val="006666"/>
                        </a:solidFill>
                        <a:latin typeface="Cambria Math"/>
                        <a:ea typeface="+mn-ea"/>
                      </a:rPr>
                      <m:t>×</m:t>
                    </m:r>
                    <m:r>
                      <a:rPr lang="en-US" altLang="zh-CN" sz="2400" b="1" i="1" smtClean="0">
                        <a:solidFill>
                          <a:srgbClr val="006666"/>
                        </a:solidFill>
                        <a:latin typeface="Cambria Math"/>
                        <a:ea typeface="+mn-ea"/>
                      </a:rPr>
                      <m:t>𝟔</m:t>
                    </m:r>
                  </m:oMath>
                </a14:m>
                <a:r>
                  <a:rPr lang="zh-CN" altLang="en-US" sz="2400" b="1" dirty="0">
                    <a:solidFill>
                      <a:srgbClr val="006666"/>
                    </a:solidFill>
                    <a:latin typeface="+mn-ea"/>
                    <a:ea typeface="+mn-ea"/>
                  </a:rPr>
                  <a:t>的</a:t>
                </a:r>
                <a14:m>
                  <m:oMath xmlns:m="http://schemas.openxmlformats.org/officeDocument/2006/math">
                    <m:r>
                      <a:rPr lang="en-US" altLang="zh-CN" sz="2400" b="1" i="1" dirty="0" smtClean="0">
                        <a:solidFill>
                          <a:srgbClr val="006666"/>
                        </a:solidFill>
                        <a:latin typeface="Cambria Math"/>
                        <a:ea typeface="+mn-ea"/>
                      </a:rPr>
                      <m:t>𝝀</m:t>
                    </m:r>
                  </m:oMath>
                </a14:m>
                <a:r>
                  <a:rPr lang="en-US" altLang="zh-CN" sz="2400" b="1" dirty="0">
                    <a:solidFill>
                      <a:srgbClr val="006666"/>
                    </a:solidFill>
                    <a:latin typeface="+mn-ea"/>
                    <a:ea typeface="+mn-ea"/>
                  </a:rPr>
                  <a:t>-</a:t>
                </a:r>
                <a:r>
                  <a:rPr lang="zh-CN" altLang="en-US" sz="2400" b="1" dirty="0">
                    <a:solidFill>
                      <a:srgbClr val="006666"/>
                    </a:solidFill>
                    <a:latin typeface="+mn-ea"/>
                    <a:ea typeface="+mn-ea"/>
                  </a:rPr>
                  <a:t>矩阵</a:t>
                </a:r>
                <a14:m>
                  <m:oMath xmlns:m="http://schemas.openxmlformats.org/officeDocument/2006/math">
                    <m:r>
                      <a:rPr lang="en-US" altLang="zh-CN" sz="2400" b="1" i="1" smtClean="0">
                        <a:solidFill>
                          <a:srgbClr val="006666"/>
                        </a:solidFill>
                        <a:latin typeface="Cambria Math"/>
                        <a:ea typeface="+mn-ea"/>
                      </a:rPr>
                      <m:t>𝑨</m:t>
                    </m:r>
                    <m:r>
                      <a:rPr lang="en-US" altLang="zh-CN" sz="2400" b="1" i="1" smtClean="0">
                        <a:solidFill>
                          <a:srgbClr val="006666"/>
                        </a:solidFill>
                        <a:latin typeface="Cambria Math"/>
                        <a:ea typeface="+mn-ea"/>
                      </a:rPr>
                      <m:t>(</m:t>
                    </m:r>
                    <m:r>
                      <a:rPr lang="en-US" altLang="zh-CN" sz="2400" b="1" i="1" smtClean="0">
                        <a:solidFill>
                          <a:srgbClr val="006666"/>
                        </a:solidFill>
                        <a:latin typeface="Cambria Math"/>
                        <a:ea typeface="+mn-ea"/>
                      </a:rPr>
                      <m:t>𝝀</m:t>
                    </m:r>
                    <m:r>
                      <a:rPr lang="en-US" altLang="zh-CN" sz="2400" b="1" i="1" smtClean="0">
                        <a:solidFill>
                          <a:srgbClr val="006666"/>
                        </a:solidFill>
                        <a:latin typeface="Cambria Math"/>
                        <a:ea typeface="+mn-ea"/>
                      </a:rPr>
                      <m:t>)</m:t>
                    </m:r>
                  </m:oMath>
                </a14:m>
                <a:r>
                  <a:rPr lang="zh-CN" altLang="en-US" sz="2400" b="1" dirty="0">
                    <a:solidFill>
                      <a:srgbClr val="006666"/>
                    </a:solidFill>
                    <a:latin typeface="+mn-ea"/>
                    <a:ea typeface="+mn-ea"/>
                  </a:rPr>
                  <a:t>的初级因子为</a:t>
                </a:r>
              </a:p>
            </p:txBody>
          </p:sp>
        </mc:Choice>
        <mc:Fallback xmlns="">
          <p:sp>
            <p:nvSpPr>
              <p:cNvPr id="3" name="Rectangle 13"/>
              <p:cNvSpPr>
                <a:spLocks noRot="1" noChangeAspect="1" noMove="1" noResize="1" noEditPoints="1" noAdjustHandles="1" noChangeArrowheads="1" noChangeShapeType="1" noTextEdit="1"/>
              </p:cNvSpPr>
              <p:nvPr/>
            </p:nvSpPr>
            <p:spPr bwMode="auto">
              <a:xfrm>
                <a:off x="714791" y="1494331"/>
                <a:ext cx="7415213" cy="461665"/>
              </a:xfrm>
              <a:prstGeom prst="rect">
                <a:avLst/>
              </a:prstGeom>
              <a:blipFill rotWithShape="1">
                <a:blip r:embed="rId4"/>
                <a:stretch>
                  <a:fillRect l="-1233" t="-10526" b="-28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13"/>
          <p:cNvSpPr>
            <a:spLocks noChangeArrowheads="1"/>
          </p:cNvSpPr>
          <p:nvPr/>
        </p:nvSpPr>
        <p:spPr bwMode="auto">
          <a:xfrm>
            <a:off x="749771" y="3017864"/>
            <a:ext cx="81244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85000"/>
              <a:buBlip>
                <a:blip r:embed="rId3"/>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000" b="1" i="0" dirty="0">
                <a:solidFill>
                  <a:srgbClr val="006666"/>
                </a:solidFill>
                <a:latin typeface="+mn-ea"/>
                <a:ea typeface="+mn-ea"/>
              </a:rPr>
              <a:t>解：一次因式的最高幂在最后一个非零不变因子中</a:t>
            </a:r>
            <a:endParaRPr lang="zh-CN" altLang="en-US" sz="2000" b="1" dirty="0">
              <a:solidFill>
                <a:srgbClr val="006666"/>
              </a:solidFill>
              <a:latin typeface="+mn-ea"/>
              <a:ea typeface="+mn-ea"/>
            </a:endParaRPr>
          </a:p>
        </p:txBody>
      </p:sp>
      <mc:AlternateContent xmlns:mc="http://schemas.openxmlformats.org/markup-compatibility/2006" xmlns:a14="http://schemas.microsoft.com/office/drawing/2010/main">
        <mc:Choice Requires="a14">
          <p:sp>
            <p:nvSpPr>
              <p:cNvPr id="8" name="Rectangle 13"/>
              <p:cNvSpPr>
                <a:spLocks noChangeArrowheads="1"/>
              </p:cNvSpPr>
              <p:nvPr/>
            </p:nvSpPr>
            <p:spPr bwMode="auto">
              <a:xfrm>
                <a:off x="902172" y="3486484"/>
                <a:ext cx="6462456" cy="4070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3"/>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14:m>
                  <m:oMathPara xmlns:m="http://schemas.openxmlformats.org/officeDocument/2006/math">
                    <m:oMathParaPr>
                      <m:jc m:val="centerGroup"/>
                    </m:oMathParaPr>
                    <m:oMath xmlns:m="http://schemas.openxmlformats.org/officeDocument/2006/math">
                      <m:sSub>
                        <m:sSubPr>
                          <m:ctrlPr>
                            <a:rPr lang="en-US" altLang="zh-CN" sz="2000" b="1" i="1" smtClean="0">
                              <a:solidFill>
                                <a:srgbClr val="0070C0"/>
                              </a:solidFill>
                              <a:latin typeface="Cambria Math" panose="02040503050406030204" pitchFamily="18" charset="0"/>
                              <a:ea typeface="+mn-ea"/>
                            </a:rPr>
                          </m:ctrlPr>
                        </m:sSubPr>
                        <m:e>
                          <m:r>
                            <a:rPr lang="en-US" altLang="zh-CN" sz="2000" b="1" i="1" smtClean="0">
                              <a:solidFill>
                                <a:srgbClr val="0070C0"/>
                              </a:solidFill>
                              <a:latin typeface="Cambria Math"/>
                              <a:ea typeface="+mn-ea"/>
                            </a:rPr>
                            <m:t>𝒅</m:t>
                          </m:r>
                        </m:e>
                        <m:sub>
                          <m:r>
                            <a:rPr lang="en-US" altLang="zh-CN" sz="2000" b="1" i="1" smtClean="0">
                              <a:solidFill>
                                <a:srgbClr val="0070C0"/>
                              </a:solidFill>
                              <a:latin typeface="Cambria Math"/>
                              <a:ea typeface="+mn-ea"/>
                            </a:rPr>
                            <m:t>𝟒</m:t>
                          </m:r>
                        </m:sub>
                      </m:sSub>
                      <m:d>
                        <m:dPr>
                          <m:ctrlPr>
                            <a:rPr lang="en-US" altLang="zh-CN" sz="2000" b="1" i="1" smtClean="0">
                              <a:solidFill>
                                <a:srgbClr val="0070C0"/>
                              </a:solidFill>
                              <a:latin typeface="Cambria Math" panose="02040503050406030204" pitchFamily="18" charset="0"/>
                              <a:ea typeface="+mn-ea"/>
                            </a:rPr>
                          </m:ctrlPr>
                        </m:dPr>
                        <m:e>
                          <m:r>
                            <a:rPr lang="en-US" altLang="zh-CN" sz="2000" b="1" i="1" smtClean="0">
                              <a:solidFill>
                                <a:srgbClr val="0070C0"/>
                              </a:solidFill>
                              <a:latin typeface="Cambria Math"/>
                              <a:ea typeface="+mn-ea"/>
                            </a:rPr>
                            <m:t>𝝀</m:t>
                          </m:r>
                        </m:e>
                      </m:d>
                      <m:r>
                        <a:rPr lang="en-US" altLang="zh-CN" sz="2000" b="1" i="1" smtClean="0">
                          <a:solidFill>
                            <a:srgbClr val="0070C0"/>
                          </a:solidFill>
                          <a:latin typeface="Cambria Math"/>
                          <a:ea typeface="+mn-ea"/>
                        </a:rPr>
                        <m:t>=</m:t>
                      </m:r>
                      <m:sSup>
                        <m:sSupPr>
                          <m:ctrlPr>
                            <a:rPr lang="en-US" altLang="zh-CN" sz="2000" b="1" i="1" smtClean="0">
                              <a:solidFill>
                                <a:srgbClr val="0070C0"/>
                              </a:solidFill>
                              <a:latin typeface="Cambria Math" panose="02040503050406030204" pitchFamily="18" charset="0"/>
                            </a:rPr>
                          </m:ctrlPr>
                        </m:sSupPr>
                        <m:e>
                          <m:r>
                            <a:rPr lang="en-US" altLang="zh-CN" sz="2000" b="1" i="1">
                              <a:solidFill>
                                <a:srgbClr val="0070C0"/>
                              </a:solidFill>
                              <a:latin typeface="Cambria Math"/>
                            </a:rPr>
                            <m:t>𝝀</m:t>
                          </m:r>
                        </m:e>
                        <m:sup>
                          <m:r>
                            <a:rPr lang="en-US" altLang="zh-CN" sz="2000" b="1" i="1" smtClean="0">
                              <a:solidFill>
                                <a:srgbClr val="0070C0"/>
                              </a:solidFill>
                              <a:latin typeface="Cambria Math"/>
                            </a:rPr>
                            <m:t>𝟐</m:t>
                          </m:r>
                        </m:sup>
                      </m:sSup>
                      <m:sSup>
                        <m:sSupPr>
                          <m:ctrlPr>
                            <a:rPr lang="en-US" altLang="zh-CN" sz="2000" b="1" i="1" smtClean="0">
                              <a:solidFill>
                                <a:srgbClr val="0070C0"/>
                              </a:solidFill>
                              <a:latin typeface="Cambria Math" panose="02040503050406030204" pitchFamily="18" charset="0"/>
                            </a:rPr>
                          </m:ctrlPr>
                        </m:sSupPr>
                        <m:e>
                          <m:d>
                            <m:dPr>
                              <m:ctrlPr>
                                <a:rPr lang="en-US" altLang="zh-CN" sz="2000" b="1" i="1" smtClean="0">
                                  <a:solidFill>
                                    <a:srgbClr val="0070C0"/>
                                  </a:solidFill>
                                  <a:latin typeface="Cambria Math" panose="02040503050406030204" pitchFamily="18" charset="0"/>
                                </a:rPr>
                              </m:ctrlPr>
                            </m:dPr>
                            <m:e>
                              <m:r>
                                <a:rPr lang="en-US" altLang="zh-CN" sz="2000" b="1" i="1">
                                  <a:solidFill>
                                    <a:srgbClr val="0070C0"/>
                                  </a:solidFill>
                                  <a:latin typeface="Cambria Math"/>
                                </a:rPr>
                                <m:t>𝝀</m:t>
                              </m:r>
                              <m:r>
                                <a:rPr lang="en-US" altLang="zh-CN" sz="2000" b="1" i="1" smtClean="0">
                                  <a:solidFill>
                                    <a:srgbClr val="0070C0"/>
                                  </a:solidFill>
                                  <a:latin typeface="Cambria Math"/>
                                </a:rPr>
                                <m:t>−</m:t>
                              </m:r>
                              <m:r>
                                <a:rPr lang="en-US" altLang="zh-CN" sz="2000" b="1" i="1" smtClean="0">
                                  <a:solidFill>
                                    <a:srgbClr val="0070C0"/>
                                  </a:solidFill>
                                  <a:latin typeface="Cambria Math"/>
                                </a:rPr>
                                <m:t>𝟏</m:t>
                              </m:r>
                            </m:e>
                          </m:d>
                        </m:e>
                        <m:sup>
                          <m:r>
                            <a:rPr lang="en-US" altLang="zh-CN" sz="2000" b="1" i="1" smtClean="0">
                              <a:solidFill>
                                <a:srgbClr val="0070C0"/>
                              </a:solidFill>
                              <a:latin typeface="Cambria Math"/>
                            </a:rPr>
                            <m:t>𝟑</m:t>
                          </m:r>
                        </m:sup>
                      </m:sSup>
                    </m:oMath>
                  </m:oMathPara>
                </a14:m>
                <a:endParaRPr lang="zh-CN" altLang="en-US" sz="2000" b="1" dirty="0">
                  <a:solidFill>
                    <a:srgbClr val="0070C0"/>
                  </a:solidFill>
                  <a:latin typeface="+mn-ea"/>
                  <a:ea typeface="+mn-ea"/>
                </a:endParaRPr>
              </a:p>
            </p:txBody>
          </p:sp>
        </mc:Choice>
        <mc:Fallback xmlns="">
          <p:sp>
            <p:nvSpPr>
              <p:cNvPr id="8" name="Rectangle 13"/>
              <p:cNvSpPr>
                <a:spLocks noRot="1" noChangeAspect="1" noMove="1" noResize="1" noEditPoints="1" noAdjustHandles="1" noChangeArrowheads="1" noChangeShapeType="1" noTextEdit="1"/>
              </p:cNvSpPr>
              <p:nvPr/>
            </p:nvSpPr>
            <p:spPr bwMode="auto">
              <a:xfrm>
                <a:off x="902172" y="3486484"/>
                <a:ext cx="6462456" cy="407099"/>
              </a:xfrm>
              <a:prstGeom prst="rect">
                <a:avLst/>
              </a:prstGeom>
              <a:blipFill rotWithShape="1">
                <a:blip r:embed="rId5"/>
                <a:stretch>
                  <a:fillRect b="-149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Rectangle 13"/>
          <p:cNvSpPr>
            <a:spLocks noChangeArrowheads="1"/>
          </p:cNvSpPr>
          <p:nvPr/>
        </p:nvSpPr>
        <p:spPr bwMode="auto">
          <a:xfrm>
            <a:off x="766549" y="3949665"/>
            <a:ext cx="81244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85000"/>
              <a:buBlip>
                <a:blip r:embed="rId3"/>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000" b="1" dirty="0">
                <a:solidFill>
                  <a:srgbClr val="006666"/>
                </a:solidFill>
                <a:latin typeface="+mn-ea"/>
                <a:ea typeface="+mn-ea"/>
              </a:rPr>
              <a:t>一次因式的次高幂在倒数第二个不变因子中</a:t>
            </a:r>
          </a:p>
        </p:txBody>
      </p:sp>
      <mc:AlternateContent xmlns:mc="http://schemas.openxmlformats.org/markup-compatibility/2006" xmlns:a14="http://schemas.microsoft.com/office/drawing/2010/main">
        <mc:Choice Requires="a14">
          <p:sp>
            <p:nvSpPr>
              <p:cNvPr id="13" name="Rectangle 13"/>
              <p:cNvSpPr>
                <a:spLocks noChangeArrowheads="1"/>
              </p:cNvSpPr>
              <p:nvPr/>
            </p:nvSpPr>
            <p:spPr bwMode="auto">
              <a:xfrm>
                <a:off x="766549" y="1955996"/>
                <a:ext cx="7415213" cy="4700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SzPct val="85000"/>
                  <a:buBlip>
                    <a:blip r:embed="rId3"/>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14:m>
                  <m:oMathPara xmlns:m="http://schemas.openxmlformats.org/officeDocument/2006/math">
                    <m:oMathParaPr>
                      <m:jc m:val="centerGroup"/>
                    </m:oMathParaPr>
                    <m:oMath xmlns:m="http://schemas.openxmlformats.org/officeDocument/2006/math">
                      <m:r>
                        <a:rPr lang="en-US" altLang="zh-CN" sz="2400" b="1" i="1" dirty="0" smtClean="0">
                          <a:solidFill>
                            <a:srgbClr val="006666"/>
                          </a:solidFill>
                          <a:latin typeface="Cambria Math"/>
                        </a:rPr>
                        <m:t>𝝀</m:t>
                      </m:r>
                      <m:r>
                        <a:rPr lang="en-US" altLang="zh-CN" sz="2400" b="1" i="1" dirty="0" smtClean="0">
                          <a:solidFill>
                            <a:srgbClr val="006666"/>
                          </a:solidFill>
                          <a:latin typeface="Cambria Math"/>
                        </a:rPr>
                        <m:t>,</m:t>
                      </m:r>
                      <m:sSup>
                        <m:sSupPr>
                          <m:ctrlPr>
                            <a:rPr lang="en-US" altLang="zh-CN" sz="2400" b="1" i="1" dirty="0" smtClean="0">
                              <a:solidFill>
                                <a:srgbClr val="006666"/>
                              </a:solidFill>
                              <a:latin typeface="Cambria Math" panose="02040503050406030204" pitchFamily="18" charset="0"/>
                            </a:rPr>
                          </m:ctrlPr>
                        </m:sSupPr>
                        <m:e>
                          <m:r>
                            <a:rPr lang="en-US" altLang="zh-CN" sz="2400" b="1" i="1" dirty="0">
                              <a:solidFill>
                                <a:srgbClr val="006666"/>
                              </a:solidFill>
                              <a:latin typeface="Cambria Math"/>
                            </a:rPr>
                            <m:t>𝝀</m:t>
                          </m:r>
                        </m:e>
                        <m:sup>
                          <m:r>
                            <a:rPr lang="en-US" altLang="zh-CN" sz="2400" b="1" i="1" dirty="0" smtClean="0">
                              <a:solidFill>
                                <a:srgbClr val="006666"/>
                              </a:solidFill>
                              <a:latin typeface="Cambria Math"/>
                            </a:rPr>
                            <m:t>𝟐</m:t>
                          </m:r>
                        </m:sup>
                      </m:sSup>
                      <m:r>
                        <a:rPr lang="en-US" altLang="zh-CN" sz="2400" b="1" i="1" dirty="0" smtClean="0">
                          <a:solidFill>
                            <a:srgbClr val="006666"/>
                          </a:solidFill>
                          <a:latin typeface="Cambria Math"/>
                        </a:rPr>
                        <m:t>,</m:t>
                      </m:r>
                      <m:r>
                        <a:rPr lang="en-US" altLang="zh-CN" sz="2400" b="1" i="1" dirty="0">
                          <a:solidFill>
                            <a:srgbClr val="006666"/>
                          </a:solidFill>
                          <a:latin typeface="Cambria Math"/>
                        </a:rPr>
                        <m:t>𝝀</m:t>
                      </m:r>
                      <m:r>
                        <a:rPr lang="en-US" altLang="zh-CN" sz="2400" b="1" i="1" dirty="0" smtClean="0">
                          <a:solidFill>
                            <a:srgbClr val="006666"/>
                          </a:solidFill>
                          <a:latin typeface="Cambria Math"/>
                        </a:rPr>
                        <m:t>−</m:t>
                      </m:r>
                      <m:r>
                        <a:rPr lang="en-US" altLang="zh-CN" sz="2400" b="1" i="1" dirty="0" smtClean="0">
                          <a:solidFill>
                            <a:srgbClr val="006666"/>
                          </a:solidFill>
                          <a:latin typeface="Cambria Math"/>
                        </a:rPr>
                        <m:t>𝟏</m:t>
                      </m:r>
                      <m:r>
                        <a:rPr lang="en-US" altLang="zh-CN" sz="2400" b="1" i="1" dirty="0" smtClean="0">
                          <a:solidFill>
                            <a:srgbClr val="006666"/>
                          </a:solidFill>
                          <a:latin typeface="Cambria Math"/>
                        </a:rPr>
                        <m:t>,</m:t>
                      </m:r>
                      <m:sSup>
                        <m:sSupPr>
                          <m:ctrlPr>
                            <a:rPr lang="en-US" altLang="zh-CN" sz="2400" b="1" i="1" dirty="0" smtClean="0">
                              <a:solidFill>
                                <a:srgbClr val="006666"/>
                              </a:solidFill>
                              <a:latin typeface="Cambria Math" panose="02040503050406030204" pitchFamily="18" charset="0"/>
                            </a:rPr>
                          </m:ctrlPr>
                        </m:sSupPr>
                        <m:e>
                          <m:d>
                            <m:dPr>
                              <m:ctrlPr>
                                <a:rPr lang="en-US" altLang="zh-CN" sz="2400" b="1" i="1" dirty="0" smtClean="0">
                                  <a:solidFill>
                                    <a:srgbClr val="006666"/>
                                  </a:solidFill>
                                  <a:latin typeface="Cambria Math" panose="02040503050406030204" pitchFamily="18" charset="0"/>
                                </a:rPr>
                              </m:ctrlPr>
                            </m:dPr>
                            <m:e>
                              <m:r>
                                <a:rPr lang="en-US" altLang="zh-CN" sz="2400" b="1" i="1" dirty="0">
                                  <a:solidFill>
                                    <a:srgbClr val="006666"/>
                                  </a:solidFill>
                                  <a:latin typeface="Cambria Math"/>
                                </a:rPr>
                                <m:t>𝝀</m:t>
                              </m:r>
                              <m:r>
                                <a:rPr lang="en-US" altLang="zh-CN" sz="2400" b="1" i="1" dirty="0" smtClean="0">
                                  <a:solidFill>
                                    <a:srgbClr val="006666"/>
                                  </a:solidFill>
                                  <a:latin typeface="Cambria Math"/>
                                </a:rPr>
                                <m:t>−</m:t>
                              </m:r>
                              <m:r>
                                <a:rPr lang="en-US" altLang="zh-CN" sz="2400" b="1" i="1" dirty="0" smtClean="0">
                                  <a:solidFill>
                                    <a:srgbClr val="006666"/>
                                  </a:solidFill>
                                  <a:latin typeface="Cambria Math"/>
                                </a:rPr>
                                <m:t>𝟏</m:t>
                              </m:r>
                            </m:e>
                          </m:d>
                        </m:e>
                        <m:sup>
                          <m:r>
                            <a:rPr lang="en-US" altLang="zh-CN" sz="2400" b="1" i="1" dirty="0" smtClean="0">
                              <a:solidFill>
                                <a:srgbClr val="006666"/>
                              </a:solidFill>
                              <a:latin typeface="Cambria Math"/>
                            </a:rPr>
                            <m:t>𝟐</m:t>
                          </m:r>
                        </m:sup>
                      </m:sSup>
                      <m:r>
                        <a:rPr lang="en-US" altLang="zh-CN" sz="2400" b="1" i="1" dirty="0" smtClean="0">
                          <a:solidFill>
                            <a:srgbClr val="006666"/>
                          </a:solidFill>
                          <a:latin typeface="Cambria Math"/>
                        </a:rPr>
                        <m:t>,</m:t>
                      </m:r>
                      <m:sSup>
                        <m:sSupPr>
                          <m:ctrlPr>
                            <a:rPr lang="en-US" altLang="zh-CN" sz="2400" b="1" i="1" dirty="0" smtClean="0">
                              <a:solidFill>
                                <a:srgbClr val="006666"/>
                              </a:solidFill>
                              <a:latin typeface="Cambria Math" panose="02040503050406030204" pitchFamily="18" charset="0"/>
                            </a:rPr>
                          </m:ctrlPr>
                        </m:sSupPr>
                        <m:e>
                          <m:d>
                            <m:dPr>
                              <m:ctrlPr>
                                <a:rPr lang="en-US" altLang="zh-CN" sz="2400" b="1" i="1" dirty="0" smtClean="0">
                                  <a:solidFill>
                                    <a:srgbClr val="006666"/>
                                  </a:solidFill>
                                  <a:latin typeface="Cambria Math" panose="02040503050406030204" pitchFamily="18" charset="0"/>
                                </a:rPr>
                              </m:ctrlPr>
                            </m:dPr>
                            <m:e>
                              <m:r>
                                <a:rPr lang="en-US" altLang="zh-CN" sz="2400" b="1" i="1" dirty="0">
                                  <a:solidFill>
                                    <a:srgbClr val="006666"/>
                                  </a:solidFill>
                                  <a:latin typeface="Cambria Math"/>
                                </a:rPr>
                                <m:t>𝝀</m:t>
                              </m:r>
                              <m:r>
                                <a:rPr lang="en-US" altLang="zh-CN" sz="2400" b="1" i="1" dirty="0" smtClean="0">
                                  <a:solidFill>
                                    <a:srgbClr val="006666"/>
                                  </a:solidFill>
                                  <a:latin typeface="Cambria Math"/>
                                </a:rPr>
                                <m:t>−</m:t>
                              </m:r>
                              <m:r>
                                <a:rPr lang="en-US" altLang="zh-CN" sz="2400" b="1" i="1" dirty="0" smtClean="0">
                                  <a:solidFill>
                                    <a:srgbClr val="006666"/>
                                  </a:solidFill>
                                  <a:latin typeface="Cambria Math"/>
                                </a:rPr>
                                <m:t>𝟏</m:t>
                              </m:r>
                            </m:e>
                          </m:d>
                        </m:e>
                        <m:sup>
                          <m:r>
                            <a:rPr lang="en-US" altLang="zh-CN" sz="2400" b="1" i="1" dirty="0" smtClean="0">
                              <a:solidFill>
                                <a:srgbClr val="006666"/>
                              </a:solidFill>
                              <a:latin typeface="Cambria Math"/>
                            </a:rPr>
                            <m:t>𝟑</m:t>
                          </m:r>
                        </m:sup>
                      </m:sSup>
                    </m:oMath>
                  </m:oMathPara>
                </a14:m>
                <a:endParaRPr lang="zh-CN" altLang="en-US" sz="2400" b="1" dirty="0">
                  <a:solidFill>
                    <a:srgbClr val="006666"/>
                  </a:solidFill>
                  <a:latin typeface="+mn-ea"/>
                  <a:ea typeface="+mn-ea"/>
                </a:endParaRPr>
              </a:p>
            </p:txBody>
          </p:sp>
        </mc:Choice>
        <mc:Fallback xmlns="">
          <p:sp>
            <p:nvSpPr>
              <p:cNvPr id="13" name="Rectangle 13"/>
              <p:cNvSpPr>
                <a:spLocks noRot="1" noChangeAspect="1" noMove="1" noResize="1" noEditPoints="1" noAdjustHandles="1" noChangeArrowheads="1" noChangeShapeType="1" noTextEdit="1"/>
              </p:cNvSpPr>
              <p:nvPr/>
            </p:nvSpPr>
            <p:spPr bwMode="auto">
              <a:xfrm>
                <a:off x="766549" y="1955996"/>
                <a:ext cx="7415213" cy="470000"/>
              </a:xfrm>
              <a:prstGeom prst="rect">
                <a:avLst/>
              </a:prstGeom>
              <a:blipFill rotWithShape="1">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Rectangle 13"/>
              <p:cNvSpPr>
                <a:spLocks noChangeArrowheads="1"/>
              </p:cNvSpPr>
              <p:nvPr/>
            </p:nvSpPr>
            <p:spPr bwMode="auto">
              <a:xfrm>
                <a:off x="1360743" y="2437891"/>
                <a:ext cx="7415213"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SzPct val="85000"/>
                  <a:buBlip>
                    <a:blip r:embed="rId3"/>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400" b="1" dirty="0">
                    <a:solidFill>
                      <a:srgbClr val="006666"/>
                    </a:solidFill>
                    <a:latin typeface="+mn-ea"/>
                    <a:ea typeface="+mn-ea"/>
                  </a:rPr>
                  <a:t>求</a:t>
                </a:r>
                <a14:m>
                  <m:oMath xmlns:m="http://schemas.openxmlformats.org/officeDocument/2006/math">
                    <m:r>
                      <a:rPr lang="en-US" altLang="zh-CN" sz="2400" b="1" i="1" smtClean="0">
                        <a:solidFill>
                          <a:srgbClr val="006666"/>
                        </a:solidFill>
                        <a:latin typeface="Cambria Math"/>
                        <a:ea typeface="+mn-ea"/>
                      </a:rPr>
                      <m:t>𝑨</m:t>
                    </m:r>
                    <m:r>
                      <a:rPr lang="en-US" altLang="zh-CN" sz="2400" b="1" i="1" smtClean="0">
                        <a:solidFill>
                          <a:srgbClr val="006666"/>
                        </a:solidFill>
                        <a:latin typeface="Cambria Math"/>
                        <a:ea typeface="+mn-ea"/>
                      </a:rPr>
                      <m:t>(</m:t>
                    </m:r>
                    <m:r>
                      <a:rPr lang="en-US" altLang="zh-CN" sz="2400" b="1" i="1" smtClean="0">
                        <a:solidFill>
                          <a:srgbClr val="006666"/>
                        </a:solidFill>
                        <a:latin typeface="Cambria Math"/>
                        <a:ea typeface="+mn-ea"/>
                      </a:rPr>
                      <m:t>𝝀</m:t>
                    </m:r>
                    <m:r>
                      <a:rPr lang="en-US" altLang="zh-CN" sz="2400" b="1" i="1" smtClean="0">
                        <a:solidFill>
                          <a:srgbClr val="006666"/>
                        </a:solidFill>
                        <a:latin typeface="Cambria Math"/>
                        <a:ea typeface="+mn-ea"/>
                      </a:rPr>
                      <m:t>)</m:t>
                    </m:r>
                  </m:oMath>
                </a14:m>
                <a:r>
                  <a:rPr lang="zh-CN" altLang="en-US" sz="2400" b="1" dirty="0">
                    <a:solidFill>
                      <a:srgbClr val="006666"/>
                    </a:solidFill>
                    <a:latin typeface="+mn-ea"/>
                    <a:ea typeface="+mn-ea"/>
                  </a:rPr>
                  <a:t>的不变因子和行列式因子</a:t>
                </a:r>
                <a:r>
                  <a:rPr lang="en-US" altLang="zh-CN" sz="2400" b="1" dirty="0">
                    <a:solidFill>
                      <a:srgbClr val="006666"/>
                    </a:solidFill>
                    <a:latin typeface="+mn-ea"/>
                    <a:ea typeface="+mn-ea"/>
                  </a:rPr>
                  <a:t>.</a:t>
                </a:r>
                <a:endParaRPr lang="zh-CN" altLang="en-US" sz="2400" b="1" dirty="0">
                  <a:solidFill>
                    <a:srgbClr val="006666"/>
                  </a:solidFill>
                  <a:latin typeface="+mn-ea"/>
                  <a:ea typeface="+mn-ea"/>
                </a:endParaRPr>
              </a:p>
            </p:txBody>
          </p:sp>
        </mc:Choice>
        <mc:Fallback xmlns="">
          <p:sp>
            <p:nvSpPr>
              <p:cNvPr id="15" name="Rectangle 13"/>
              <p:cNvSpPr>
                <a:spLocks noRot="1" noChangeAspect="1" noMove="1" noResize="1" noEditPoints="1" noAdjustHandles="1" noChangeArrowheads="1" noChangeShapeType="1" noTextEdit="1"/>
              </p:cNvSpPr>
              <p:nvPr/>
            </p:nvSpPr>
            <p:spPr bwMode="auto">
              <a:xfrm>
                <a:off x="1360743" y="2437891"/>
                <a:ext cx="7415213" cy="461665"/>
              </a:xfrm>
              <a:prstGeom prst="rect">
                <a:avLst/>
              </a:prstGeom>
              <a:blipFill rotWithShape="1">
                <a:blip r:embed="rId7"/>
                <a:stretch>
                  <a:fillRect l="-1233" t="-10526" b="-28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Rectangle 13"/>
              <p:cNvSpPr>
                <a:spLocks noChangeArrowheads="1"/>
              </p:cNvSpPr>
              <p:nvPr/>
            </p:nvSpPr>
            <p:spPr bwMode="auto">
              <a:xfrm>
                <a:off x="902172" y="4349775"/>
                <a:ext cx="6462456" cy="4070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3"/>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14:m>
                  <m:oMathPara xmlns:m="http://schemas.openxmlformats.org/officeDocument/2006/math">
                    <m:oMathParaPr>
                      <m:jc m:val="centerGroup"/>
                    </m:oMathParaPr>
                    <m:oMath xmlns:m="http://schemas.openxmlformats.org/officeDocument/2006/math">
                      <m:sSub>
                        <m:sSubPr>
                          <m:ctrlPr>
                            <a:rPr lang="en-US" altLang="zh-CN" sz="2000" b="1" i="1" smtClean="0">
                              <a:solidFill>
                                <a:srgbClr val="0070C0"/>
                              </a:solidFill>
                              <a:latin typeface="Cambria Math" panose="02040503050406030204" pitchFamily="18" charset="0"/>
                              <a:ea typeface="+mn-ea"/>
                            </a:rPr>
                          </m:ctrlPr>
                        </m:sSubPr>
                        <m:e>
                          <m:r>
                            <a:rPr lang="en-US" altLang="zh-CN" sz="2000" b="1" i="1" smtClean="0">
                              <a:solidFill>
                                <a:srgbClr val="0070C0"/>
                              </a:solidFill>
                              <a:latin typeface="Cambria Math"/>
                              <a:ea typeface="+mn-ea"/>
                            </a:rPr>
                            <m:t>𝒅</m:t>
                          </m:r>
                        </m:e>
                        <m:sub>
                          <m:r>
                            <a:rPr lang="en-US" altLang="zh-CN" sz="2000" b="1" i="1" smtClean="0">
                              <a:solidFill>
                                <a:srgbClr val="0070C0"/>
                              </a:solidFill>
                              <a:latin typeface="Cambria Math"/>
                              <a:ea typeface="+mn-ea"/>
                            </a:rPr>
                            <m:t>𝟑</m:t>
                          </m:r>
                        </m:sub>
                      </m:sSub>
                      <m:d>
                        <m:dPr>
                          <m:ctrlPr>
                            <a:rPr lang="en-US" altLang="zh-CN" sz="2000" b="1" i="1" smtClean="0">
                              <a:solidFill>
                                <a:srgbClr val="0070C0"/>
                              </a:solidFill>
                              <a:latin typeface="Cambria Math" panose="02040503050406030204" pitchFamily="18" charset="0"/>
                              <a:ea typeface="+mn-ea"/>
                            </a:rPr>
                          </m:ctrlPr>
                        </m:dPr>
                        <m:e>
                          <m:r>
                            <a:rPr lang="en-US" altLang="zh-CN" sz="2000" b="1" i="1" smtClean="0">
                              <a:solidFill>
                                <a:srgbClr val="0070C0"/>
                              </a:solidFill>
                              <a:latin typeface="Cambria Math"/>
                              <a:ea typeface="+mn-ea"/>
                            </a:rPr>
                            <m:t>𝝀</m:t>
                          </m:r>
                        </m:e>
                      </m:d>
                      <m:r>
                        <a:rPr lang="en-US" altLang="zh-CN" sz="2000" b="1" i="1" smtClean="0">
                          <a:solidFill>
                            <a:srgbClr val="0070C0"/>
                          </a:solidFill>
                          <a:latin typeface="Cambria Math"/>
                          <a:ea typeface="+mn-ea"/>
                        </a:rPr>
                        <m:t>=</m:t>
                      </m:r>
                      <m:r>
                        <a:rPr lang="en-US" altLang="zh-CN" sz="2000" b="1" i="1">
                          <a:solidFill>
                            <a:srgbClr val="0070C0"/>
                          </a:solidFill>
                          <a:latin typeface="Cambria Math"/>
                        </a:rPr>
                        <m:t>𝝀</m:t>
                      </m:r>
                      <m:sSup>
                        <m:sSupPr>
                          <m:ctrlPr>
                            <a:rPr lang="en-US" altLang="zh-CN" sz="2000" b="1" i="1" smtClean="0">
                              <a:solidFill>
                                <a:srgbClr val="0070C0"/>
                              </a:solidFill>
                              <a:latin typeface="Cambria Math" panose="02040503050406030204" pitchFamily="18" charset="0"/>
                            </a:rPr>
                          </m:ctrlPr>
                        </m:sSupPr>
                        <m:e>
                          <m:d>
                            <m:dPr>
                              <m:ctrlPr>
                                <a:rPr lang="en-US" altLang="zh-CN" sz="2000" b="1" i="1" smtClean="0">
                                  <a:solidFill>
                                    <a:srgbClr val="0070C0"/>
                                  </a:solidFill>
                                  <a:latin typeface="Cambria Math" panose="02040503050406030204" pitchFamily="18" charset="0"/>
                                </a:rPr>
                              </m:ctrlPr>
                            </m:dPr>
                            <m:e>
                              <m:r>
                                <a:rPr lang="en-US" altLang="zh-CN" sz="2000" b="1" i="1">
                                  <a:solidFill>
                                    <a:srgbClr val="0070C0"/>
                                  </a:solidFill>
                                  <a:latin typeface="Cambria Math"/>
                                </a:rPr>
                                <m:t>𝝀</m:t>
                              </m:r>
                              <m:r>
                                <a:rPr lang="en-US" altLang="zh-CN" sz="2000" b="1" i="1" smtClean="0">
                                  <a:solidFill>
                                    <a:srgbClr val="0070C0"/>
                                  </a:solidFill>
                                  <a:latin typeface="Cambria Math"/>
                                </a:rPr>
                                <m:t>−</m:t>
                              </m:r>
                              <m:r>
                                <a:rPr lang="en-US" altLang="zh-CN" sz="2000" b="1" i="1" smtClean="0">
                                  <a:solidFill>
                                    <a:srgbClr val="0070C0"/>
                                  </a:solidFill>
                                  <a:latin typeface="Cambria Math"/>
                                </a:rPr>
                                <m:t>𝟏</m:t>
                              </m:r>
                            </m:e>
                          </m:d>
                        </m:e>
                        <m:sup>
                          <m:r>
                            <a:rPr lang="en-US" altLang="zh-CN" sz="2000" b="1" i="1" smtClean="0">
                              <a:solidFill>
                                <a:srgbClr val="0070C0"/>
                              </a:solidFill>
                              <a:latin typeface="Cambria Math"/>
                            </a:rPr>
                            <m:t>𝟐</m:t>
                          </m:r>
                        </m:sup>
                      </m:sSup>
                    </m:oMath>
                  </m:oMathPara>
                </a14:m>
                <a:endParaRPr lang="zh-CN" altLang="en-US" sz="2000" b="1" dirty="0">
                  <a:solidFill>
                    <a:srgbClr val="0070C0"/>
                  </a:solidFill>
                  <a:latin typeface="+mn-ea"/>
                  <a:ea typeface="+mn-ea"/>
                </a:endParaRPr>
              </a:p>
            </p:txBody>
          </p:sp>
        </mc:Choice>
        <mc:Fallback xmlns="">
          <p:sp>
            <p:nvSpPr>
              <p:cNvPr id="16" name="Rectangle 13"/>
              <p:cNvSpPr>
                <a:spLocks noRot="1" noChangeAspect="1" noMove="1" noResize="1" noEditPoints="1" noAdjustHandles="1" noChangeArrowheads="1" noChangeShapeType="1" noTextEdit="1"/>
              </p:cNvSpPr>
              <p:nvPr/>
            </p:nvSpPr>
            <p:spPr bwMode="auto">
              <a:xfrm>
                <a:off x="902172" y="4349775"/>
                <a:ext cx="6462456" cy="407099"/>
              </a:xfrm>
              <a:prstGeom prst="rect">
                <a:avLst/>
              </a:prstGeom>
              <a:blipFill rotWithShape="1">
                <a:blip r:embed="rId8"/>
                <a:stretch>
                  <a:fillRect b="-303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Rectangle 13"/>
              <p:cNvSpPr>
                <a:spLocks noChangeArrowheads="1"/>
              </p:cNvSpPr>
              <p:nvPr/>
            </p:nvSpPr>
            <p:spPr bwMode="auto">
              <a:xfrm>
                <a:off x="739958" y="4865463"/>
                <a:ext cx="8124409"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3"/>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000" b="1" dirty="0">
                    <a:solidFill>
                      <a:srgbClr val="006666"/>
                    </a:solidFill>
                    <a:latin typeface="+mn-ea"/>
                    <a:ea typeface="+mn-ea"/>
                  </a:rPr>
                  <a:t>以此类推得到</a:t>
                </a:r>
                <a:r>
                  <a:rPr lang="en-US" altLang="zh-CN" sz="2000" b="1" dirty="0">
                    <a:solidFill>
                      <a:srgbClr val="006666"/>
                    </a:solidFill>
                    <a:latin typeface="+mn-ea"/>
                    <a:ea typeface="+mn-ea"/>
                  </a:rPr>
                  <a:t>, </a:t>
                </a:r>
                <a14:m>
                  <m:oMath xmlns:m="http://schemas.openxmlformats.org/officeDocument/2006/math">
                    <m:sSub>
                      <m:sSubPr>
                        <m:ctrlPr>
                          <a:rPr lang="en-US" altLang="zh-CN" sz="1800" b="1" i="1">
                            <a:solidFill>
                              <a:srgbClr val="0070C0"/>
                            </a:solidFill>
                            <a:latin typeface="Cambria Math" panose="02040503050406030204" pitchFamily="18" charset="0"/>
                          </a:rPr>
                        </m:ctrlPr>
                      </m:sSubPr>
                      <m:e>
                        <m:r>
                          <a:rPr lang="en-US" altLang="zh-CN" sz="1800" b="1" i="1">
                            <a:solidFill>
                              <a:srgbClr val="0070C0"/>
                            </a:solidFill>
                            <a:latin typeface="Cambria Math"/>
                          </a:rPr>
                          <m:t>𝒅</m:t>
                        </m:r>
                      </m:e>
                      <m:sub>
                        <m:r>
                          <a:rPr lang="en-US" altLang="zh-CN" sz="1800" b="1" i="1" smtClean="0">
                            <a:solidFill>
                              <a:srgbClr val="0070C0"/>
                            </a:solidFill>
                            <a:latin typeface="Cambria Math"/>
                          </a:rPr>
                          <m:t>𝟐</m:t>
                        </m:r>
                      </m:sub>
                    </m:sSub>
                    <m:d>
                      <m:dPr>
                        <m:ctrlPr>
                          <a:rPr lang="en-US" altLang="zh-CN" sz="1800" b="1" i="1">
                            <a:solidFill>
                              <a:srgbClr val="0070C0"/>
                            </a:solidFill>
                            <a:latin typeface="Cambria Math" panose="02040503050406030204" pitchFamily="18" charset="0"/>
                          </a:rPr>
                        </m:ctrlPr>
                      </m:dPr>
                      <m:e>
                        <m:r>
                          <a:rPr lang="en-US" altLang="zh-CN" sz="1800" b="1" i="1">
                            <a:solidFill>
                              <a:srgbClr val="0070C0"/>
                            </a:solidFill>
                            <a:latin typeface="Cambria Math"/>
                          </a:rPr>
                          <m:t>𝝀</m:t>
                        </m:r>
                      </m:e>
                    </m:d>
                    <m:r>
                      <a:rPr lang="en-US" altLang="zh-CN" sz="1800" b="1" i="1">
                        <a:solidFill>
                          <a:srgbClr val="0070C0"/>
                        </a:solidFill>
                        <a:latin typeface="Cambria Math"/>
                      </a:rPr>
                      <m:t>=</m:t>
                    </m:r>
                    <m:r>
                      <a:rPr lang="en-US" altLang="zh-CN" sz="2000" b="1" i="1" dirty="0">
                        <a:solidFill>
                          <a:srgbClr val="006666"/>
                        </a:solidFill>
                        <a:latin typeface="Cambria Math"/>
                      </a:rPr>
                      <m:t>𝝀</m:t>
                    </m:r>
                    <m:r>
                      <a:rPr lang="en-US" altLang="zh-CN" sz="2000" b="1" i="1" dirty="0">
                        <a:solidFill>
                          <a:srgbClr val="006666"/>
                        </a:solidFill>
                        <a:latin typeface="Cambria Math"/>
                      </a:rPr>
                      <m:t>−</m:t>
                    </m:r>
                    <m:r>
                      <a:rPr lang="en-US" altLang="zh-CN" sz="2000" b="1" i="1" dirty="0">
                        <a:solidFill>
                          <a:srgbClr val="006666"/>
                        </a:solidFill>
                        <a:latin typeface="Cambria Math"/>
                      </a:rPr>
                      <m:t>𝟏</m:t>
                    </m:r>
                    <m:r>
                      <a:rPr lang="en-US" altLang="zh-CN" sz="2000" b="1" i="0" dirty="0" smtClean="0">
                        <a:solidFill>
                          <a:srgbClr val="006666"/>
                        </a:solidFill>
                        <a:latin typeface="Cambria Math"/>
                      </a:rPr>
                      <m:t>,</m:t>
                    </m:r>
                    <m:sSub>
                      <m:sSubPr>
                        <m:ctrlPr>
                          <a:rPr lang="en-US" altLang="zh-CN" sz="2000" b="1" i="1" dirty="0" smtClean="0">
                            <a:solidFill>
                              <a:srgbClr val="006666"/>
                            </a:solidFill>
                            <a:latin typeface="Cambria Math" panose="02040503050406030204" pitchFamily="18" charset="0"/>
                          </a:rPr>
                        </m:ctrlPr>
                      </m:sSubPr>
                      <m:e>
                        <m:r>
                          <a:rPr lang="en-US" altLang="zh-CN" sz="2000" b="1" i="1" dirty="0" smtClean="0">
                            <a:solidFill>
                              <a:srgbClr val="006666"/>
                            </a:solidFill>
                            <a:latin typeface="Cambria Math"/>
                          </a:rPr>
                          <m:t>𝒅</m:t>
                        </m:r>
                      </m:e>
                      <m:sub>
                        <m:r>
                          <a:rPr lang="en-US" altLang="zh-CN" sz="2000" b="1" i="1" dirty="0" smtClean="0">
                            <a:solidFill>
                              <a:srgbClr val="006666"/>
                            </a:solidFill>
                            <a:latin typeface="Cambria Math"/>
                          </a:rPr>
                          <m:t>𝟏</m:t>
                        </m:r>
                      </m:sub>
                    </m:sSub>
                    <m:d>
                      <m:dPr>
                        <m:ctrlPr>
                          <a:rPr lang="en-US" altLang="zh-CN" sz="2000" b="1" i="1" dirty="0" smtClean="0">
                            <a:solidFill>
                              <a:srgbClr val="006666"/>
                            </a:solidFill>
                            <a:latin typeface="Cambria Math" panose="02040503050406030204" pitchFamily="18" charset="0"/>
                          </a:rPr>
                        </m:ctrlPr>
                      </m:dPr>
                      <m:e>
                        <m:r>
                          <a:rPr lang="en-US" altLang="zh-CN" sz="2000" b="1" i="1" dirty="0" smtClean="0">
                            <a:solidFill>
                              <a:srgbClr val="006666"/>
                            </a:solidFill>
                            <a:latin typeface="Cambria Math"/>
                          </a:rPr>
                          <m:t>𝝀</m:t>
                        </m:r>
                      </m:e>
                    </m:d>
                    <m:r>
                      <a:rPr lang="en-US" altLang="zh-CN" sz="2000" b="1" i="1" dirty="0" smtClean="0">
                        <a:solidFill>
                          <a:srgbClr val="006666"/>
                        </a:solidFill>
                        <a:latin typeface="Cambria Math"/>
                      </a:rPr>
                      <m:t>=</m:t>
                    </m:r>
                    <m:r>
                      <a:rPr lang="en-US" altLang="zh-CN" sz="2000" b="1" i="1" dirty="0" smtClean="0">
                        <a:solidFill>
                          <a:srgbClr val="006666"/>
                        </a:solidFill>
                        <a:latin typeface="Cambria Math"/>
                      </a:rPr>
                      <m:t>𝟏</m:t>
                    </m:r>
                  </m:oMath>
                </a14:m>
                <a:endParaRPr lang="zh-CN" altLang="en-US" sz="2000" b="1" dirty="0">
                  <a:solidFill>
                    <a:srgbClr val="006666"/>
                  </a:solidFill>
                  <a:latin typeface="+mn-ea"/>
                  <a:ea typeface="+mn-ea"/>
                </a:endParaRPr>
              </a:p>
            </p:txBody>
          </p:sp>
        </mc:Choice>
        <mc:Fallback xmlns="">
          <p:sp>
            <p:nvSpPr>
              <p:cNvPr id="17" name="Rectangle 13"/>
              <p:cNvSpPr>
                <a:spLocks noRot="1" noChangeAspect="1" noMove="1" noResize="1" noEditPoints="1" noAdjustHandles="1" noChangeArrowheads="1" noChangeShapeType="1" noTextEdit="1"/>
              </p:cNvSpPr>
              <p:nvPr/>
            </p:nvSpPr>
            <p:spPr bwMode="auto">
              <a:xfrm>
                <a:off x="739958" y="4865463"/>
                <a:ext cx="8124409" cy="400110"/>
              </a:xfrm>
              <a:prstGeom prst="rect">
                <a:avLst/>
              </a:prstGeom>
              <a:blipFill rotWithShape="1">
                <a:blip r:embed="rId9"/>
                <a:stretch>
                  <a:fillRect l="-750"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Rectangle 13"/>
              <p:cNvSpPr>
                <a:spLocks noChangeArrowheads="1"/>
              </p:cNvSpPr>
              <p:nvPr/>
            </p:nvSpPr>
            <p:spPr bwMode="auto">
              <a:xfrm>
                <a:off x="749771" y="5395367"/>
                <a:ext cx="8124409" cy="102964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3"/>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000" b="1" dirty="0">
                    <a:solidFill>
                      <a:srgbClr val="006666"/>
                    </a:solidFill>
                    <a:latin typeface="+mn-ea"/>
                    <a:ea typeface="+mn-ea"/>
                  </a:rPr>
                  <a:t>行列式因子为：</a:t>
                </a:r>
                <a:endParaRPr lang="en-US" altLang="zh-CN" sz="2000" b="1" dirty="0">
                  <a:solidFill>
                    <a:srgbClr val="006666"/>
                  </a:solidFill>
                  <a:latin typeface="+mn-ea"/>
                  <a:ea typeface="+mn-ea"/>
                </a:endParaRPr>
              </a:p>
              <a:p>
                <a:pPr>
                  <a:spcBef>
                    <a:spcPct val="0"/>
                  </a:spcBef>
                  <a:buSzTx/>
                  <a:buNone/>
                </a:pPr>
                <a14:m>
                  <m:oMathPara xmlns:m="http://schemas.openxmlformats.org/officeDocument/2006/math">
                    <m:oMathParaPr>
                      <m:jc m:val="centerGroup"/>
                    </m:oMathParaPr>
                    <m:oMath xmlns:m="http://schemas.openxmlformats.org/officeDocument/2006/math">
                      <m:sSub>
                        <m:sSubPr>
                          <m:ctrlPr>
                            <a:rPr lang="en-US" altLang="zh-CN" sz="2000" b="1" i="1" smtClean="0">
                              <a:solidFill>
                                <a:srgbClr val="0070C0"/>
                              </a:solidFill>
                              <a:latin typeface="Cambria Math" panose="02040503050406030204" pitchFamily="18" charset="0"/>
                              <a:ea typeface="+mn-ea"/>
                            </a:rPr>
                          </m:ctrlPr>
                        </m:sSubPr>
                        <m:e>
                          <m:r>
                            <a:rPr lang="en-US" altLang="zh-CN" sz="2000" b="1" i="1" smtClean="0">
                              <a:solidFill>
                                <a:srgbClr val="0070C0"/>
                              </a:solidFill>
                              <a:latin typeface="Cambria Math"/>
                              <a:ea typeface="+mn-ea"/>
                            </a:rPr>
                            <m:t>𝑫</m:t>
                          </m:r>
                        </m:e>
                        <m:sub>
                          <m:r>
                            <a:rPr lang="en-US" altLang="zh-CN" sz="2000" b="1" i="1" smtClean="0">
                              <a:solidFill>
                                <a:srgbClr val="0070C0"/>
                              </a:solidFill>
                              <a:latin typeface="Cambria Math"/>
                              <a:ea typeface="+mn-ea"/>
                            </a:rPr>
                            <m:t>𝟏</m:t>
                          </m:r>
                        </m:sub>
                      </m:sSub>
                      <m:d>
                        <m:dPr>
                          <m:ctrlPr>
                            <a:rPr lang="en-US" altLang="zh-CN" sz="2000" b="1" i="1" smtClean="0">
                              <a:solidFill>
                                <a:srgbClr val="0070C0"/>
                              </a:solidFill>
                              <a:latin typeface="Cambria Math" panose="02040503050406030204" pitchFamily="18" charset="0"/>
                              <a:ea typeface="+mn-ea"/>
                            </a:rPr>
                          </m:ctrlPr>
                        </m:dPr>
                        <m:e>
                          <m:r>
                            <a:rPr lang="en-US" altLang="zh-CN" sz="2000" b="1" i="1" smtClean="0">
                              <a:solidFill>
                                <a:srgbClr val="0070C0"/>
                              </a:solidFill>
                              <a:latin typeface="Cambria Math"/>
                              <a:ea typeface="+mn-ea"/>
                            </a:rPr>
                            <m:t>𝝀</m:t>
                          </m:r>
                        </m:e>
                      </m:d>
                      <m:r>
                        <a:rPr lang="en-US" altLang="zh-CN" sz="2000" b="1" i="1" smtClean="0">
                          <a:solidFill>
                            <a:srgbClr val="0070C0"/>
                          </a:solidFill>
                          <a:latin typeface="Cambria Math"/>
                          <a:ea typeface="+mn-ea"/>
                        </a:rPr>
                        <m:t>=</m:t>
                      </m:r>
                      <m:r>
                        <a:rPr lang="en-US" altLang="zh-CN" sz="2000" b="1" i="1" smtClean="0">
                          <a:solidFill>
                            <a:srgbClr val="0070C0"/>
                          </a:solidFill>
                          <a:latin typeface="Cambria Math"/>
                          <a:ea typeface="+mn-ea"/>
                        </a:rPr>
                        <m:t>𝟏</m:t>
                      </m:r>
                      <m:r>
                        <a:rPr lang="en-US" altLang="zh-CN" sz="2000" b="1" i="1" smtClean="0">
                          <a:solidFill>
                            <a:srgbClr val="0070C0"/>
                          </a:solidFill>
                          <a:latin typeface="Cambria Math"/>
                          <a:ea typeface="+mn-ea"/>
                        </a:rPr>
                        <m:t>,</m:t>
                      </m:r>
                      <m:sSub>
                        <m:sSubPr>
                          <m:ctrlPr>
                            <a:rPr lang="en-US" altLang="zh-CN" sz="2000" b="1" i="1" smtClean="0">
                              <a:solidFill>
                                <a:srgbClr val="0070C0"/>
                              </a:solidFill>
                              <a:latin typeface="Cambria Math" panose="02040503050406030204" pitchFamily="18" charset="0"/>
                              <a:ea typeface="+mn-ea"/>
                            </a:rPr>
                          </m:ctrlPr>
                        </m:sSubPr>
                        <m:e>
                          <m:r>
                            <a:rPr lang="en-US" altLang="zh-CN" sz="2000" b="1" i="1" smtClean="0">
                              <a:solidFill>
                                <a:srgbClr val="0070C0"/>
                              </a:solidFill>
                              <a:latin typeface="Cambria Math"/>
                              <a:ea typeface="+mn-ea"/>
                            </a:rPr>
                            <m:t>𝑫</m:t>
                          </m:r>
                        </m:e>
                        <m:sub>
                          <m:r>
                            <a:rPr lang="en-US" altLang="zh-CN" sz="2000" b="1" i="1" smtClean="0">
                              <a:solidFill>
                                <a:srgbClr val="0070C0"/>
                              </a:solidFill>
                              <a:latin typeface="Cambria Math"/>
                              <a:ea typeface="+mn-ea"/>
                            </a:rPr>
                            <m:t>𝟐</m:t>
                          </m:r>
                        </m:sub>
                      </m:sSub>
                      <m:d>
                        <m:dPr>
                          <m:ctrlPr>
                            <a:rPr lang="en-US" altLang="zh-CN" sz="2000" b="1" i="1" smtClean="0">
                              <a:solidFill>
                                <a:srgbClr val="0070C0"/>
                              </a:solidFill>
                              <a:latin typeface="Cambria Math" panose="02040503050406030204" pitchFamily="18" charset="0"/>
                              <a:ea typeface="+mn-ea"/>
                            </a:rPr>
                          </m:ctrlPr>
                        </m:dPr>
                        <m:e>
                          <m:r>
                            <a:rPr lang="en-US" altLang="zh-CN" sz="2000" b="1" i="1">
                              <a:solidFill>
                                <a:srgbClr val="0070C0"/>
                              </a:solidFill>
                              <a:latin typeface="Cambria Math"/>
                            </a:rPr>
                            <m:t>𝝀</m:t>
                          </m:r>
                        </m:e>
                      </m:d>
                      <m:r>
                        <a:rPr lang="en-US" altLang="zh-CN" sz="2000" b="1" i="1" smtClean="0">
                          <a:solidFill>
                            <a:srgbClr val="0070C0"/>
                          </a:solidFill>
                          <a:latin typeface="Cambria Math"/>
                        </a:rPr>
                        <m:t>=</m:t>
                      </m:r>
                      <m:r>
                        <a:rPr lang="en-US" altLang="zh-CN" sz="2000" b="1" i="1">
                          <a:solidFill>
                            <a:srgbClr val="0070C0"/>
                          </a:solidFill>
                          <a:latin typeface="Cambria Math"/>
                        </a:rPr>
                        <m:t>𝝀</m:t>
                      </m:r>
                      <m:r>
                        <a:rPr lang="en-US" altLang="zh-CN" sz="2000" b="1" i="1" smtClean="0">
                          <a:solidFill>
                            <a:srgbClr val="0070C0"/>
                          </a:solidFill>
                          <a:latin typeface="Cambria Math"/>
                        </a:rPr>
                        <m:t>−</m:t>
                      </m:r>
                      <m:r>
                        <a:rPr lang="en-US" altLang="zh-CN" sz="2000" b="1" i="1" smtClean="0">
                          <a:solidFill>
                            <a:srgbClr val="0070C0"/>
                          </a:solidFill>
                          <a:latin typeface="Cambria Math"/>
                        </a:rPr>
                        <m:t>𝟏</m:t>
                      </m:r>
                      <m:r>
                        <a:rPr lang="en-US" altLang="zh-CN" sz="2000" b="1" i="1" smtClean="0">
                          <a:solidFill>
                            <a:srgbClr val="0070C0"/>
                          </a:solidFill>
                          <a:latin typeface="Cambria Math"/>
                        </a:rPr>
                        <m:t>,</m:t>
                      </m:r>
                      <m:sSub>
                        <m:sSubPr>
                          <m:ctrlPr>
                            <a:rPr lang="en-US" altLang="zh-CN" sz="2000" b="1" i="1" smtClean="0">
                              <a:solidFill>
                                <a:srgbClr val="0070C0"/>
                              </a:solidFill>
                              <a:latin typeface="Cambria Math" panose="02040503050406030204" pitchFamily="18" charset="0"/>
                            </a:rPr>
                          </m:ctrlPr>
                        </m:sSubPr>
                        <m:e>
                          <m:r>
                            <a:rPr lang="en-US" altLang="zh-CN" sz="2000" b="1" i="1" smtClean="0">
                              <a:solidFill>
                                <a:srgbClr val="0070C0"/>
                              </a:solidFill>
                              <a:latin typeface="Cambria Math"/>
                            </a:rPr>
                            <m:t>𝑫</m:t>
                          </m:r>
                        </m:e>
                        <m:sub>
                          <m:r>
                            <a:rPr lang="en-US" altLang="zh-CN" sz="2000" b="1" i="1" smtClean="0">
                              <a:solidFill>
                                <a:srgbClr val="0070C0"/>
                              </a:solidFill>
                              <a:latin typeface="Cambria Math"/>
                            </a:rPr>
                            <m:t>𝟑</m:t>
                          </m:r>
                        </m:sub>
                      </m:sSub>
                      <m:d>
                        <m:dPr>
                          <m:ctrlPr>
                            <a:rPr lang="en-US" altLang="zh-CN" sz="2000" b="1" i="1" smtClean="0">
                              <a:solidFill>
                                <a:srgbClr val="0070C0"/>
                              </a:solidFill>
                              <a:latin typeface="Cambria Math" panose="02040503050406030204" pitchFamily="18" charset="0"/>
                            </a:rPr>
                          </m:ctrlPr>
                        </m:dPr>
                        <m:e>
                          <m:r>
                            <a:rPr lang="en-US" altLang="zh-CN" sz="2000" b="1" i="1">
                              <a:solidFill>
                                <a:srgbClr val="0070C0"/>
                              </a:solidFill>
                              <a:latin typeface="Cambria Math"/>
                            </a:rPr>
                            <m:t>𝝀</m:t>
                          </m:r>
                        </m:e>
                      </m:d>
                      <m:r>
                        <a:rPr lang="en-US" altLang="zh-CN" sz="2000" b="1" i="1" smtClean="0">
                          <a:solidFill>
                            <a:srgbClr val="0070C0"/>
                          </a:solidFill>
                          <a:latin typeface="Cambria Math"/>
                        </a:rPr>
                        <m:t>=</m:t>
                      </m:r>
                      <m:r>
                        <a:rPr lang="en-US" altLang="zh-CN" sz="2000" b="1" i="1">
                          <a:solidFill>
                            <a:srgbClr val="0070C0"/>
                          </a:solidFill>
                          <a:latin typeface="Cambria Math"/>
                        </a:rPr>
                        <m:t>𝝀</m:t>
                      </m:r>
                      <m:sSup>
                        <m:sSupPr>
                          <m:ctrlPr>
                            <a:rPr lang="en-US" altLang="zh-CN" sz="2000" b="1" i="1" smtClean="0">
                              <a:solidFill>
                                <a:srgbClr val="0070C0"/>
                              </a:solidFill>
                              <a:latin typeface="Cambria Math" panose="02040503050406030204" pitchFamily="18" charset="0"/>
                            </a:rPr>
                          </m:ctrlPr>
                        </m:sSupPr>
                        <m:e>
                          <m:d>
                            <m:dPr>
                              <m:ctrlPr>
                                <a:rPr lang="en-US" altLang="zh-CN" sz="2000" b="1" i="1" smtClean="0">
                                  <a:solidFill>
                                    <a:srgbClr val="0070C0"/>
                                  </a:solidFill>
                                  <a:latin typeface="Cambria Math" panose="02040503050406030204" pitchFamily="18" charset="0"/>
                                </a:rPr>
                              </m:ctrlPr>
                            </m:dPr>
                            <m:e>
                              <m:r>
                                <a:rPr lang="en-US" altLang="zh-CN" sz="2000" b="1" i="1">
                                  <a:solidFill>
                                    <a:srgbClr val="0070C0"/>
                                  </a:solidFill>
                                  <a:latin typeface="Cambria Math"/>
                                </a:rPr>
                                <m:t>𝝀</m:t>
                              </m:r>
                              <m:r>
                                <a:rPr lang="en-US" altLang="zh-CN" sz="2000" b="1" i="1" smtClean="0">
                                  <a:solidFill>
                                    <a:srgbClr val="0070C0"/>
                                  </a:solidFill>
                                  <a:latin typeface="Cambria Math"/>
                                </a:rPr>
                                <m:t>−</m:t>
                              </m:r>
                              <m:r>
                                <a:rPr lang="en-US" altLang="zh-CN" sz="2000" b="1" i="1" smtClean="0">
                                  <a:solidFill>
                                    <a:srgbClr val="0070C0"/>
                                  </a:solidFill>
                                  <a:latin typeface="Cambria Math"/>
                                </a:rPr>
                                <m:t>𝟏</m:t>
                              </m:r>
                            </m:e>
                          </m:d>
                        </m:e>
                        <m:sup>
                          <m:r>
                            <a:rPr lang="en-US" altLang="zh-CN" sz="2000" b="1" i="1" smtClean="0">
                              <a:solidFill>
                                <a:srgbClr val="0070C0"/>
                              </a:solidFill>
                              <a:latin typeface="Cambria Math"/>
                            </a:rPr>
                            <m:t>𝟑</m:t>
                          </m:r>
                        </m:sup>
                      </m:sSup>
                      <m:r>
                        <a:rPr lang="en-US" altLang="zh-CN" sz="2000" b="1" i="1" smtClean="0">
                          <a:solidFill>
                            <a:srgbClr val="0070C0"/>
                          </a:solidFill>
                          <a:latin typeface="Cambria Math"/>
                        </a:rPr>
                        <m:t>,</m:t>
                      </m:r>
                    </m:oMath>
                  </m:oMathPara>
                </a14:m>
                <a:endParaRPr lang="en-US" altLang="zh-CN" sz="2000" b="1" i="1" dirty="0">
                  <a:solidFill>
                    <a:srgbClr val="0070C0"/>
                  </a:solidFill>
                  <a:latin typeface="Cambria Math"/>
                </a:endParaRPr>
              </a:p>
              <a:p>
                <a:pPr>
                  <a:spcBef>
                    <a:spcPct val="0"/>
                  </a:spcBef>
                  <a:buSzTx/>
                  <a:buNone/>
                </a:pPr>
                <a14:m>
                  <m:oMathPara xmlns:m="http://schemas.openxmlformats.org/officeDocument/2006/math">
                    <m:oMathParaPr>
                      <m:jc m:val="centerGroup"/>
                    </m:oMathParaPr>
                    <m:oMath xmlns:m="http://schemas.openxmlformats.org/officeDocument/2006/math">
                      <m:sSub>
                        <m:sSubPr>
                          <m:ctrlPr>
                            <a:rPr lang="en-US" altLang="zh-CN" sz="2000" b="1" i="1" smtClean="0">
                              <a:solidFill>
                                <a:srgbClr val="0070C0"/>
                              </a:solidFill>
                              <a:latin typeface="Cambria Math" panose="02040503050406030204" pitchFamily="18" charset="0"/>
                            </a:rPr>
                          </m:ctrlPr>
                        </m:sSubPr>
                        <m:e>
                          <m:r>
                            <a:rPr lang="en-US" altLang="zh-CN" sz="2000" b="1" i="1" smtClean="0">
                              <a:solidFill>
                                <a:srgbClr val="0070C0"/>
                              </a:solidFill>
                              <a:latin typeface="Cambria Math"/>
                            </a:rPr>
                            <m:t>𝑫</m:t>
                          </m:r>
                        </m:e>
                        <m:sub>
                          <m:r>
                            <a:rPr lang="en-US" altLang="zh-CN" sz="2000" b="1" i="1" smtClean="0">
                              <a:solidFill>
                                <a:srgbClr val="0070C0"/>
                              </a:solidFill>
                              <a:latin typeface="Cambria Math"/>
                            </a:rPr>
                            <m:t>𝟒</m:t>
                          </m:r>
                        </m:sub>
                      </m:sSub>
                      <m:d>
                        <m:dPr>
                          <m:ctrlPr>
                            <a:rPr lang="en-US" altLang="zh-CN" sz="2000" b="1" i="1" smtClean="0">
                              <a:solidFill>
                                <a:srgbClr val="0070C0"/>
                              </a:solidFill>
                              <a:latin typeface="Cambria Math" panose="02040503050406030204" pitchFamily="18" charset="0"/>
                            </a:rPr>
                          </m:ctrlPr>
                        </m:dPr>
                        <m:e>
                          <m:r>
                            <a:rPr lang="en-US" altLang="zh-CN" sz="2000" b="1" i="1">
                              <a:solidFill>
                                <a:srgbClr val="0070C0"/>
                              </a:solidFill>
                              <a:latin typeface="Cambria Math"/>
                            </a:rPr>
                            <m:t>𝝀</m:t>
                          </m:r>
                        </m:e>
                      </m:d>
                      <m:r>
                        <a:rPr lang="en-US" altLang="zh-CN" sz="2000" b="1" i="1" smtClean="0">
                          <a:solidFill>
                            <a:srgbClr val="0070C0"/>
                          </a:solidFill>
                          <a:latin typeface="Cambria Math"/>
                        </a:rPr>
                        <m:t>=</m:t>
                      </m:r>
                      <m:sSup>
                        <m:sSupPr>
                          <m:ctrlPr>
                            <a:rPr lang="en-US" altLang="zh-CN" sz="2000" b="1" i="1" smtClean="0">
                              <a:solidFill>
                                <a:srgbClr val="0070C0"/>
                              </a:solidFill>
                              <a:latin typeface="Cambria Math" panose="02040503050406030204" pitchFamily="18" charset="0"/>
                            </a:rPr>
                          </m:ctrlPr>
                        </m:sSupPr>
                        <m:e>
                          <m:r>
                            <a:rPr lang="en-US" altLang="zh-CN" sz="2000" b="1" i="1">
                              <a:solidFill>
                                <a:srgbClr val="0070C0"/>
                              </a:solidFill>
                              <a:latin typeface="Cambria Math"/>
                            </a:rPr>
                            <m:t>𝝀</m:t>
                          </m:r>
                        </m:e>
                        <m:sup>
                          <m:r>
                            <a:rPr lang="en-US" altLang="zh-CN" sz="2000" b="1" i="1" smtClean="0">
                              <a:solidFill>
                                <a:srgbClr val="0070C0"/>
                              </a:solidFill>
                              <a:latin typeface="Cambria Math"/>
                            </a:rPr>
                            <m:t>𝟑</m:t>
                          </m:r>
                        </m:sup>
                      </m:sSup>
                      <m:sSup>
                        <m:sSupPr>
                          <m:ctrlPr>
                            <a:rPr lang="en-US" altLang="zh-CN" sz="2000" b="1" i="1" smtClean="0">
                              <a:solidFill>
                                <a:srgbClr val="0070C0"/>
                              </a:solidFill>
                              <a:latin typeface="Cambria Math" panose="02040503050406030204" pitchFamily="18" charset="0"/>
                            </a:rPr>
                          </m:ctrlPr>
                        </m:sSupPr>
                        <m:e>
                          <m:d>
                            <m:dPr>
                              <m:ctrlPr>
                                <a:rPr lang="en-US" altLang="zh-CN" sz="2000" b="1" i="1" smtClean="0">
                                  <a:solidFill>
                                    <a:srgbClr val="0070C0"/>
                                  </a:solidFill>
                                  <a:latin typeface="Cambria Math" panose="02040503050406030204" pitchFamily="18" charset="0"/>
                                </a:rPr>
                              </m:ctrlPr>
                            </m:dPr>
                            <m:e>
                              <m:r>
                                <a:rPr lang="en-US" altLang="zh-CN" sz="2000" b="1" i="1">
                                  <a:solidFill>
                                    <a:srgbClr val="0070C0"/>
                                  </a:solidFill>
                                  <a:latin typeface="Cambria Math"/>
                                </a:rPr>
                                <m:t>𝝀</m:t>
                              </m:r>
                              <m:r>
                                <a:rPr lang="en-US" altLang="zh-CN" sz="2000" b="1" i="1" smtClean="0">
                                  <a:solidFill>
                                    <a:srgbClr val="0070C0"/>
                                  </a:solidFill>
                                  <a:latin typeface="Cambria Math"/>
                                </a:rPr>
                                <m:t>−</m:t>
                              </m:r>
                              <m:r>
                                <a:rPr lang="en-US" altLang="zh-CN" sz="2000" b="1" i="1" smtClean="0">
                                  <a:solidFill>
                                    <a:srgbClr val="0070C0"/>
                                  </a:solidFill>
                                  <a:latin typeface="Cambria Math"/>
                                </a:rPr>
                                <m:t>𝟏</m:t>
                              </m:r>
                            </m:e>
                          </m:d>
                        </m:e>
                        <m:sup>
                          <m:r>
                            <a:rPr lang="en-US" altLang="zh-CN" sz="2000" b="1" i="1" smtClean="0">
                              <a:solidFill>
                                <a:srgbClr val="0070C0"/>
                              </a:solidFill>
                              <a:latin typeface="Cambria Math"/>
                            </a:rPr>
                            <m:t>𝟔</m:t>
                          </m:r>
                        </m:sup>
                      </m:sSup>
                      <m:r>
                        <a:rPr lang="en-US" altLang="zh-CN" sz="2000" b="1" i="0" smtClean="0">
                          <a:solidFill>
                            <a:srgbClr val="0070C0"/>
                          </a:solidFill>
                          <a:latin typeface="Cambria Math"/>
                        </a:rPr>
                        <m:t>.</m:t>
                      </m:r>
                    </m:oMath>
                  </m:oMathPara>
                </a14:m>
                <a:endParaRPr lang="zh-CN" altLang="en-US" sz="2000" b="1" dirty="0">
                  <a:solidFill>
                    <a:srgbClr val="0070C0"/>
                  </a:solidFill>
                  <a:latin typeface="+mn-ea"/>
                  <a:ea typeface="+mn-ea"/>
                </a:endParaRPr>
              </a:p>
            </p:txBody>
          </p:sp>
        </mc:Choice>
        <mc:Fallback xmlns="">
          <p:sp>
            <p:nvSpPr>
              <p:cNvPr id="18" name="Rectangle 13"/>
              <p:cNvSpPr>
                <a:spLocks noRot="1" noChangeAspect="1" noMove="1" noResize="1" noEditPoints="1" noAdjustHandles="1" noChangeArrowheads="1" noChangeShapeType="1" noTextEdit="1"/>
              </p:cNvSpPr>
              <p:nvPr/>
            </p:nvSpPr>
            <p:spPr bwMode="auto">
              <a:xfrm>
                <a:off x="749771" y="5395367"/>
                <a:ext cx="8124409" cy="1029641"/>
              </a:xfrm>
              <a:prstGeom prst="rect">
                <a:avLst/>
              </a:prstGeom>
              <a:blipFill>
                <a:blip r:embed="rId10"/>
                <a:stretch>
                  <a:fillRect l="-825" t="-2959" b="-59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8876261"/>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75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3750"/>
                            </p:stCondLst>
                            <p:childTnLst>
                              <p:par>
                                <p:cTn id="13" presetID="10" presetClass="entr" presetSubtype="0" fill="hold" grpId="0" nodeType="afterEffect">
                                  <p:stCondLst>
                                    <p:cond delay="0"/>
                                  </p:stCondLst>
                                  <p:iterate type="lt">
                                    <p:tmPct val="10000"/>
                                  </p:iterate>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iterate type="lt">
                                    <p:tmPct val="10000"/>
                                  </p:iterate>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ppt_x"/>
                                          </p:val>
                                        </p:tav>
                                        <p:tav tm="100000">
                                          <p:val>
                                            <p:strVal val="#ppt_x"/>
                                          </p:val>
                                        </p:tav>
                                      </p:tavLst>
                                    </p:anim>
                                    <p:anim calcmode="lin" valueType="num">
                                      <p:cBhvr additive="base">
                                        <p:cTn id="3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arn(inVertical)">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iterate type="lt">
                                    <p:tmPct val="10000"/>
                                  </p:iterate>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P spid="10" grpId="0"/>
      <p:bldP spid="13" grpId="0"/>
      <p:bldP spid="15" grpId="0"/>
      <p:bldP spid="16" grpId="0"/>
      <p:bldP spid="17"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14:m>
                  <m:oMath xmlns:m="http://schemas.openxmlformats.org/officeDocument/2006/math">
                    <m:r>
                      <a:rPr lang="en-US" altLang="zh-CN" i="1">
                        <a:latin typeface="Cambria Math"/>
                      </a:rPr>
                      <m:t>𝝀</m:t>
                    </m:r>
                  </m:oMath>
                </a14:m>
                <a:r>
                  <a:rPr lang="en-US" altLang="zh-CN" dirty="0"/>
                  <a:t>-</a:t>
                </a:r>
                <a:r>
                  <a:rPr lang="zh-CN" altLang="en-US" dirty="0"/>
                  <a:t>矩阵的三种因子</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rotWithShape="1">
                <a:blip r:embed="rId2"/>
                <a:stretch>
                  <a:fillRect b="-27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Rectangle 8">
                <a:extLst>
                  <a:ext uri="{FF2B5EF4-FFF2-40B4-BE49-F238E27FC236}">
                    <a16:creationId xmlns:a16="http://schemas.microsoft.com/office/drawing/2014/main" id="{88E0C11F-6794-4FFC-92F4-CE4389D1E38A}"/>
                  </a:ext>
                </a:extLst>
              </p:cNvPr>
              <p:cNvSpPr>
                <a:spLocks noChangeArrowheads="1"/>
              </p:cNvSpPr>
              <p:nvPr/>
            </p:nvSpPr>
            <p:spPr bwMode="auto">
              <a:xfrm>
                <a:off x="695325" y="1518067"/>
                <a:ext cx="7561263" cy="1052596"/>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800" b="1" dirty="0">
                    <a:solidFill>
                      <a:schemeClr val="accent6"/>
                    </a:solidFill>
                    <a:latin typeface="+mn-ea"/>
                  </a:rPr>
                  <a:t>定理</a:t>
                </a:r>
                <a:endParaRPr lang="en-US" altLang="zh-CN" sz="2800" b="1" dirty="0">
                  <a:solidFill>
                    <a:schemeClr val="accent6"/>
                  </a:solidFill>
                  <a:latin typeface="+mn-ea"/>
                </a:endParaRPr>
              </a:p>
              <a:p>
                <a:pPr marL="361950">
                  <a:lnSpc>
                    <a:spcPct val="120000"/>
                  </a:lnSpc>
                </a:pPr>
                <a:r>
                  <a:rPr lang="zh-CN" altLang="en-US" sz="2400" b="1" i="0" dirty="0">
                    <a:latin typeface="+mj-lt"/>
                  </a:rPr>
                  <a:t>初等变换不改变</a:t>
                </a:r>
                <a14:m>
                  <m:oMath xmlns:m="http://schemas.openxmlformats.org/officeDocument/2006/math">
                    <m:r>
                      <a:rPr lang="en-US" altLang="zh-CN" sz="2400" b="1" i="1">
                        <a:latin typeface="Cambria Math"/>
                      </a:rPr>
                      <m:t>𝝀</m:t>
                    </m:r>
                  </m:oMath>
                </a14:m>
                <a:r>
                  <a:rPr lang="en-US" altLang="zh-CN" sz="2400" b="1" dirty="0"/>
                  <a:t>-</a:t>
                </a:r>
                <a:r>
                  <a:rPr lang="zh-CN" altLang="en-US" sz="2400" b="1" dirty="0"/>
                  <a:t>矩阵的各阶行列式因子</a:t>
                </a:r>
                <a:r>
                  <a:rPr lang="en-US" altLang="zh-CN" sz="2400" b="1" dirty="0"/>
                  <a:t>.</a:t>
                </a:r>
                <a:endParaRPr lang="zh-CN" altLang="en-US" sz="2400" b="1" dirty="0">
                  <a:latin typeface="+mn-ea"/>
                </a:endParaRPr>
              </a:p>
            </p:txBody>
          </p:sp>
        </mc:Choice>
        <mc:Fallback xmlns="">
          <p:sp>
            <p:nvSpPr>
              <p:cNvPr id="3" name="Rectangle 8">
                <a:extLst>
                  <a:ext uri="{FF2B5EF4-FFF2-40B4-BE49-F238E27FC236}">
                    <a16:creationId xmlns:a16="http://schemas.microsoft.com/office/drawing/2014/main" xmlns=""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695325" y="1518067"/>
                <a:ext cx="7561263" cy="1052596"/>
              </a:xfrm>
              <a:prstGeom prst="rect">
                <a:avLst/>
              </a:prstGeom>
              <a:blipFill rotWithShape="1">
                <a:blip r:embed="rId3"/>
                <a:stretch>
                  <a:fillRect l="-1613" t="-1734" b="-86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920066" y="2580847"/>
                <a:ext cx="6776220" cy="400110"/>
              </a:xfrm>
              <a:prstGeom prst="rect">
                <a:avLst/>
              </a:prstGeom>
            </p:spPr>
            <p:txBody>
              <a:bodyPr wrap="square">
                <a:spAutoFit/>
              </a:bodyPr>
              <a:lstStyle/>
              <a:p>
                <a:r>
                  <a:rPr lang="zh-CN" altLang="en-US" sz="2000" b="1" kern="0" dirty="0">
                    <a:solidFill>
                      <a:schemeClr val="accent4">
                        <a:lumMod val="50000"/>
                      </a:schemeClr>
                    </a:solidFill>
                    <a:latin typeface="Cambria Math" panose="02040503050406030204" pitchFamily="18" charset="0"/>
                    <a:ea typeface="微软雅黑" panose="020B0503020204020204" pitchFamily="34" charset="-122"/>
                  </a:rPr>
                  <a:t>证明</a:t>
                </a:r>
                <a:r>
                  <a:rPr lang="en-US" altLang="zh-CN" sz="2000" b="1" kern="0" dirty="0">
                    <a:solidFill>
                      <a:schemeClr val="accent4">
                        <a:lumMod val="50000"/>
                      </a:schemeClr>
                    </a:solidFill>
                    <a:latin typeface="Cambria Math" panose="02040503050406030204" pitchFamily="18" charset="0"/>
                    <a:ea typeface="微软雅黑" panose="020B0503020204020204" pitchFamily="34" charset="-122"/>
                  </a:rPr>
                  <a:t>: </a:t>
                </a:r>
                <a:r>
                  <a:rPr lang="zh-CN" altLang="en-US" sz="2000" b="1" kern="0" dirty="0">
                    <a:solidFill>
                      <a:schemeClr val="accent4">
                        <a:lumMod val="50000"/>
                      </a:schemeClr>
                    </a:solidFill>
                    <a:latin typeface="Cambria Math" panose="02040503050406030204" pitchFamily="18" charset="0"/>
                    <a:ea typeface="微软雅黑" panose="020B0503020204020204" pitchFamily="34" charset="-122"/>
                  </a:rPr>
                  <a:t>设</a:t>
                </a:r>
                <a14:m>
                  <m:oMath xmlns:m="http://schemas.openxmlformats.org/officeDocument/2006/math">
                    <m:r>
                      <a:rPr lang="en-US" altLang="zh-CN" sz="2000" b="1" i="1" kern="0" smtClean="0">
                        <a:solidFill>
                          <a:schemeClr val="accent4">
                            <a:lumMod val="50000"/>
                          </a:schemeClr>
                        </a:solidFill>
                        <a:latin typeface="Cambria Math"/>
                        <a:ea typeface="微软雅黑" panose="020B0503020204020204" pitchFamily="34" charset="-122"/>
                      </a:rPr>
                      <m:t>𝝀</m:t>
                    </m:r>
                  </m:oMath>
                </a14:m>
                <a:r>
                  <a:rPr lang="en-US" altLang="zh-CN" sz="2000" b="1" kern="0" dirty="0">
                    <a:solidFill>
                      <a:schemeClr val="accent4">
                        <a:lumMod val="50000"/>
                      </a:schemeClr>
                    </a:solidFill>
                    <a:latin typeface="Cambria Math" panose="02040503050406030204" pitchFamily="18" charset="0"/>
                    <a:ea typeface="微软雅黑" panose="020B0503020204020204" pitchFamily="34" charset="-122"/>
                  </a:rPr>
                  <a:t>-</a:t>
                </a:r>
                <a:r>
                  <a:rPr lang="zh-CN" altLang="en-US" sz="2000" b="1" kern="0" dirty="0">
                    <a:solidFill>
                      <a:schemeClr val="accent4">
                        <a:lumMod val="50000"/>
                      </a:schemeClr>
                    </a:solidFill>
                    <a:latin typeface="Cambria Math" panose="02040503050406030204" pitchFamily="18" charset="0"/>
                    <a:ea typeface="微软雅黑" panose="020B0503020204020204" pitchFamily="34" charset="-122"/>
                  </a:rPr>
                  <a:t>矩阵</a:t>
                </a:r>
                <a14:m>
                  <m:oMath xmlns:m="http://schemas.openxmlformats.org/officeDocument/2006/math">
                    <m:r>
                      <a:rPr lang="en-US" altLang="zh-CN" sz="2000" b="1" i="1" kern="0" smtClean="0">
                        <a:solidFill>
                          <a:schemeClr val="accent4">
                            <a:lumMod val="50000"/>
                          </a:schemeClr>
                        </a:solidFill>
                        <a:latin typeface="Cambria Math"/>
                        <a:ea typeface="微软雅黑" panose="020B0503020204020204" pitchFamily="34" charset="-122"/>
                      </a:rPr>
                      <m:t>𝑨</m:t>
                    </m:r>
                    <m:r>
                      <a:rPr lang="en-US" altLang="zh-CN" sz="2000" b="1" i="1" kern="0" smtClean="0">
                        <a:solidFill>
                          <a:schemeClr val="accent4">
                            <a:lumMod val="50000"/>
                          </a:schemeClr>
                        </a:solidFill>
                        <a:latin typeface="Cambria Math"/>
                        <a:ea typeface="微软雅黑" panose="020B0503020204020204" pitchFamily="34" charset="-122"/>
                      </a:rPr>
                      <m:t>(</m:t>
                    </m:r>
                    <m:r>
                      <a:rPr lang="en-US" altLang="zh-CN" sz="2000" b="1" i="1" kern="0" smtClean="0">
                        <a:solidFill>
                          <a:schemeClr val="accent4">
                            <a:lumMod val="50000"/>
                          </a:schemeClr>
                        </a:solidFill>
                        <a:latin typeface="Cambria Math"/>
                        <a:ea typeface="微软雅黑" panose="020B0503020204020204" pitchFamily="34" charset="-122"/>
                      </a:rPr>
                      <m:t>𝝀</m:t>
                    </m:r>
                    <m:r>
                      <a:rPr lang="en-US" altLang="zh-CN" sz="2000" b="1" i="1" kern="0" smtClean="0">
                        <a:solidFill>
                          <a:schemeClr val="accent4">
                            <a:lumMod val="50000"/>
                          </a:schemeClr>
                        </a:solidFill>
                        <a:latin typeface="Cambria Math"/>
                        <a:ea typeface="微软雅黑" panose="020B0503020204020204" pitchFamily="34" charset="-122"/>
                      </a:rPr>
                      <m:t>)</m:t>
                    </m:r>
                  </m:oMath>
                </a14:m>
                <a:r>
                  <a:rPr lang="zh-CN" altLang="en-US" sz="2000" b="1" kern="0" dirty="0">
                    <a:solidFill>
                      <a:schemeClr val="accent4">
                        <a:lumMod val="50000"/>
                      </a:schemeClr>
                    </a:solidFill>
                    <a:latin typeface="Cambria Math" panose="02040503050406030204" pitchFamily="18" charset="0"/>
                    <a:ea typeface="微软雅黑" panose="020B0503020204020204" pitchFamily="34" charset="-122"/>
                  </a:rPr>
                  <a:t>经一次初等变换变为</a:t>
                </a:r>
                <a14:m>
                  <m:oMath xmlns:m="http://schemas.openxmlformats.org/officeDocument/2006/math">
                    <m:r>
                      <a:rPr lang="en-US" altLang="zh-CN" sz="2000" b="1" i="1" kern="0" smtClean="0">
                        <a:solidFill>
                          <a:schemeClr val="accent4">
                            <a:lumMod val="50000"/>
                          </a:schemeClr>
                        </a:solidFill>
                        <a:latin typeface="Cambria Math"/>
                        <a:ea typeface="微软雅黑" panose="020B0503020204020204" pitchFamily="34" charset="-122"/>
                      </a:rPr>
                      <m:t>𝑩</m:t>
                    </m:r>
                    <m:r>
                      <a:rPr lang="en-US" altLang="zh-CN" sz="2000" b="1" i="1" kern="0" smtClean="0">
                        <a:solidFill>
                          <a:schemeClr val="accent4">
                            <a:lumMod val="50000"/>
                          </a:schemeClr>
                        </a:solidFill>
                        <a:latin typeface="Cambria Math"/>
                        <a:ea typeface="微软雅黑" panose="020B0503020204020204" pitchFamily="34" charset="-122"/>
                      </a:rPr>
                      <m:t>(</m:t>
                    </m:r>
                    <m:r>
                      <a:rPr lang="en-US" altLang="zh-CN" sz="2000" b="1" i="1" kern="0" smtClean="0">
                        <a:solidFill>
                          <a:schemeClr val="accent4">
                            <a:lumMod val="50000"/>
                          </a:schemeClr>
                        </a:solidFill>
                        <a:latin typeface="Cambria Math"/>
                        <a:ea typeface="微软雅黑" panose="020B0503020204020204" pitchFamily="34" charset="-122"/>
                      </a:rPr>
                      <m:t>𝝀</m:t>
                    </m:r>
                    <m:r>
                      <a:rPr lang="en-US" altLang="zh-CN" sz="2000" b="1" i="1" kern="0" smtClean="0">
                        <a:solidFill>
                          <a:schemeClr val="accent4">
                            <a:lumMod val="50000"/>
                          </a:schemeClr>
                        </a:solidFill>
                        <a:latin typeface="Cambria Math"/>
                        <a:ea typeface="微软雅黑" panose="020B0503020204020204" pitchFamily="34" charset="-122"/>
                      </a:rPr>
                      <m:t>)</m:t>
                    </m:r>
                  </m:oMath>
                </a14:m>
                <a:r>
                  <a:rPr lang="en-US" altLang="zh-CN" sz="2000" b="1" kern="0" dirty="0">
                    <a:solidFill>
                      <a:schemeClr val="accent4">
                        <a:lumMod val="50000"/>
                      </a:schemeClr>
                    </a:solidFill>
                    <a:latin typeface="Cambria Math" panose="02040503050406030204" pitchFamily="18" charset="0"/>
                    <a:ea typeface="微软雅黑" panose="020B0503020204020204" pitchFamily="34" charset="-122"/>
                  </a:rPr>
                  <a:t>. </a:t>
                </a:r>
                <a:r>
                  <a:rPr lang="zh-CN" altLang="en-US" sz="2000" b="1" kern="0" dirty="0">
                    <a:solidFill>
                      <a:schemeClr val="accent4">
                        <a:lumMod val="50000"/>
                      </a:schemeClr>
                    </a:solidFill>
                    <a:latin typeface="Cambria Math" panose="02040503050406030204" pitchFamily="18" charset="0"/>
                    <a:ea typeface="微软雅黑" panose="020B0503020204020204" pitchFamily="34" charset="-122"/>
                  </a:rPr>
                  <a:t>因为</a:t>
                </a:r>
                <a14:m>
                  <m:oMath xmlns:m="http://schemas.openxmlformats.org/officeDocument/2006/math">
                    <m:r>
                      <a:rPr lang="en-US" altLang="zh-CN" sz="2000" b="1" i="1" kern="0" dirty="0" smtClean="0">
                        <a:solidFill>
                          <a:schemeClr val="accent4">
                            <a:lumMod val="50000"/>
                          </a:schemeClr>
                        </a:solidFill>
                        <a:latin typeface="Cambria Math"/>
                        <a:ea typeface="微软雅黑" panose="020B0503020204020204" pitchFamily="34" charset="-122"/>
                      </a:rPr>
                      <m:t>𝑨</m:t>
                    </m:r>
                    <m:r>
                      <a:rPr lang="en-US" altLang="zh-CN" sz="2000" b="1" i="1" kern="0" dirty="0" smtClean="0">
                        <a:solidFill>
                          <a:schemeClr val="accent4">
                            <a:lumMod val="50000"/>
                          </a:schemeClr>
                        </a:solidFill>
                        <a:latin typeface="Cambria Math"/>
                        <a:ea typeface="微软雅黑" panose="020B0503020204020204" pitchFamily="34" charset="-122"/>
                      </a:rPr>
                      <m:t>(</m:t>
                    </m:r>
                    <m:r>
                      <a:rPr lang="en-US" altLang="zh-CN" sz="2000" b="1" i="1" kern="0" dirty="0" smtClean="0">
                        <a:solidFill>
                          <a:schemeClr val="accent4">
                            <a:lumMod val="50000"/>
                          </a:schemeClr>
                        </a:solidFill>
                        <a:latin typeface="Cambria Math"/>
                        <a:ea typeface="微软雅黑" panose="020B0503020204020204" pitchFamily="34" charset="-122"/>
                      </a:rPr>
                      <m:t>𝝀</m:t>
                    </m:r>
                    <m:r>
                      <a:rPr lang="en-US" altLang="zh-CN" sz="2000" b="1" i="1" kern="0" dirty="0" smtClean="0">
                        <a:solidFill>
                          <a:schemeClr val="accent4">
                            <a:lumMod val="50000"/>
                          </a:schemeClr>
                        </a:solidFill>
                        <a:latin typeface="Cambria Math"/>
                        <a:ea typeface="微软雅黑" panose="020B0503020204020204" pitchFamily="34" charset="-122"/>
                      </a:rPr>
                      <m:t>)</m:t>
                    </m:r>
                  </m:oMath>
                </a14:m>
                <a:r>
                  <a:rPr lang="zh-CN" altLang="en-US" sz="2000" b="1" kern="0" dirty="0">
                    <a:solidFill>
                      <a:schemeClr val="accent4">
                        <a:lumMod val="50000"/>
                      </a:schemeClr>
                    </a:solidFill>
                    <a:latin typeface="Cambria Math" panose="02040503050406030204" pitchFamily="18" charset="0"/>
                    <a:ea typeface="微软雅黑" panose="020B0503020204020204" pitchFamily="34" charset="-122"/>
                  </a:rPr>
                  <a:t>和</a:t>
                </a:r>
                <a:endParaRPr lang="en-US" altLang="zh-CN" sz="2000" b="1" kern="0" dirty="0">
                  <a:solidFill>
                    <a:schemeClr val="accent4">
                      <a:lumMod val="50000"/>
                    </a:schemeClr>
                  </a:solidFill>
                  <a:latin typeface="Cambria Math" panose="02040503050406030204" pitchFamily="18" charset="0"/>
                  <a:ea typeface="微软雅黑" panose="020B0503020204020204" pitchFamily="34"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920066" y="2580847"/>
                <a:ext cx="6776220" cy="400110"/>
              </a:xfrm>
              <a:prstGeom prst="rect">
                <a:avLst/>
              </a:prstGeom>
              <a:blipFill rotWithShape="1">
                <a:blip r:embed="rId4"/>
                <a:stretch>
                  <a:fillRect l="-989" t="-9091"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537981" y="3005166"/>
                <a:ext cx="6096000" cy="400110"/>
              </a:xfrm>
              <a:prstGeom prst="rect">
                <a:avLst/>
              </a:prstGeom>
            </p:spPr>
            <p:txBody>
              <a:bodyPr>
                <a:spAutoFit/>
              </a:bodyPr>
              <a:lstStyle/>
              <a:p>
                <a14:m>
                  <m:oMath xmlns:m="http://schemas.openxmlformats.org/officeDocument/2006/math">
                    <m:r>
                      <a:rPr lang="en-US" altLang="zh-CN" sz="2000" b="1" i="1" kern="0" dirty="0" smtClean="0">
                        <a:solidFill>
                          <a:schemeClr val="accent4">
                            <a:lumMod val="50000"/>
                          </a:schemeClr>
                        </a:solidFill>
                        <a:latin typeface="Cambria Math"/>
                        <a:ea typeface="微软雅黑" panose="020B0503020204020204" pitchFamily="34" charset="-122"/>
                      </a:rPr>
                      <m:t>𝑩</m:t>
                    </m:r>
                    <m:r>
                      <a:rPr lang="en-US" altLang="zh-CN" sz="2000" b="1" i="1" kern="0" dirty="0" smtClean="0">
                        <a:solidFill>
                          <a:schemeClr val="accent4">
                            <a:lumMod val="50000"/>
                          </a:schemeClr>
                        </a:solidFill>
                        <a:latin typeface="Cambria Math"/>
                        <a:ea typeface="微软雅黑" panose="020B0503020204020204" pitchFamily="34" charset="-122"/>
                      </a:rPr>
                      <m:t>(</m:t>
                    </m:r>
                    <m:r>
                      <a:rPr lang="en-US" altLang="zh-CN" sz="2000" b="1" i="1" kern="0" dirty="0" smtClean="0">
                        <a:solidFill>
                          <a:schemeClr val="accent4">
                            <a:lumMod val="50000"/>
                          </a:schemeClr>
                        </a:solidFill>
                        <a:latin typeface="Cambria Math"/>
                        <a:ea typeface="微软雅黑" panose="020B0503020204020204" pitchFamily="34" charset="-122"/>
                      </a:rPr>
                      <m:t>𝝀</m:t>
                    </m:r>
                    <m:r>
                      <a:rPr lang="en-US" altLang="zh-CN" sz="2000" b="1" i="1" kern="0" dirty="0" smtClean="0">
                        <a:solidFill>
                          <a:schemeClr val="accent4">
                            <a:lumMod val="50000"/>
                          </a:schemeClr>
                        </a:solidFill>
                        <a:latin typeface="Cambria Math"/>
                        <a:ea typeface="微软雅黑" panose="020B0503020204020204" pitchFamily="34" charset="-122"/>
                      </a:rPr>
                      <m:t>)</m:t>
                    </m:r>
                  </m:oMath>
                </a14:m>
                <a:r>
                  <a:rPr lang="zh-CN" altLang="en-US" sz="2000" b="1" kern="0" dirty="0">
                    <a:solidFill>
                      <a:schemeClr val="accent4">
                        <a:lumMod val="50000"/>
                      </a:schemeClr>
                    </a:solidFill>
                    <a:latin typeface="Cambria Math" panose="02040503050406030204" pitchFamily="18" charset="0"/>
                    <a:ea typeface="微软雅黑" panose="020B0503020204020204" pitchFamily="34" charset="-122"/>
                  </a:rPr>
                  <a:t>对应的</a:t>
                </a:r>
                <a14:m>
                  <m:oMath xmlns:m="http://schemas.openxmlformats.org/officeDocument/2006/math">
                    <m:r>
                      <a:rPr lang="en-US" altLang="zh-CN" sz="2000" b="1" i="1" kern="0" dirty="0">
                        <a:solidFill>
                          <a:schemeClr val="accent4">
                            <a:lumMod val="50000"/>
                          </a:schemeClr>
                        </a:solidFill>
                        <a:latin typeface="Cambria Math"/>
                        <a:ea typeface="微软雅黑" panose="020B0503020204020204" pitchFamily="34" charset="-122"/>
                      </a:rPr>
                      <m:t>𝒌</m:t>
                    </m:r>
                  </m:oMath>
                </a14:m>
                <a:r>
                  <a:rPr lang="zh-CN" altLang="en-US" sz="2000" b="1" kern="0" dirty="0">
                    <a:solidFill>
                      <a:schemeClr val="accent4">
                        <a:lumMod val="50000"/>
                      </a:schemeClr>
                    </a:solidFill>
                    <a:latin typeface="Cambria Math" panose="02040503050406030204" pitchFamily="18" charset="0"/>
                    <a:ea typeface="微软雅黑" panose="020B0503020204020204" pitchFamily="34" charset="-122"/>
                  </a:rPr>
                  <a:t>阶子式或者相等，或者互为相反数，</a:t>
                </a:r>
                <a:endParaRPr lang="en-US" altLang="zh-CN" sz="2000" b="1" kern="0" dirty="0">
                  <a:solidFill>
                    <a:schemeClr val="accent4">
                      <a:lumMod val="50000"/>
                    </a:schemeClr>
                  </a:solidFill>
                  <a:latin typeface="Cambria Math" panose="02040503050406030204" pitchFamily="18" charset="0"/>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1537981" y="3005166"/>
                <a:ext cx="6096000" cy="400110"/>
              </a:xfrm>
              <a:prstGeom prst="rect">
                <a:avLst/>
              </a:prstGeom>
              <a:blipFill rotWithShape="1">
                <a:blip r:embed="rId5"/>
                <a:stretch>
                  <a:fillRect t="-7576"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537981" y="3445670"/>
                <a:ext cx="5778826" cy="400110"/>
              </a:xfrm>
              <a:prstGeom prst="rect">
                <a:avLst/>
              </a:prstGeom>
            </p:spPr>
            <p:txBody>
              <a:bodyPr wrap="none">
                <a:spAutoFit/>
              </a:bodyPr>
              <a:lstStyle/>
              <a:p>
                <a:r>
                  <a:rPr lang="zh-CN" altLang="en-US" sz="2000" b="1" kern="0" dirty="0">
                    <a:solidFill>
                      <a:schemeClr val="accent4">
                        <a:lumMod val="50000"/>
                      </a:schemeClr>
                    </a:solidFill>
                    <a:latin typeface="Cambria Math" panose="02040503050406030204" pitchFamily="18" charset="0"/>
                    <a:ea typeface="微软雅黑" panose="020B0503020204020204" pitchFamily="34" charset="-122"/>
                  </a:rPr>
                  <a:t>或者相差非零常数</a:t>
                </a:r>
                <a14:m>
                  <m:oMath xmlns:m="http://schemas.openxmlformats.org/officeDocument/2006/math">
                    <m:r>
                      <a:rPr lang="en-US" altLang="zh-CN" sz="2000" b="1" i="1" kern="0">
                        <a:solidFill>
                          <a:schemeClr val="accent4">
                            <a:lumMod val="50000"/>
                          </a:schemeClr>
                        </a:solidFill>
                        <a:latin typeface="Cambria Math"/>
                        <a:ea typeface="微软雅黑" panose="020B0503020204020204" pitchFamily="34" charset="-122"/>
                      </a:rPr>
                      <m:t>𝒌</m:t>
                    </m:r>
                  </m:oMath>
                </a14:m>
                <a:r>
                  <a:rPr lang="zh-CN" altLang="en-US" sz="2000" b="1" kern="0" dirty="0">
                    <a:solidFill>
                      <a:schemeClr val="accent4">
                        <a:lumMod val="50000"/>
                      </a:schemeClr>
                    </a:solidFill>
                    <a:latin typeface="Cambria Math" panose="02040503050406030204" pitchFamily="18" charset="0"/>
                    <a:ea typeface="微软雅黑" panose="020B0503020204020204" pitchFamily="34" charset="-122"/>
                  </a:rPr>
                  <a:t>倍</a:t>
                </a:r>
                <a:r>
                  <a:rPr lang="en-US" altLang="zh-CN" sz="2000" b="1" kern="0" dirty="0">
                    <a:solidFill>
                      <a:schemeClr val="accent4">
                        <a:lumMod val="50000"/>
                      </a:schemeClr>
                    </a:solidFill>
                    <a:latin typeface="Cambria Math" panose="02040503050406030204" pitchFamily="18" charset="0"/>
                    <a:ea typeface="微软雅黑" panose="020B0503020204020204" pitchFamily="34" charset="-122"/>
                  </a:rPr>
                  <a:t>. </a:t>
                </a:r>
                <a:r>
                  <a:rPr lang="zh-CN" altLang="en-US" sz="2000" b="1" kern="0" dirty="0">
                    <a:solidFill>
                      <a:schemeClr val="accent4">
                        <a:lumMod val="50000"/>
                      </a:schemeClr>
                    </a:solidFill>
                    <a:latin typeface="Cambria Math" panose="02040503050406030204" pitchFamily="18" charset="0"/>
                    <a:ea typeface="微软雅黑" panose="020B0503020204020204" pitchFamily="34" charset="-122"/>
                  </a:rPr>
                  <a:t>因此</a:t>
                </a:r>
                <a14:m>
                  <m:oMath xmlns:m="http://schemas.openxmlformats.org/officeDocument/2006/math">
                    <m:r>
                      <a:rPr lang="en-US" altLang="zh-CN" sz="2000" b="1" i="1" kern="0" smtClean="0">
                        <a:solidFill>
                          <a:schemeClr val="accent4">
                            <a:lumMod val="50000"/>
                          </a:schemeClr>
                        </a:solidFill>
                        <a:latin typeface="Cambria Math"/>
                        <a:ea typeface="微软雅黑" panose="020B0503020204020204" pitchFamily="34" charset="-122"/>
                      </a:rPr>
                      <m:t>𝑨</m:t>
                    </m:r>
                    <m:r>
                      <a:rPr lang="en-US" altLang="zh-CN" sz="2000" b="1" i="1" kern="0" smtClean="0">
                        <a:solidFill>
                          <a:schemeClr val="accent4">
                            <a:lumMod val="50000"/>
                          </a:schemeClr>
                        </a:solidFill>
                        <a:latin typeface="Cambria Math"/>
                        <a:ea typeface="微软雅黑" panose="020B0503020204020204" pitchFamily="34" charset="-122"/>
                      </a:rPr>
                      <m:t>(</m:t>
                    </m:r>
                    <m:r>
                      <a:rPr lang="en-US" altLang="zh-CN" sz="2000" b="1" i="1" kern="0" smtClean="0">
                        <a:solidFill>
                          <a:schemeClr val="accent4">
                            <a:lumMod val="50000"/>
                          </a:schemeClr>
                        </a:solidFill>
                        <a:latin typeface="Cambria Math"/>
                        <a:ea typeface="微软雅黑" panose="020B0503020204020204" pitchFamily="34" charset="-122"/>
                      </a:rPr>
                      <m:t>𝝀</m:t>
                    </m:r>
                    <m:r>
                      <a:rPr lang="en-US" altLang="zh-CN" sz="2000" b="1" i="1" kern="0" smtClean="0">
                        <a:solidFill>
                          <a:schemeClr val="accent4">
                            <a:lumMod val="50000"/>
                          </a:schemeClr>
                        </a:solidFill>
                        <a:latin typeface="Cambria Math"/>
                        <a:ea typeface="微软雅黑" panose="020B0503020204020204" pitchFamily="34" charset="-122"/>
                      </a:rPr>
                      <m:t>)</m:t>
                    </m:r>
                  </m:oMath>
                </a14:m>
                <a:r>
                  <a:rPr lang="zh-CN" altLang="en-US" sz="2000" b="1" kern="0" dirty="0">
                    <a:solidFill>
                      <a:schemeClr val="accent4">
                        <a:lumMod val="50000"/>
                      </a:schemeClr>
                    </a:solidFill>
                    <a:latin typeface="Cambria Math" panose="02040503050406030204" pitchFamily="18" charset="0"/>
                    <a:ea typeface="微软雅黑" panose="020B0503020204020204" pitchFamily="34" charset="-122"/>
                  </a:rPr>
                  <a:t>和</a:t>
                </a:r>
                <a14:m>
                  <m:oMath xmlns:m="http://schemas.openxmlformats.org/officeDocument/2006/math">
                    <m:r>
                      <a:rPr lang="en-US" altLang="zh-CN" sz="2000" b="1" i="1" kern="0" dirty="0" smtClean="0">
                        <a:solidFill>
                          <a:schemeClr val="accent4">
                            <a:lumMod val="50000"/>
                          </a:schemeClr>
                        </a:solidFill>
                        <a:latin typeface="Cambria Math"/>
                        <a:ea typeface="微软雅黑" panose="020B0503020204020204" pitchFamily="34" charset="-122"/>
                      </a:rPr>
                      <m:t>𝑩</m:t>
                    </m:r>
                    <m:d>
                      <m:dPr>
                        <m:ctrlPr>
                          <a:rPr lang="en-US" altLang="zh-CN" sz="2000" b="1" i="1" kern="0" dirty="0" smtClean="0">
                            <a:solidFill>
                              <a:schemeClr val="accent4">
                                <a:lumMod val="50000"/>
                              </a:schemeClr>
                            </a:solidFill>
                            <a:latin typeface="Cambria Math" panose="02040503050406030204" pitchFamily="18" charset="0"/>
                            <a:ea typeface="微软雅黑" panose="020B0503020204020204" pitchFamily="34" charset="-122"/>
                          </a:rPr>
                        </m:ctrlPr>
                      </m:dPr>
                      <m:e>
                        <m:r>
                          <a:rPr lang="en-US" altLang="zh-CN" sz="2000" b="1" i="1" kern="0" dirty="0" smtClean="0">
                            <a:solidFill>
                              <a:schemeClr val="accent4">
                                <a:lumMod val="50000"/>
                              </a:schemeClr>
                            </a:solidFill>
                            <a:latin typeface="Cambria Math"/>
                            <a:ea typeface="微软雅黑" panose="020B0503020204020204" pitchFamily="34" charset="-122"/>
                          </a:rPr>
                          <m:t>𝝀</m:t>
                        </m:r>
                      </m:e>
                    </m:d>
                  </m:oMath>
                </a14:m>
                <a:r>
                  <a:rPr lang="zh-CN" altLang="en-US" sz="2000" b="1" kern="0" dirty="0">
                    <a:solidFill>
                      <a:schemeClr val="accent4">
                        <a:lumMod val="50000"/>
                      </a:schemeClr>
                    </a:solidFill>
                    <a:latin typeface="Cambria Math" panose="02040503050406030204" pitchFamily="18" charset="0"/>
                    <a:ea typeface="微软雅黑" panose="020B0503020204020204" pitchFamily="34" charset="-122"/>
                  </a:rPr>
                  <a:t>的</a:t>
                </a:r>
                <a14:m>
                  <m:oMath xmlns:m="http://schemas.openxmlformats.org/officeDocument/2006/math">
                    <m:r>
                      <a:rPr lang="en-US" altLang="zh-CN" sz="2000" b="1" i="1" kern="0" dirty="0" smtClean="0">
                        <a:solidFill>
                          <a:schemeClr val="accent4">
                            <a:lumMod val="50000"/>
                          </a:schemeClr>
                        </a:solidFill>
                        <a:latin typeface="Cambria Math"/>
                        <a:ea typeface="微软雅黑" panose="020B0503020204020204" pitchFamily="34" charset="-122"/>
                      </a:rPr>
                      <m:t>𝒌</m:t>
                    </m:r>
                  </m:oMath>
                </a14:m>
                <a:r>
                  <a:rPr lang="zh-CN" altLang="en-US" sz="2000" b="1" kern="0" dirty="0">
                    <a:solidFill>
                      <a:schemeClr val="accent4">
                        <a:lumMod val="50000"/>
                      </a:schemeClr>
                    </a:solidFill>
                    <a:latin typeface="Cambria Math" panose="02040503050406030204" pitchFamily="18" charset="0"/>
                    <a:ea typeface="微软雅黑" panose="020B0503020204020204" pitchFamily="34" charset="-122"/>
                  </a:rPr>
                  <a:t>级行列</a:t>
                </a:r>
                <a:endParaRPr lang="en-US" altLang="zh-CN" sz="2000" b="1" kern="0" dirty="0">
                  <a:solidFill>
                    <a:schemeClr val="accent4">
                      <a:lumMod val="50000"/>
                    </a:schemeClr>
                  </a:solidFill>
                  <a:latin typeface="Cambria Math" panose="02040503050406030204" pitchFamily="18" charset="0"/>
                  <a:ea typeface="微软雅黑" panose="020B0503020204020204" pitchFamily="34"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1537981" y="3445670"/>
                <a:ext cx="5778826" cy="400110"/>
              </a:xfrm>
              <a:prstGeom prst="rect">
                <a:avLst/>
              </a:prstGeom>
              <a:blipFill rotWithShape="1">
                <a:blip r:embed="rId6"/>
                <a:stretch>
                  <a:fillRect l="-1055" t="-9091" r="-422" b="-25758"/>
                </a:stretch>
              </a:blipFill>
            </p:spPr>
            <p:txBody>
              <a:bodyPr/>
              <a:lstStyle/>
              <a:p>
                <a:r>
                  <a:rPr lang="zh-CN" altLang="en-US">
                    <a:noFill/>
                  </a:rPr>
                  <a:t> </a:t>
                </a:r>
              </a:p>
            </p:txBody>
          </p:sp>
        </mc:Fallback>
      </mc:AlternateContent>
      <p:sp>
        <p:nvSpPr>
          <p:cNvPr id="7" name="矩形 6"/>
          <p:cNvSpPr/>
          <p:nvPr/>
        </p:nvSpPr>
        <p:spPr>
          <a:xfrm>
            <a:off x="1537981" y="3881898"/>
            <a:ext cx="1385316" cy="369332"/>
          </a:xfrm>
          <a:prstGeom prst="rect">
            <a:avLst/>
          </a:prstGeom>
        </p:spPr>
        <p:txBody>
          <a:bodyPr wrap="none">
            <a:spAutoFit/>
          </a:bodyPr>
          <a:lstStyle/>
          <a:p>
            <a:r>
              <a:rPr lang="zh-CN" altLang="en-US" b="1" kern="0" dirty="0">
                <a:solidFill>
                  <a:schemeClr val="accent4">
                    <a:lumMod val="50000"/>
                  </a:schemeClr>
                </a:solidFill>
                <a:latin typeface="Cambria Math" panose="02040503050406030204" pitchFamily="18" charset="0"/>
                <a:ea typeface="微软雅黑" panose="020B0503020204020204" pitchFamily="34" charset="-122"/>
              </a:rPr>
              <a:t>式因子相等</a:t>
            </a:r>
            <a:r>
              <a:rPr lang="en-US" altLang="zh-CN" b="1" kern="0" dirty="0">
                <a:solidFill>
                  <a:schemeClr val="accent4">
                    <a:lumMod val="50000"/>
                  </a:schemeClr>
                </a:solidFill>
                <a:latin typeface="Cambria Math" panose="02040503050406030204" pitchFamily="18" charset="0"/>
                <a:ea typeface="微软雅黑" panose="020B0503020204020204" pitchFamily="34" charset="-122"/>
              </a:rPr>
              <a:t>.</a:t>
            </a:r>
            <a:endParaRPr lang="zh-CN" altLang="en-US" dirty="0"/>
          </a:p>
        </p:txBody>
      </p:sp>
      <mc:AlternateContent xmlns:mc="http://schemas.openxmlformats.org/markup-compatibility/2006" xmlns:a14="http://schemas.microsoft.com/office/drawing/2010/main">
        <mc:Choice Requires="a14">
          <p:sp>
            <p:nvSpPr>
              <p:cNvPr id="8" name="Rectangle 8">
                <a:extLst>
                  <a:ext uri="{FF2B5EF4-FFF2-40B4-BE49-F238E27FC236}">
                    <a16:creationId xmlns:a16="http://schemas.microsoft.com/office/drawing/2014/main" id="{88E0C11F-6794-4FFC-92F4-CE4389D1E38A}"/>
                  </a:ext>
                </a:extLst>
              </p:cNvPr>
              <p:cNvSpPr>
                <a:spLocks noChangeArrowheads="1"/>
              </p:cNvSpPr>
              <p:nvPr/>
            </p:nvSpPr>
            <p:spPr bwMode="auto">
              <a:xfrm>
                <a:off x="724873" y="4314246"/>
                <a:ext cx="7561263" cy="1052596"/>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800" b="1" dirty="0">
                    <a:solidFill>
                      <a:schemeClr val="accent6"/>
                    </a:solidFill>
                    <a:latin typeface="+mn-ea"/>
                  </a:rPr>
                  <a:t>推论</a:t>
                </a:r>
                <a:endParaRPr lang="en-US" altLang="zh-CN" sz="2800" b="1" dirty="0">
                  <a:solidFill>
                    <a:schemeClr val="accent6"/>
                  </a:solidFill>
                  <a:latin typeface="+mn-ea"/>
                </a:endParaRPr>
              </a:p>
              <a:p>
                <a:pPr marL="361950">
                  <a:lnSpc>
                    <a:spcPct val="120000"/>
                  </a:lnSpc>
                </a:pPr>
                <a:r>
                  <a:rPr lang="zh-CN" altLang="en-US" sz="2400" b="1" i="0" dirty="0">
                    <a:latin typeface="+mj-lt"/>
                  </a:rPr>
                  <a:t>等价的</a:t>
                </a:r>
                <a14:m>
                  <m:oMath xmlns:m="http://schemas.openxmlformats.org/officeDocument/2006/math">
                    <m:r>
                      <a:rPr lang="en-US" altLang="zh-CN" sz="2400" b="1" i="1" smtClean="0">
                        <a:latin typeface="Cambria Math"/>
                      </a:rPr>
                      <m:t>𝝀</m:t>
                    </m:r>
                  </m:oMath>
                </a14:m>
                <a:r>
                  <a:rPr lang="en-US" altLang="zh-CN" sz="2400" b="1" i="0" dirty="0">
                    <a:latin typeface="+mj-lt"/>
                  </a:rPr>
                  <a:t>-</a:t>
                </a:r>
                <a:r>
                  <a:rPr lang="zh-CN" altLang="en-US" sz="2400" b="1" i="0" dirty="0">
                    <a:latin typeface="+mj-lt"/>
                  </a:rPr>
                  <a:t>矩阵有</a:t>
                </a:r>
                <a:r>
                  <a:rPr lang="zh-CN" altLang="en-US" sz="2400" b="1" i="0" dirty="0">
                    <a:solidFill>
                      <a:srgbClr val="0070C0"/>
                    </a:solidFill>
                    <a:latin typeface="+mj-lt"/>
                  </a:rPr>
                  <a:t>相同</a:t>
                </a:r>
                <a:r>
                  <a:rPr lang="zh-CN" altLang="en-US" sz="2400" b="1" i="0" dirty="0">
                    <a:latin typeface="+mj-lt"/>
                  </a:rPr>
                  <a:t>的</a:t>
                </a:r>
                <a:r>
                  <a:rPr lang="zh-CN" altLang="en-US" sz="2400" b="1" i="0" dirty="0">
                    <a:solidFill>
                      <a:srgbClr val="0070C0"/>
                    </a:solidFill>
                    <a:latin typeface="+mj-lt"/>
                  </a:rPr>
                  <a:t>行列式因子</a:t>
                </a:r>
                <a:r>
                  <a:rPr lang="en-US" altLang="zh-CN" sz="2400" b="1" dirty="0">
                    <a:latin typeface="+mj-lt"/>
                  </a:rPr>
                  <a:t>;</a:t>
                </a:r>
                <a:endParaRPr lang="zh-CN" altLang="en-US" sz="2400" b="1" dirty="0">
                  <a:latin typeface="+mn-ea"/>
                </a:endParaRPr>
              </a:p>
            </p:txBody>
          </p:sp>
        </mc:Choice>
        <mc:Fallback xmlns="">
          <p:sp>
            <p:nvSpPr>
              <p:cNvPr id="8" name="Rectangle 8">
                <a:extLst>
                  <a:ext uri="{FF2B5EF4-FFF2-40B4-BE49-F238E27FC236}">
                    <a16:creationId xmlns:a16="http://schemas.microsoft.com/office/drawing/2014/main" id="{88E0C11F-6794-4FFC-92F4-CE4389D1E38A}"/>
                  </a:ext>
                </a:extLst>
              </p:cNvPr>
              <p:cNvSpPr>
                <a:spLocks noRot="1" noChangeAspect="1" noMove="1" noResize="1" noEditPoints="1" noAdjustHandles="1" noChangeArrowheads="1" noChangeShapeType="1" noTextEdit="1"/>
              </p:cNvSpPr>
              <p:nvPr/>
            </p:nvSpPr>
            <p:spPr bwMode="auto">
              <a:xfrm>
                <a:off x="724873" y="4314246"/>
                <a:ext cx="7561263" cy="1052596"/>
              </a:xfrm>
              <a:prstGeom prst="rect">
                <a:avLst/>
              </a:prstGeom>
              <a:blipFill>
                <a:blip r:embed="rId7"/>
                <a:stretch>
                  <a:fillRect l="-1694" t="-2326" b="-930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727347" y="5336937"/>
                <a:ext cx="4947188" cy="497957"/>
              </a:xfrm>
              <a:prstGeom prst="rect">
                <a:avLst/>
              </a:prstGeom>
            </p:spPr>
            <p:txBody>
              <a:bodyPr wrap="none">
                <a:spAutoFit/>
              </a:bodyPr>
              <a:lstStyle/>
              <a:p>
                <a:pPr marL="361950">
                  <a:lnSpc>
                    <a:spcPct val="120000"/>
                  </a:lnSpc>
                </a:pPr>
                <a:r>
                  <a:rPr lang="zh-CN" altLang="en-US" sz="2400" b="1" dirty="0"/>
                  <a:t>等价的</a:t>
                </a:r>
                <a14:m>
                  <m:oMath xmlns:m="http://schemas.openxmlformats.org/officeDocument/2006/math">
                    <m:r>
                      <a:rPr lang="en-US" altLang="zh-CN" sz="2400" b="1" i="1">
                        <a:latin typeface="Cambria Math"/>
                      </a:rPr>
                      <m:t>𝝀</m:t>
                    </m:r>
                  </m:oMath>
                </a14:m>
                <a:r>
                  <a:rPr lang="en-US" altLang="zh-CN" sz="2400" b="1" dirty="0"/>
                  <a:t>-</a:t>
                </a:r>
                <a:r>
                  <a:rPr lang="zh-CN" altLang="en-US" sz="2400" b="1" dirty="0"/>
                  <a:t>矩阵有</a:t>
                </a:r>
                <a:r>
                  <a:rPr lang="zh-CN" altLang="en-US" sz="2400" b="1" dirty="0">
                    <a:solidFill>
                      <a:srgbClr val="0070C0"/>
                    </a:solidFill>
                  </a:rPr>
                  <a:t>相同</a:t>
                </a:r>
                <a:r>
                  <a:rPr lang="zh-CN" altLang="en-US" sz="2400" b="1" dirty="0"/>
                  <a:t>的</a:t>
                </a:r>
                <a:r>
                  <a:rPr lang="zh-CN" altLang="en-US" sz="2400" b="1" dirty="0">
                    <a:solidFill>
                      <a:srgbClr val="0070C0"/>
                    </a:solidFill>
                  </a:rPr>
                  <a:t>不变因子</a:t>
                </a:r>
                <a:r>
                  <a:rPr lang="en-US" altLang="zh-CN" sz="2400" b="1" dirty="0">
                    <a:solidFill>
                      <a:srgbClr val="0070C0"/>
                    </a:solidFill>
                  </a:rPr>
                  <a:t>;</a:t>
                </a:r>
                <a:endParaRPr lang="zh-CN" altLang="en-US" sz="2400" b="1" dirty="0">
                  <a:latin typeface="+mn-ea"/>
                </a:endParaRPr>
              </a:p>
            </p:txBody>
          </p:sp>
        </mc:Choice>
        <mc:Fallback xmlns="">
          <p:sp>
            <p:nvSpPr>
              <p:cNvPr id="9" name="矩形 8"/>
              <p:cNvSpPr>
                <a:spLocks noRot="1" noChangeAspect="1" noMove="1" noResize="1" noEditPoints="1" noAdjustHandles="1" noChangeArrowheads="1" noChangeShapeType="1" noTextEdit="1"/>
              </p:cNvSpPr>
              <p:nvPr/>
            </p:nvSpPr>
            <p:spPr>
              <a:xfrm>
                <a:off x="727347" y="5336937"/>
                <a:ext cx="4947188" cy="497957"/>
              </a:xfrm>
              <a:prstGeom prst="rect">
                <a:avLst/>
              </a:prstGeom>
              <a:blipFill>
                <a:blip r:embed="rId8"/>
                <a:stretch>
                  <a:fillRect t="-2439" r="-862" b="-26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730766" y="5858627"/>
                <a:ext cx="4947188" cy="497957"/>
              </a:xfrm>
              <a:prstGeom prst="rect">
                <a:avLst/>
              </a:prstGeom>
            </p:spPr>
            <p:txBody>
              <a:bodyPr wrap="none">
                <a:spAutoFit/>
              </a:bodyPr>
              <a:lstStyle/>
              <a:p>
                <a:pPr marL="361950">
                  <a:lnSpc>
                    <a:spcPct val="120000"/>
                  </a:lnSpc>
                </a:pPr>
                <a:r>
                  <a:rPr lang="zh-CN" altLang="en-US" sz="2400" b="1" dirty="0"/>
                  <a:t>等价的</a:t>
                </a:r>
                <a14:m>
                  <m:oMath xmlns:m="http://schemas.openxmlformats.org/officeDocument/2006/math">
                    <m:r>
                      <a:rPr lang="en-US" altLang="zh-CN" sz="2400" b="1" i="1">
                        <a:latin typeface="Cambria Math"/>
                      </a:rPr>
                      <m:t>𝝀</m:t>
                    </m:r>
                  </m:oMath>
                </a14:m>
                <a:r>
                  <a:rPr lang="en-US" altLang="zh-CN" sz="2400" b="1" dirty="0"/>
                  <a:t>-</a:t>
                </a:r>
                <a:r>
                  <a:rPr lang="zh-CN" altLang="en-US" sz="2400" b="1" dirty="0"/>
                  <a:t>矩阵有</a:t>
                </a:r>
                <a:r>
                  <a:rPr lang="zh-CN" altLang="en-US" sz="2400" b="1" dirty="0">
                    <a:solidFill>
                      <a:srgbClr val="0070C0"/>
                    </a:solidFill>
                  </a:rPr>
                  <a:t>相同</a:t>
                </a:r>
                <a:r>
                  <a:rPr lang="zh-CN" altLang="en-US" sz="2400" b="1" dirty="0"/>
                  <a:t>的</a:t>
                </a:r>
                <a:r>
                  <a:rPr lang="zh-CN" altLang="en-US" sz="2400" b="1" dirty="0">
                    <a:solidFill>
                      <a:srgbClr val="0070C0"/>
                    </a:solidFill>
                  </a:rPr>
                  <a:t>初级因子</a:t>
                </a:r>
                <a:r>
                  <a:rPr lang="en-US" altLang="zh-CN" sz="2400" b="1" dirty="0"/>
                  <a:t>.</a:t>
                </a:r>
                <a:endParaRPr lang="zh-CN" altLang="en-US" sz="2400" b="1" dirty="0">
                  <a:latin typeface="+mn-ea"/>
                </a:endParaRPr>
              </a:p>
            </p:txBody>
          </p:sp>
        </mc:Choice>
        <mc:Fallback xmlns="">
          <p:sp>
            <p:nvSpPr>
              <p:cNvPr id="10" name="矩形 9"/>
              <p:cNvSpPr>
                <a:spLocks noRot="1" noChangeAspect="1" noMove="1" noResize="1" noEditPoints="1" noAdjustHandles="1" noChangeArrowheads="1" noChangeShapeType="1" noTextEdit="1"/>
              </p:cNvSpPr>
              <p:nvPr/>
            </p:nvSpPr>
            <p:spPr>
              <a:xfrm>
                <a:off x="730766" y="5858627"/>
                <a:ext cx="4947188" cy="497957"/>
              </a:xfrm>
              <a:prstGeom prst="rect">
                <a:avLst/>
              </a:prstGeom>
              <a:blipFill>
                <a:blip r:embed="rId9"/>
                <a:stretch>
                  <a:fillRect t="-2439" r="-863" b="-268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89143857"/>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2100"/>
                            </p:stCondLst>
                            <p:childTnLst>
                              <p:par>
                                <p:cTn id="14" presetID="10"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375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5550"/>
                            </p:stCondLst>
                            <p:childTnLst>
                              <p:par>
                                <p:cTn id="22" presetID="10" presetClass="entr" presetSubtype="0" fill="hold" grpId="0" nodeType="afterEffect">
                                  <p:stCondLst>
                                    <p:cond delay="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iterate type="lt">
                                    <p:tmPct val="10000"/>
                                  </p:iterate>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arn(inVertical)">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14:m>
                  <m:oMath xmlns:m="http://schemas.openxmlformats.org/officeDocument/2006/math">
                    <m:r>
                      <a:rPr lang="en-US" altLang="zh-CN" i="1">
                        <a:latin typeface="Cambria Math"/>
                      </a:rPr>
                      <m:t>𝝀</m:t>
                    </m:r>
                  </m:oMath>
                </a14:m>
                <a:r>
                  <a:rPr lang="en-US" altLang="zh-CN" dirty="0"/>
                  <a:t>-</a:t>
                </a:r>
                <a:r>
                  <a:rPr lang="zh-CN" altLang="en-US" dirty="0"/>
                  <a:t>矩阵的三种因子</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rotWithShape="1">
                <a:blip r:embed="rId2"/>
                <a:stretch>
                  <a:fillRect b="-27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249963" y="2027581"/>
                <a:ext cx="5018361" cy="19241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a:rPr>
                        <m:t>𝑱</m:t>
                      </m:r>
                      <m:d>
                        <m:dPr>
                          <m:ctrlPr>
                            <a:rPr lang="en-US" altLang="zh-CN" sz="2000" b="1" i="1" smtClean="0">
                              <a:latin typeface="Cambria Math" panose="02040503050406030204" pitchFamily="18" charset="0"/>
                            </a:rPr>
                          </m:ctrlPr>
                        </m:dPr>
                        <m:e>
                          <m:r>
                            <a:rPr lang="en-US" altLang="zh-CN" sz="2000" b="1" i="1" smtClean="0">
                              <a:latin typeface="Cambria Math"/>
                            </a:rPr>
                            <m:t>𝝀</m:t>
                          </m:r>
                        </m:e>
                      </m:d>
                      <m:r>
                        <a:rPr lang="en-US" altLang="zh-CN" sz="2000" b="1" i="1" smtClean="0">
                          <a:latin typeface="Cambria Math"/>
                        </a:rPr>
                        <m:t>=</m:t>
                      </m:r>
                      <m:sSub>
                        <m:sSubPr>
                          <m:ctrlPr>
                            <a:rPr lang="en-US" altLang="zh-CN" sz="2000" b="1" i="1" smtClean="0">
                              <a:latin typeface="Cambria Math" panose="02040503050406030204" pitchFamily="18" charset="0"/>
                            </a:rPr>
                          </m:ctrlPr>
                        </m:sSubPr>
                        <m:e>
                          <m:d>
                            <m:dPr>
                              <m:begChr m:val="["/>
                              <m:endChr m:val="]"/>
                              <m:ctrlPr>
                                <a:rPr lang="zh-CN" altLang="en-US" sz="2000" b="1" i="1">
                                  <a:latin typeface="Cambria Math" panose="02040503050406030204" pitchFamily="18" charset="0"/>
                                </a:rPr>
                              </m:ctrlPr>
                            </m:dPr>
                            <m:e>
                              <m:m>
                                <m:mPr>
                                  <m:mcs>
                                    <m:mc>
                                      <m:mcPr>
                                        <m:count m:val="6"/>
                                        <m:mcJc m:val="center"/>
                                      </m:mcPr>
                                    </m:mc>
                                  </m:mcs>
                                  <m:ctrlPr>
                                    <a:rPr lang="zh-CN" altLang="en-US" sz="2000" b="1" i="1">
                                      <a:latin typeface="Cambria Math" panose="02040503050406030204" pitchFamily="18" charset="0"/>
                                    </a:rPr>
                                  </m:ctrlPr>
                                </m:mPr>
                                <m:mr>
                                  <m:e>
                                    <m:d>
                                      <m:dPr>
                                        <m:begChr m:val=""/>
                                        <m:ctrlPr>
                                          <a:rPr lang="zh-CN" altLang="en-US" sz="2000" b="1" i="1" smtClean="0">
                                            <a:solidFill>
                                              <a:srgbClr val="C00000"/>
                                            </a:solidFill>
                                            <a:latin typeface="Cambria Math" panose="02040503050406030204" pitchFamily="18" charset="0"/>
                                          </a:rPr>
                                        </m:ctrlPr>
                                      </m:dPr>
                                      <m:e>
                                        <m:sSub>
                                          <m:sSubPr>
                                            <m:ctrlPr>
                                              <a:rPr lang="zh-CN" altLang="en-US" sz="2000" b="1" i="1">
                                                <a:solidFill>
                                                  <a:srgbClr val="C00000"/>
                                                </a:solidFill>
                                                <a:latin typeface="Cambria Math" panose="02040503050406030204" pitchFamily="18" charset="0"/>
                                              </a:rPr>
                                            </m:ctrlPr>
                                          </m:sSubPr>
                                          <m:e>
                                            <m:r>
                                              <a:rPr lang="zh-CN" altLang="en-US" sz="2000" b="1" i="1">
                                                <a:solidFill>
                                                  <a:srgbClr val="C00000"/>
                                                </a:solidFill>
                                                <a:latin typeface="Cambria Math" panose="02040503050406030204" pitchFamily="18" charset="0"/>
                                              </a:rPr>
                                              <m:t>𝒅</m:t>
                                            </m:r>
                                          </m:e>
                                          <m:sub>
                                            <m:r>
                                              <a:rPr lang="zh-CN" altLang="en-US" sz="2000" b="1" i="1">
                                                <a:solidFill>
                                                  <a:srgbClr val="C00000"/>
                                                </a:solidFill>
                                                <a:latin typeface="Cambria Math" panose="02040503050406030204" pitchFamily="18" charset="0"/>
                                              </a:rPr>
                                              <m:t>𝟏</m:t>
                                            </m:r>
                                          </m:sub>
                                        </m:sSub>
                                        <m:r>
                                          <a:rPr lang="zh-CN" altLang="en-US" sz="2000" b="1">
                                            <a:solidFill>
                                              <a:srgbClr val="C00000"/>
                                            </a:solidFill>
                                            <a:latin typeface="Cambria Math" panose="02040503050406030204" pitchFamily="18" charset="0"/>
                                          </a:rPr>
                                          <m:t>(</m:t>
                                        </m:r>
                                        <m:r>
                                          <a:rPr lang="zh-CN" altLang="en-US" sz="2000" b="1" i="1">
                                            <a:solidFill>
                                              <a:srgbClr val="C00000"/>
                                            </a:solidFill>
                                            <a:latin typeface="Cambria Math" panose="02040503050406030204" pitchFamily="18" charset="0"/>
                                          </a:rPr>
                                          <m:t>𝝀</m:t>
                                        </m:r>
                                      </m:e>
                                    </m:d>
                                  </m:e>
                                  <m:e/>
                                  <m:e/>
                                  <m:e>
                                    <m:r>
                                      <a:rPr lang="zh-CN" altLang="en-US" sz="2000" b="1" i="1">
                                        <a:latin typeface="Cambria Math" panose="02040503050406030204" pitchFamily="18" charset="0"/>
                                      </a:rPr>
                                      <m:t>𝟎</m:t>
                                    </m:r>
                                  </m:e>
                                  <m:e>
                                    <m:r>
                                      <a:rPr lang="zh-CN" altLang="en-US" sz="2000" b="1">
                                        <a:latin typeface="Cambria Math" panose="02040503050406030204" pitchFamily="18" charset="0"/>
                                      </a:rPr>
                                      <m:t>⋯</m:t>
                                    </m:r>
                                  </m:e>
                                  <m:e>
                                    <m:r>
                                      <a:rPr lang="zh-CN" altLang="en-US" sz="2000" b="1" i="1">
                                        <a:latin typeface="Cambria Math" panose="02040503050406030204" pitchFamily="18" charset="0"/>
                                      </a:rPr>
                                      <m:t>𝟎</m:t>
                                    </m:r>
                                  </m:e>
                                </m:mr>
                                <m:mr>
                                  <m:e/>
                                  <m:e>
                                    <m:r>
                                      <a:rPr lang="zh-CN" altLang="en-US" sz="2000" b="1" smtClean="0">
                                        <a:solidFill>
                                          <a:srgbClr val="C00000"/>
                                        </a:solidFill>
                                        <a:latin typeface="Cambria Math" panose="02040503050406030204" pitchFamily="18" charset="0"/>
                                      </a:rPr>
                                      <m:t>⋱</m:t>
                                    </m:r>
                                  </m:e>
                                  <m:e/>
                                  <m:e>
                                    <m:r>
                                      <a:rPr lang="zh-CN" altLang="en-US" sz="2000" b="1">
                                        <a:latin typeface="Cambria Math" panose="02040503050406030204" pitchFamily="18" charset="0"/>
                                      </a:rPr>
                                      <m:t>⋮</m:t>
                                    </m:r>
                                  </m:e>
                                  <m:e/>
                                  <m:e>
                                    <m:r>
                                      <a:rPr lang="zh-CN" altLang="en-US" sz="2000" b="1">
                                        <a:latin typeface="Cambria Math" panose="02040503050406030204" pitchFamily="18" charset="0"/>
                                      </a:rPr>
                                      <m:t>⋮</m:t>
                                    </m:r>
                                  </m:e>
                                </m:mr>
                                <m:mr>
                                  <m:e/>
                                  <m:e/>
                                  <m:e>
                                    <m:d>
                                      <m:dPr>
                                        <m:begChr m:val=""/>
                                        <m:ctrlPr>
                                          <a:rPr lang="zh-CN" altLang="en-US" sz="2000" b="1" i="1" smtClean="0">
                                            <a:solidFill>
                                              <a:srgbClr val="C00000"/>
                                            </a:solidFill>
                                            <a:latin typeface="Cambria Math" panose="02040503050406030204" pitchFamily="18" charset="0"/>
                                          </a:rPr>
                                        </m:ctrlPr>
                                      </m:dPr>
                                      <m:e>
                                        <m:sSub>
                                          <m:sSubPr>
                                            <m:ctrlPr>
                                              <a:rPr lang="zh-CN" altLang="en-US" sz="2000" b="1" i="1">
                                                <a:solidFill>
                                                  <a:srgbClr val="C00000"/>
                                                </a:solidFill>
                                                <a:latin typeface="Cambria Math" panose="02040503050406030204" pitchFamily="18" charset="0"/>
                                              </a:rPr>
                                            </m:ctrlPr>
                                          </m:sSubPr>
                                          <m:e>
                                            <m:r>
                                              <a:rPr lang="zh-CN" altLang="en-US" sz="2000" b="1" i="1">
                                                <a:solidFill>
                                                  <a:srgbClr val="C00000"/>
                                                </a:solidFill>
                                                <a:latin typeface="Cambria Math" panose="02040503050406030204" pitchFamily="18" charset="0"/>
                                              </a:rPr>
                                              <m:t>𝒅</m:t>
                                            </m:r>
                                          </m:e>
                                          <m:sub>
                                            <m:r>
                                              <a:rPr lang="zh-CN" altLang="en-US" sz="2000" b="1" i="1">
                                                <a:solidFill>
                                                  <a:srgbClr val="C00000"/>
                                                </a:solidFill>
                                                <a:latin typeface="Cambria Math" panose="02040503050406030204" pitchFamily="18" charset="0"/>
                                              </a:rPr>
                                              <m:t>𝒓</m:t>
                                            </m:r>
                                          </m:sub>
                                        </m:sSub>
                                        <m:r>
                                          <a:rPr lang="zh-CN" altLang="en-US" sz="2000" b="1">
                                            <a:solidFill>
                                              <a:srgbClr val="C00000"/>
                                            </a:solidFill>
                                            <a:latin typeface="Cambria Math" panose="02040503050406030204" pitchFamily="18" charset="0"/>
                                          </a:rPr>
                                          <m:t>(</m:t>
                                        </m:r>
                                        <m:r>
                                          <a:rPr lang="zh-CN" altLang="en-US" sz="2000" b="1" i="1">
                                            <a:solidFill>
                                              <a:srgbClr val="C00000"/>
                                            </a:solidFill>
                                            <a:latin typeface="Cambria Math" panose="02040503050406030204" pitchFamily="18" charset="0"/>
                                          </a:rPr>
                                          <m:t>𝝀</m:t>
                                        </m:r>
                                      </m:e>
                                    </m:d>
                                  </m:e>
                                  <m:e>
                                    <m:r>
                                      <a:rPr lang="zh-CN" altLang="en-US" sz="2000" b="1" i="1">
                                        <a:latin typeface="Cambria Math" panose="02040503050406030204" pitchFamily="18" charset="0"/>
                                      </a:rPr>
                                      <m:t>𝟎</m:t>
                                    </m:r>
                                  </m:e>
                                  <m:e>
                                    <m:r>
                                      <a:rPr lang="zh-CN" altLang="en-US" sz="2000" b="1">
                                        <a:latin typeface="Cambria Math" panose="02040503050406030204" pitchFamily="18" charset="0"/>
                                      </a:rPr>
                                      <m:t>⋯</m:t>
                                    </m:r>
                                  </m:e>
                                  <m:e>
                                    <m:r>
                                      <a:rPr lang="zh-CN" altLang="en-US" sz="2000" b="1" i="1">
                                        <a:latin typeface="Cambria Math" panose="02040503050406030204" pitchFamily="18" charset="0"/>
                                      </a:rPr>
                                      <m:t>𝟎</m:t>
                                    </m:r>
                                  </m:e>
                                </m:mr>
                                <m:mr>
                                  <m:e>
                                    <m:r>
                                      <a:rPr lang="zh-CN" altLang="en-US" sz="2000" b="1" i="1">
                                        <a:latin typeface="Cambria Math" panose="02040503050406030204" pitchFamily="18" charset="0"/>
                                      </a:rPr>
                                      <m:t>𝟎</m:t>
                                    </m:r>
                                  </m:e>
                                  <m:e>
                                    <m:r>
                                      <a:rPr lang="zh-CN" altLang="en-US" sz="2000" b="1">
                                        <a:latin typeface="Cambria Math" panose="02040503050406030204" pitchFamily="18" charset="0"/>
                                      </a:rPr>
                                      <m:t>⋯</m:t>
                                    </m:r>
                                  </m:e>
                                  <m:e>
                                    <m:r>
                                      <a:rPr lang="zh-CN" altLang="en-US" sz="2000" b="1" i="1">
                                        <a:latin typeface="Cambria Math" panose="02040503050406030204" pitchFamily="18" charset="0"/>
                                      </a:rPr>
                                      <m:t>𝟎</m:t>
                                    </m:r>
                                  </m:e>
                                  <m:e>
                                    <m:r>
                                      <a:rPr lang="zh-CN" altLang="en-US" sz="2000" b="1" i="1">
                                        <a:latin typeface="Cambria Math" panose="02040503050406030204" pitchFamily="18" charset="0"/>
                                      </a:rPr>
                                      <m:t>𝟎</m:t>
                                    </m:r>
                                  </m:e>
                                  <m:e>
                                    <m:r>
                                      <a:rPr lang="zh-CN" altLang="en-US" sz="2000" b="1">
                                        <a:latin typeface="Cambria Math" panose="02040503050406030204" pitchFamily="18" charset="0"/>
                                      </a:rPr>
                                      <m:t>⋯</m:t>
                                    </m:r>
                                  </m:e>
                                  <m:e>
                                    <m:r>
                                      <a:rPr lang="zh-CN" altLang="en-US" sz="2000" b="1" i="1">
                                        <a:latin typeface="Cambria Math" panose="02040503050406030204" pitchFamily="18" charset="0"/>
                                      </a:rPr>
                                      <m:t>𝟎</m:t>
                                    </m:r>
                                  </m:e>
                                </m:mr>
                                <m:mr>
                                  <m:e>
                                    <m:r>
                                      <a:rPr lang="zh-CN" altLang="en-US" sz="2000" b="1">
                                        <a:latin typeface="Cambria Math" panose="02040503050406030204" pitchFamily="18" charset="0"/>
                                      </a:rPr>
                                      <m:t>⋮</m:t>
                                    </m:r>
                                  </m:e>
                                  <m:e/>
                                  <m:e>
                                    <m:r>
                                      <a:rPr lang="zh-CN" altLang="en-US" sz="2000" b="1">
                                        <a:latin typeface="Cambria Math" panose="02040503050406030204" pitchFamily="18" charset="0"/>
                                      </a:rPr>
                                      <m:t>⋮</m:t>
                                    </m:r>
                                  </m:e>
                                  <m:e>
                                    <m:r>
                                      <a:rPr lang="zh-CN" altLang="en-US" sz="2000" b="1">
                                        <a:latin typeface="Cambria Math" panose="02040503050406030204" pitchFamily="18" charset="0"/>
                                      </a:rPr>
                                      <m:t>⋮</m:t>
                                    </m:r>
                                  </m:e>
                                  <m:e/>
                                  <m:e>
                                    <m:r>
                                      <a:rPr lang="zh-CN" altLang="en-US" sz="2000" b="1">
                                        <a:latin typeface="Cambria Math" panose="02040503050406030204" pitchFamily="18" charset="0"/>
                                      </a:rPr>
                                      <m:t>⋮</m:t>
                                    </m:r>
                                  </m:e>
                                </m:mr>
                                <m:mr>
                                  <m:e>
                                    <m:r>
                                      <a:rPr lang="zh-CN" altLang="en-US" sz="2000" b="1" i="1">
                                        <a:latin typeface="Cambria Math" panose="02040503050406030204" pitchFamily="18" charset="0"/>
                                      </a:rPr>
                                      <m:t>𝟎</m:t>
                                    </m:r>
                                  </m:e>
                                  <m:e>
                                    <m:r>
                                      <a:rPr lang="zh-CN" altLang="en-US" sz="2000" b="1">
                                        <a:latin typeface="Cambria Math" panose="02040503050406030204" pitchFamily="18" charset="0"/>
                                      </a:rPr>
                                      <m:t>⋯</m:t>
                                    </m:r>
                                  </m:e>
                                  <m:e>
                                    <m:r>
                                      <a:rPr lang="zh-CN" altLang="en-US" sz="2000" b="1" i="1">
                                        <a:latin typeface="Cambria Math" panose="02040503050406030204" pitchFamily="18" charset="0"/>
                                      </a:rPr>
                                      <m:t>𝟎</m:t>
                                    </m:r>
                                  </m:e>
                                  <m:e>
                                    <m:r>
                                      <a:rPr lang="zh-CN" altLang="en-US" sz="2000" b="1" i="1">
                                        <a:latin typeface="Cambria Math" panose="02040503050406030204" pitchFamily="18" charset="0"/>
                                      </a:rPr>
                                      <m:t>𝟎</m:t>
                                    </m:r>
                                  </m:e>
                                  <m:e>
                                    <m:r>
                                      <a:rPr lang="zh-CN" altLang="en-US" sz="2000" b="1">
                                        <a:latin typeface="Cambria Math" panose="02040503050406030204" pitchFamily="18" charset="0"/>
                                      </a:rPr>
                                      <m:t>⋯</m:t>
                                    </m:r>
                                  </m:e>
                                  <m:e>
                                    <m:r>
                                      <a:rPr lang="zh-CN" altLang="en-US" sz="2000" b="1" i="1">
                                        <a:latin typeface="Cambria Math" panose="02040503050406030204" pitchFamily="18" charset="0"/>
                                      </a:rPr>
                                      <m:t>𝟎</m:t>
                                    </m:r>
                                  </m:e>
                                </m:mr>
                              </m:m>
                            </m:e>
                          </m:d>
                        </m:e>
                        <m:sub>
                          <m:r>
                            <a:rPr lang="en-US" altLang="zh-CN" sz="2000" b="1" i="1" smtClean="0">
                              <a:latin typeface="Cambria Math"/>
                            </a:rPr>
                            <m:t>𝒎</m:t>
                          </m:r>
                          <m:r>
                            <a:rPr lang="en-US" altLang="zh-CN" sz="2000" b="1" i="1" smtClean="0">
                              <a:latin typeface="Cambria Math"/>
                            </a:rPr>
                            <m:t>×</m:t>
                          </m:r>
                          <m:r>
                            <a:rPr lang="en-US" altLang="zh-CN" sz="2000" b="1" i="1" smtClean="0">
                              <a:latin typeface="Cambria Math"/>
                            </a:rPr>
                            <m:t>𝒏</m:t>
                          </m:r>
                        </m:sub>
                      </m:sSub>
                    </m:oMath>
                  </m:oMathPara>
                </a14:m>
                <a:endParaRPr lang="zh-CN" altLang="en-US" sz="2000" b="1" dirty="0"/>
              </a:p>
            </p:txBody>
          </p:sp>
        </mc:Choice>
        <mc:Fallback xmlns="">
          <p:sp>
            <p:nvSpPr>
              <p:cNvPr id="12" name="矩形 11"/>
              <p:cNvSpPr>
                <a:spLocks noRot="1" noChangeAspect="1" noMove="1" noResize="1" noEditPoints="1" noAdjustHandles="1" noChangeArrowheads="1" noChangeShapeType="1" noTextEdit="1"/>
              </p:cNvSpPr>
              <p:nvPr/>
            </p:nvSpPr>
            <p:spPr>
              <a:xfrm>
                <a:off x="1249963" y="2027581"/>
                <a:ext cx="5018361" cy="1924116"/>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Rectangle 8">
                <a:extLst>
                  <a:ext uri="{FF2B5EF4-FFF2-40B4-BE49-F238E27FC236}">
                    <a16:creationId xmlns:a16="http://schemas.microsoft.com/office/drawing/2014/main" id="{88E0C11F-6794-4FFC-92F4-CE4389D1E38A}"/>
                  </a:ext>
                </a:extLst>
              </p:cNvPr>
              <p:cNvSpPr>
                <a:spLocks noChangeArrowheads="1"/>
              </p:cNvSpPr>
              <p:nvPr/>
            </p:nvSpPr>
            <p:spPr bwMode="auto">
              <a:xfrm>
                <a:off x="742555" y="1418183"/>
                <a:ext cx="7561263" cy="609398"/>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400" b="1" dirty="0">
                    <a:solidFill>
                      <a:schemeClr val="accent6"/>
                    </a:solidFill>
                    <a:latin typeface="+mn-ea"/>
                  </a:rPr>
                  <a:t>例</a:t>
                </a:r>
                <a:r>
                  <a:rPr lang="zh-CN" altLang="en-US" sz="2800" b="1" dirty="0">
                    <a:solidFill>
                      <a:schemeClr val="accent6"/>
                    </a:solidFill>
                    <a:latin typeface="+mn-ea"/>
                  </a:rPr>
                  <a:t>  </a:t>
                </a:r>
                <a:r>
                  <a:rPr lang="zh-CN" altLang="en-US" sz="2400" b="1" dirty="0"/>
                  <a:t>设</a:t>
                </a:r>
                <a14:m>
                  <m:oMath xmlns:m="http://schemas.openxmlformats.org/officeDocument/2006/math">
                    <m:r>
                      <a:rPr lang="en-US" altLang="zh-CN" sz="2400" b="1" i="1" smtClean="0">
                        <a:latin typeface="Cambria Math"/>
                      </a:rPr>
                      <m:t>𝝀</m:t>
                    </m:r>
                  </m:oMath>
                </a14:m>
                <a:r>
                  <a:rPr lang="en-US" altLang="zh-CN" sz="2400" b="1" i="0" dirty="0">
                    <a:latin typeface="+mj-lt"/>
                  </a:rPr>
                  <a:t>-</a:t>
                </a:r>
                <a:r>
                  <a:rPr lang="zh-CN" altLang="en-US" sz="2400" b="1" i="0" dirty="0">
                    <a:latin typeface="+mj-lt"/>
                  </a:rPr>
                  <a:t>矩阵</a:t>
                </a:r>
                <a14:m>
                  <m:oMath xmlns:m="http://schemas.openxmlformats.org/officeDocument/2006/math">
                    <m:r>
                      <a:rPr lang="en-US" altLang="zh-CN" sz="2400" b="1" i="1" smtClean="0">
                        <a:latin typeface="Cambria Math"/>
                      </a:rPr>
                      <m:t>𝑨</m:t>
                    </m:r>
                    <m:sSub>
                      <m:sSubPr>
                        <m:ctrlPr>
                          <a:rPr lang="en-US" altLang="zh-CN" sz="2400" b="1" i="1" smtClean="0">
                            <a:latin typeface="Cambria Math" panose="02040503050406030204" pitchFamily="18" charset="0"/>
                          </a:rPr>
                        </m:ctrlPr>
                      </m:sSubPr>
                      <m:e>
                        <m:d>
                          <m:dPr>
                            <m:ctrlPr>
                              <a:rPr lang="en-US" altLang="zh-CN" sz="2400" b="1" i="1" smtClean="0">
                                <a:latin typeface="Cambria Math" panose="02040503050406030204" pitchFamily="18" charset="0"/>
                              </a:rPr>
                            </m:ctrlPr>
                          </m:dPr>
                          <m:e>
                            <m:r>
                              <a:rPr lang="en-US" altLang="zh-CN" sz="2400" b="1" i="1" smtClean="0">
                                <a:latin typeface="Cambria Math"/>
                              </a:rPr>
                              <m:t>𝝀</m:t>
                            </m:r>
                          </m:e>
                        </m:d>
                      </m:e>
                      <m:sub>
                        <m:r>
                          <a:rPr lang="en-US" altLang="zh-CN" sz="2400" b="0" i="1" smtClean="0">
                            <a:latin typeface="Cambria Math"/>
                          </a:rPr>
                          <m:t>𝑚𝑛</m:t>
                        </m:r>
                      </m:sub>
                    </m:sSub>
                  </m:oMath>
                </a14:m>
                <a:r>
                  <a:rPr lang="zh-CN" altLang="en-US" sz="2400" b="1" i="0" dirty="0">
                    <a:latin typeface="+mj-lt"/>
                  </a:rPr>
                  <a:t>的</a:t>
                </a:r>
                <a:r>
                  <a:rPr lang="en-US" altLang="zh-CN" sz="2400" b="1" i="0" dirty="0">
                    <a:latin typeface="Cambria" pitchFamily="18" charset="0"/>
                    <a:ea typeface="Cambria" pitchFamily="18" charset="0"/>
                  </a:rPr>
                  <a:t>Smith</a:t>
                </a:r>
                <a:r>
                  <a:rPr lang="zh-CN" altLang="en-US" sz="2400" b="1" i="0" dirty="0">
                    <a:latin typeface="+mj-lt"/>
                  </a:rPr>
                  <a:t>标准形为</a:t>
                </a:r>
                <a:endParaRPr lang="zh-CN" altLang="en-US" sz="2400" b="1" dirty="0">
                  <a:latin typeface="+mn-ea"/>
                </a:endParaRPr>
              </a:p>
            </p:txBody>
          </p:sp>
        </mc:Choice>
        <mc:Fallback xmlns="">
          <p:sp>
            <p:nvSpPr>
              <p:cNvPr id="13" name="Rectangle 8">
                <a:extLst>
                  <a:ext uri="{FF2B5EF4-FFF2-40B4-BE49-F238E27FC236}">
                    <a16:creationId xmlns:a16="http://schemas.microsoft.com/office/drawing/2014/main" id="{88E0C11F-6794-4FFC-92F4-CE4389D1E38A}"/>
                  </a:ext>
                </a:extLst>
              </p:cNvPr>
              <p:cNvSpPr>
                <a:spLocks noRot="1" noChangeAspect="1" noMove="1" noResize="1" noEditPoints="1" noAdjustHandles="1" noChangeArrowheads="1" noChangeShapeType="1" noTextEdit="1"/>
              </p:cNvSpPr>
              <p:nvPr/>
            </p:nvSpPr>
            <p:spPr bwMode="auto">
              <a:xfrm>
                <a:off x="742555" y="1418183"/>
                <a:ext cx="7561263" cy="609398"/>
              </a:xfrm>
              <a:prstGeom prst="rect">
                <a:avLst/>
              </a:prstGeom>
              <a:blipFill>
                <a:blip r:embed="rId4"/>
                <a:stretch>
                  <a:fillRect l="-1290" b="-13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Rectangle 8">
                <a:extLst>
                  <a:ext uri="{FF2B5EF4-FFF2-40B4-BE49-F238E27FC236}">
                    <a16:creationId xmlns:a16="http://schemas.microsoft.com/office/drawing/2014/main" id="{88E0C11F-6794-4FFC-92F4-CE4389D1E38A}"/>
                  </a:ext>
                </a:extLst>
              </p:cNvPr>
              <p:cNvSpPr>
                <a:spLocks noChangeArrowheads="1"/>
              </p:cNvSpPr>
              <p:nvPr/>
            </p:nvSpPr>
            <p:spPr bwMode="auto">
              <a:xfrm>
                <a:off x="1249963" y="4041587"/>
                <a:ext cx="7561263" cy="5355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14:m>
                  <m:oMath xmlns:m="http://schemas.openxmlformats.org/officeDocument/2006/math">
                    <m:r>
                      <a:rPr lang="en-US" altLang="zh-CN" sz="2400" b="1" i="1" smtClean="0">
                        <a:latin typeface="Cambria Math"/>
                      </a:rPr>
                      <m:t>𝑨</m:t>
                    </m:r>
                    <m:d>
                      <m:dPr>
                        <m:ctrlPr>
                          <a:rPr lang="en-US" altLang="zh-CN" sz="2400" b="1" i="1" smtClean="0">
                            <a:latin typeface="Cambria Math" panose="02040503050406030204" pitchFamily="18" charset="0"/>
                          </a:rPr>
                        </m:ctrlPr>
                      </m:dPr>
                      <m:e>
                        <m:r>
                          <a:rPr lang="en-US" altLang="zh-CN" sz="2400" b="1" i="1" smtClean="0">
                            <a:latin typeface="Cambria Math"/>
                          </a:rPr>
                          <m:t>𝝀</m:t>
                        </m:r>
                      </m:e>
                    </m:d>
                  </m:oMath>
                </a14:m>
                <a:r>
                  <a:rPr lang="zh-CN" altLang="en-US" sz="2400" b="1" i="0" dirty="0">
                    <a:latin typeface="+mj-lt"/>
                  </a:rPr>
                  <a:t>或</a:t>
                </a:r>
                <a14:m>
                  <m:oMath xmlns:m="http://schemas.openxmlformats.org/officeDocument/2006/math">
                    <m:r>
                      <a:rPr lang="en-US" altLang="zh-CN" sz="2400" b="1" i="1" dirty="0" smtClean="0">
                        <a:latin typeface="Cambria Math"/>
                      </a:rPr>
                      <m:t>𝑱</m:t>
                    </m:r>
                    <m:r>
                      <a:rPr lang="en-US" altLang="zh-CN" sz="2400" b="1" i="1" dirty="0" smtClean="0">
                        <a:latin typeface="Cambria Math"/>
                      </a:rPr>
                      <m:t>(</m:t>
                    </m:r>
                    <m:r>
                      <a:rPr lang="en-US" altLang="zh-CN" sz="2400" b="1" i="1" dirty="0" smtClean="0">
                        <a:latin typeface="Cambria Math"/>
                      </a:rPr>
                      <m:t>𝝀</m:t>
                    </m:r>
                    <m:r>
                      <a:rPr lang="en-US" altLang="zh-CN" sz="2400" b="1" i="1" dirty="0" smtClean="0">
                        <a:latin typeface="Cambria Math"/>
                      </a:rPr>
                      <m:t>)</m:t>
                    </m:r>
                  </m:oMath>
                </a14:m>
                <a:r>
                  <a:rPr lang="zh-CN" altLang="en-US" sz="2400" b="1" i="0" dirty="0">
                    <a:latin typeface="+mj-lt"/>
                  </a:rPr>
                  <a:t>的不变因子为：</a:t>
                </a:r>
                <a:endParaRPr lang="zh-CN" altLang="en-US" sz="2400" b="1" dirty="0">
                  <a:latin typeface="+mn-ea"/>
                </a:endParaRPr>
              </a:p>
            </p:txBody>
          </p:sp>
        </mc:Choice>
        <mc:Fallback xmlns="">
          <p:sp>
            <p:nvSpPr>
              <p:cNvPr id="15" name="Rectangle 8">
                <a:extLst>
                  <a:ext uri="{FF2B5EF4-FFF2-40B4-BE49-F238E27FC236}">
                    <a16:creationId xmlns:a16="http://schemas.microsoft.com/office/drawing/2014/main" xmlns=""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1249963" y="4041587"/>
                <a:ext cx="7561263" cy="535531"/>
              </a:xfrm>
              <a:prstGeom prst="rect">
                <a:avLst/>
              </a:prstGeom>
              <a:blipFill rotWithShape="1">
                <a:blip r:embed="rId5"/>
                <a:stretch>
                  <a:fillRect l="-161" t="-2273" b="-1818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Rectangle 8">
                <a:extLst>
                  <a:ext uri="{FF2B5EF4-FFF2-40B4-BE49-F238E27FC236}">
                    <a16:creationId xmlns:a16="http://schemas.microsoft.com/office/drawing/2014/main" id="{88E0C11F-6794-4FFC-92F4-CE4389D1E38A}"/>
                  </a:ext>
                </a:extLst>
              </p:cNvPr>
              <p:cNvSpPr>
                <a:spLocks noChangeArrowheads="1"/>
              </p:cNvSpPr>
              <p:nvPr/>
            </p:nvSpPr>
            <p:spPr bwMode="auto">
              <a:xfrm>
                <a:off x="795991" y="5209223"/>
                <a:ext cx="7561263" cy="1052596"/>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800" b="1" dirty="0">
                    <a:solidFill>
                      <a:schemeClr val="accent6"/>
                    </a:solidFill>
                    <a:latin typeface="+mn-ea"/>
                  </a:rPr>
                  <a:t>定理</a:t>
                </a:r>
                <a:endParaRPr lang="en-US" altLang="zh-CN" sz="2800" b="1" dirty="0">
                  <a:solidFill>
                    <a:schemeClr val="accent6"/>
                  </a:solidFill>
                  <a:latin typeface="+mn-ea"/>
                </a:endParaRPr>
              </a:p>
              <a:p>
                <a:pPr marL="361950">
                  <a:lnSpc>
                    <a:spcPct val="120000"/>
                  </a:lnSpc>
                </a:pPr>
                <a14:m>
                  <m:oMath xmlns:m="http://schemas.openxmlformats.org/officeDocument/2006/math">
                    <m:r>
                      <a:rPr lang="en-US" altLang="zh-CN" sz="2400" b="1" i="1">
                        <a:latin typeface="Cambria Math"/>
                      </a:rPr>
                      <m:t>𝝀</m:t>
                    </m:r>
                  </m:oMath>
                </a14:m>
                <a:r>
                  <a:rPr lang="en-US" altLang="zh-CN" sz="2400" b="1" dirty="0"/>
                  <a:t>-</a:t>
                </a:r>
                <a:r>
                  <a:rPr lang="zh-CN" altLang="en-US" sz="2400" b="1" dirty="0"/>
                  <a:t>矩阵的</a:t>
                </a:r>
                <a:r>
                  <a:rPr lang="en-US" altLang="zh-CN" sz="2400" b="1" dirty="0">
                    <a:latin typeface="Cambria" pitchFamily="18" charset="0"/>
                    <a:ea typeface="Cambria" pitchFamily="18" charset="0"/>
                  </a:rPr>
                  <a:t>Smith</a:t>
                </a:r>
                <a:r>
                  <a:rPr lang="zh-CN" altLang="en-US" sz="2400" b="1" dirty="0"/>
                  <a:t>标准形是唯一的</a:t>
                </a:r>
                <a:r>
                  <a:rPr lang="en-US" altLang="zh-CN" sz="2400" b="1" dirty="0"/>
                  <a:t>.</a:t>
                </a:r>
                <a:endParaRPr lang="zh-CN" altLang="en-US" sz="2400" b="1" dirty="0">
                  <a:latin typeface="+mn-ea"/>
                </a:endParaRPr>
              </a:p>
            </p:txBody>
          </p:sp>
        </mc:Choice>
        <mc:Fallback xmlns="">
          <p:sp>
            <p:nvSpPr>
              <p:cNvPr id="17" name="Rectangle 8">
                <a:extLst>
                  <a:ext uri="{FF2B5EF4-FFF2-40B4-BE49-F238E27FC236}">
                    <a16:creationId xmlns:a16="http://schemas.microsoft.com/office/drawing/2014/main" xmlns=""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795991" y="5209223"/>
                <a:ext cx="7561263" cy="1052596"/>
              </a:xfrm>
              <a:prstGeom prst="rect">
                <a:avLst/>
              </a:prstGeom>
              <a:blipFill rotWithShape="1">
                <a:blip r:embed="rId7"/>
                <a:stretch>
                  <a:fillRect l="-1694" t="-1744" b="-930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328161A-16EF-4293-AB5E-85507CF1FE35}"/>
                  </a:ext>
                </a:extLst>
              </p:cNvPr>
              <p:cNvSpPr/>
              <p:nvPr/>
            </p:nvSpPr>
            <p:spPr>
              <a:xfrm>
                <a:off x="2325786" y="4662338"/>
                <a:ext cx="3242554" cy="461665"/>
              </a:xfrm>
              <a:prstGeom prst="rect">
                <a:avLst/>
              </a:prstGeom>
              <a:solidFill>
                <a:schemeClr val="accent5">
                  <a:lumMod val="20000"/>
                  <a:lumOff val="80000"/>
                </a:schemeClr>
              </a:solidFill>
              <a:ln w="22225">
                <a:noFill/>
                <a:prstDash val="solid"/>
              </a:ln>
              <a:effectLst>
                <a:outerShdw blurRad="50800" dist="38100" dir="2700000" algn="tl" rotWithShape="0">
                  <a:prstClr val="black">
                    <a:alpha val="40000"/>
                  </a:prstClr>
                </a:outerShdw>
              </a:effectLst>
              <a:scene3d>
                <a:camera prst="orthographicFront"/>
                <a:lightRig rig="threePt" dir="t"/>
              </a:scene3d>
              <a:sp3d>
                <a:bevelT w="38100" h="38100" prst="relaxedInset"/>
              </a:sp3d>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kern="0">
                              <a:solidFill>
                                <a:srgbClr val="C00000"/>
                              </a:solidFill>
                              <a:latin typeface="Cambria Math" panose="02040503050406030204" pitchFamily="18" charset="0"/>
                              <a:ea typeface="微软雅黑" panose="020B0503020204020204" pitchFamily="34" charset="-122"/>
                            </a:rPr>
                          </m:ctrlPr>
                        </m:sSubPr>
                        <m:e>
                          <m:r>
                            <a:rPr lang="en-US" altLang="zh-CN" sz="2400" b="1" i="1" kern="0">
                              <a:solidFill>
                                <a:srgbClr val="C00000"/>
                              </a:solidFill>
                              <a:latin typeface="Cambria Math"/>
                              <a:ea typeface="微软雅黑" panose="020B0503020204020204" pitchFamily="34" charset="-122"/>
                            </a:rPr>
                            <m:t>𝒅</m:t>
                          </m:r>
                        </m:e>
                        <m:sub>
                          <m:r>
                            <a:rPr lang="en-US" altLang="zh-CN" sz="2400" b="1" i="1" kern="0">
                              <a:solidFill>
                                <a:srgbClr val="C00000"/>
                              </a:solidFill>
                              <a:latin typeface="Cambria Math"/>
                              <a:ea typeface="微软雅黑" panose="020B0503020204020204" pitchFamily="34" charset="-122"/>
                            </a:rPr>
                            <m:t>𝟏</m:t>
                          </m:r>
                        </m:sub>
                      </m:sSub>
                      <m:d>
                        <m:dPr>
                          <m:ctrlPr>
                            <a:rPr lang="en-US" altLang="zh-CN" sz="2400" b="1" i="1" kern="0">
                              <a:solidFill>
                                <a:srgbClr val="C00000"/>
                              </a:solidFill>
                              <a:latin typeface="Cambria Math" panose="02040503050406030204" pitchFamily="18" charset="0"/>
                              <a:ea typeface="微软雅黑" panose="020B0503020204020204" pitchFamily="34" charset="-122"/>
                            </a:rPr>
                          </m:ctrlPr>
                        </m:dPr>
                        <m:e>
                          <m:r>
                            <a:rPr lang="en-US" altLang="zh-CN" sz="2400" b="1" i="1" kern="0">
                              <a:solidFill>
                                <a:srgbClr val="C00000"/>
                              </a:solidFill>
                              <a:latin typeface="Cambria Math"/>
                              <a:ea typeface="微软雅黑" panose="020B0503020204020204" pitchFamily="34" charset="-122"/>
                            </a:rPr>
                            <m:t>𝝀</m:t>
                          </m:r>
                        </m:e>
                      </m:d>
                      <m:r>
                        <a:rPr lang="en-US" altLang="zh-CN" sz="2400" b="1" i="1" kern="0">
                          <a:solidFill>
                            <a:srgbClr val="C00000"/>
                          </a:solidFill>
                          <a:latin typeface="Cambria Math"/>
                          <a:ea typeface="微软雅黑" panose="020B0503020204020204" pitchFamily="34" charset="-122"/>
                        </a:rPr>
                        <m:t>,</m:t>
                      </m:r>
                      <m:sSub>
                        <m:sSubPr>
                          <m:ctrlPr>
                            <a:rPr lang="en-US" altLang="zh-CN" sz="2400" b="1" i="1" kern="0">
                              <a:solidFill>
                                <a:srgbClr val="C00000"/>
                              </a:solidFill>
                              <a:latin typeface="Cambria Math" panose="02040503050406030204" pitchFamily="18" charset="0"/>
                              <a:ea typeface="微软雅黑" panose="020B0503020204020204" pitchFamily="34" charset="-122"/>
                            </a:rPr>
                          </m:ctrlPr>
                        </m:sSubPr>
                        <m:e>
                          <m:r>
                            <a:rPr lang="en-US" altLang="zh-CN" sz="2400" b="1" i="1" kern="0">
                              <a:solidFill>
                                <a:srgbClr val="C00000"/>
                              </a:solidFill>
                              <a:latin typeface="Cambria Math"/>
                              <a:ea typeface="微软雅黑" panose="020B0503020204020204" pitchFamily="34" charset="-122"/>
                            </a:rPr>
                            <m:t>𝒅</m:t>
                          </m:r>
                        </m:e>
                        <m:sub>
                          <m:r>
                            <a:rPr lang="en-US" altLang="zh-CN" sz="2400" b="1" i="1" kern="0">
                              <a:solidFill>
                                <a:srgbClr val="C00000"/>
                              </a:solidFill>
                              <a:latin typeface="Cambria Math"/>
                              <a:ea typeface="微软雅黑" panose="020B0503020204020204" pitchFamily="34" charset="-122"/>
                            </a:rPr>
                            <m:t>𝟐</m:t>
                          </m:r>
                        </m:sub>
                      </m:sSub>
                      <m:d>
                        <m:dPr>
                          <m:ctrlPr>
                            <a:rPr lang="en-US" altLang="zh-CN" sz="2400" b="1" i="1" kern="0">
                              <a:solidFill>
                                <a:srgbClr val="C00000"/>
                              </a:solidFill>
                              <a:latin typeface="Cambria Math" panose="02040503050406030204" pitchFamily="18" charset="0"/>
                              <a:ea typeface="微软雅黑" panose="020B0503020204020204" pitchFamily="34" charset="-122"/>
                            </a:rPr>
                          </m:ctrlPr>
                        </m:dPr>
                        <m:e>
                          <m:r>
                            <a:rPr lang="en-US" altLang="zh-CN" sz="2400" b="1" i="1" kern="0">
                              <a:solidFill>
                                <a:srgbClr val="C00000"/>
                              </a:solidFill>
                              <a:latin typeface="Cambria Math"/>
                              <a:ea typeface="微软雅黑" panose="020B0503020204020204" pitchFamily="34" charset="-122"/>
                            </a:rPr>
                            <m:t>𝝀</m:t>
                          </m:r>
                        </m:e>
                      </m:d>
                      <m:r>
                        <a:rPr lang="en-US" altLang="zh-CN" sz="2400" b="1" i="1" kern="0">
                          <a:solidFill>
                            <a:srgbClr val="C00000"/>
                          </a:solidFill>
                          <a:latin typeface="Cambria Math"/>
                          <a:ea typeface="微软雅黑" panose="020B0503020204020204" pitchFamily="34" charset="-122"/>
                        </a:rPr>
                        <m:t>,⋯,</m:t>
                      </m:r>
                      <m:sSub>
                        <m:sSubPr>
                          <m:ctrlPr>
                            <a:rPr lang="en-US" altLang="zh-CN" sz="2400" b="1" i="1" kern="0">
                              <a:solidFill>
                                <a:srgbClr val="C00000"/>
                              </a:solidFill>
                              <a:latin typeface="Cambria Math" panose="02040503050406030204" pitchFamily="18" charset="0"/>
                              <a:ea typeface="微软雅黑" panose="020B0503020204020204" pitchFamily="34" charset="-122"/>
                            </a:rPr>
                          </m:ctrlPr>
                        </m:sSubPr>
                        <m:e>
                          <m:r>
                            <a:rPr lang="en-US" altLang="zh-CN" sz="2400" b="1" i="1" kern="0">
                              <a:solidFill>
                                <a:srgbClr val="C00000"/>
                              </a:solidFill>
                              <a:latin typeface="Cambria Math"/>
                              <a:ea typeface="微软雅黑" panose="020B0503020204020204" pitchFamily="34" charset="-122"/>
                            </a:rPr>
                            <m:t>𝒅</m:t>
                          </m:r>
                        </m:e>
                        <m:sub>
                          <m:r>
                            <a:rPr lang="en-US" altLang="zh-CN" sz="2400" b="1" i="1" kern="0">
                              <a:solidFill>
                                <a:srgbClr val="C00000"/>
                              </a:solidFill>
                              <a:latin typeface="Cambria Math"/>
                              <a:ea typeface="微软雅黑" panose="020B0503020204020204" pitchFamily="34" charset="-122"/>
                            </a:rPr>
                            <m:t>𝒓</m:t>
                          </m:r>
                        </m:sub>
                      </m:sSub>
                      <m:r>
                        <a:rPr lang="en-US" altLang="zh-CN" sz="2400" b="1" i="1" kern="0">
                          <a:solidFill>
                            <a:srgbClr val="C00000"/>
                          </a:solidFill>
                          <a:latin typeface="Cambria Math"/>
                          <a:ea typeface="微软雅黑" panose="020B0503020204020204" pitchFamily="34" charset="-122"/>
                        </a:rPr>
                        <m:t>(</m:t>
                      </m:r>
                      <m:r>
                        <a:rPr lang="en-US" altLang="zh-CN" sz="2400" b="1" i="1" kern="0">
                          <a:solidFill>
                            <a:srgbClr val="C00000"/>
                          </a:solidFill>
                          <a:latin typeface="Cambria Math"/>
                          <a:ea typeface="微软雅黑" panose="020B0503020204020204" pitchFamily="34" charset="-122"/>
                        </a:rPr>
                        <m:t>𝝀</m:t>
                      </m:r>
                      <m:r>
                        <a:rPr lang="en-US" altLang="zh-CN" sz="2400" b="1" i="1" kern="0">
                          <a:solidFill>
                            <a:srgbClr val="C00000"/>
                          </a:solidFill>
                          <a:latin typeface="Cambria Math"/>
                          <a:ea typeface="微软雅黑" panose="020B0503020204020204" pitchFamily="34" charset="-122"/>
                        </a:rPr>
                        <m:t>)</m:t>
                      </m:r>
                    </m:oMath>
                  </m:oMathPara>
                </a14:m>
                <a:endParaRPr lang="zh-CN" altLang="en-US" sz="2400" b="1" dirty="0">
                  <a:solidFill>
                    <a:schemeClr val="accent6">
                      <a:lumMod val="75000"/>
                    </a:schemeClr>
                  </a:solidFill>
                </a:endParaRPr>
              </a:p>
            </p:txBody>
          </p:sp>
        </mc:Choice>
        <mc:Fallback xmlns="">
          <p:sp>
            <p:nvSpPr>
              <p:cNvPr id="8" name="矩形 7">
                <a:extLst>
                  <a:ext uri="{FF2B5EF4-FFF2-40B4-BE49-F238E27FC236}">
                    <a16:creationId xmlns:a16="http://schemas.microsoft.com/office/drawing/2014/main" id="{3328161A-16EF-4293-AB5E-85507CF1FE35}"/>
                  </a:ext>
                </a:extLst>
              </p:cNvPr>
              <p:cNvSpPr>
                <a:spLocks noRot="1" noChangeAspect="1" noMove="1" noResize="1" noEditPoints="1" noAdjustHandles="1" noChangeArrowheads="1" noChangeShapeType="1" noTextEdit="1"/>
              </p:cNvSpPr>
              <p:nvPr/>
            </p:nvSpPr>
            <p:spPr>
              <a:xfrm>
                <a:off x="2325786" y="4662338"/>
                <a:ext cx="3242554" cy="461665"/>
              </a:xfrm>
              <a:prstGeom prst="rect">
                <a:avLst/>
              </a:prstGeom>
              <a:blipFill>
                <a:blip r:embed="rId8"/>
                <a:stretch>
                  <a:fillRect/>
                </a:stretch>
              </a:blipFill>
              <a:ln w="22225">
                <a:noFill/>
                <a:prstDash val="solid"/>
              </a:ln>
              <a:effectLst>
                <a:outerShdw blurRad="50800" dist="38100" dir="2700000" algn="tl" rotWithShape="0">
                  <a:prstClr val="black">
                    <a:alpha val="40000"/>
                  </a:prstClr>
                </a:outerShdw>
              </a:effectLst>
            </p:spPr>
            <p:txBody>
              <a:bodyPr/>
              <a:lstStyle/>
              <a:p>
                <a:r>
                  <a:rPr lang="zh-CN" altLang="en-US">
                    <a:noFill/>
                  </a:rPr>
                  <a:t> </a:t>
                </a:r>
              </a:p>
            </p:txBody>
          </p:sp>
        </mc:Fallback>
      </mc:AlternateContent>
    </p:spTree>
    <p:extLst>
      <p:ext uri="{BB962C8B-B14F-4D97-AF65-F5344CB8AC3E}">
        <p14:creationId xmlns:p14="http://schemas.microsoft.com/office/powerpoint/2010/main" val="2630876286"/>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170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iterate type="lt">
                                    <p:tmPct val="10000"/>
                                  </p:iterate>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7" grpId="0"/>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14:m>
                  <m:oMath xmlns:m="http://schemas.openxmlformats.org/officeDocument/2006/math">
                    <m:r>
                      <a:rPr lang="en-US" altLang="zh-CN" i="1">
                        <a:latin typeface="Cambria Math"/>
                      </a:rPr>
                      <m:t>𝝀</m:t>
                    </m:r>
                  </m:oMath>
                </a14:m>
                <a:r>
                  <a:rPr lang="en-US" altLang="zh-CN" dirty="0"/>
                  <a:t>-</a:t>
                </a:r>
                <a:r>
                  <a:rPr lang="zh-CN" altLang="en-US" dirty="0"/>
                  <a:t>矩阵的</a:t>
                </a:r>
                <a:r>
                  <a:rPr lang="en-US" altLang="zh-CN" dirty="0"/>
                  <a:t>Smith</a:t>
                </a:r>
                <a:r>
                  <a:rPr lang="zh-CN" altLang="en-US" dirty="0"/>
                  <a:t>标准形求解</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rotWithShape="1">
                <a:blip r:embed="rId2"/>
                <a:stretch>
                  <a:fillRect b="-27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Rectangle 13"/>
              <p:cNvSpPr>
                <a:spLocks noChangeArrowheads="1"/>
              </p:cNvSpPr>
              <p:nvPr/>
            </p:nvSpPr>
            <p:spPr bwMode="auto">
              <a:xfrm>
                <a:off x="714791" y="1494331"/>
                <a:ext cx="7415213" cy="146777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SzPct val="85000"/>
                  <a:buBlip>
                    <a:blip r:embed="rId3"/>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400" b="1" dirty="0">
                    <a:solidFill>
                      <a:srgbClr val="006666"/>
                    </a:solidFill>
                    <a:latin typeface="+mn-ea"/>
                    <a:ea typeface="+mn-ea"/>
                  </a:rPr>
                  <a:t>例</a:t>
                </a:r>
                <a:r>
                  <a:rPr lang="en-US" altLang="zh-CN" sz="2400" b="1" dirty="0">
                    <a:solidFill>
                      <a:srgbClr val="006666"/>
                    </a:solidFill>
                    <a:latin typeface="+mn-ea"/>
                    <a:ea typeface="+mn-ea"/>
                  </a:rPr>
                  <a:t>2  </a:t>
                </a:r>
                <a:r>
                  <a:rPr lang="zh-CN" altLang="en-US" sz="2400" b="1" dirty="0">
                    <a:solidFill>
                      <a:srgbClr val="006666"/>
                    </a:solidFill>
                    <a:latin typeface="+mn-ea"/>
                    <a:ea typeface="+mn-ea"/>
                  </a:rPr>
                  <a:t>求</a:t>
                </a:r>
                <a14:m>
                  <m:oMath xmlns:m="http://schemas.openxmlformats.org/officeDocument/2006/math">
                    <m:r>
                      <a:rPr lang="en-US" altLang="zh-CN" sz="2400" b="1" i="1" smtClean="0">
                        <a:solidFill>
                          <a:srgbClr val="006666"/>
                        </a:solidFill>
                        <a:latin typeface="Cambria Math"/>
                        <a:ea typeface="+mn-ea"/>
                      </a:rPr>
                      <m:t>𝝀</m:t>
                    </m:r>
                  </m:oMath>
                </a14:m>
                <a:r>
                  <a:rPr lang="en-US" altLang="zh-CN" sz="2400" b="1" dirty="0">
                    <a:solidFill>
                      <a:srgbClr val="006666"/>
                    </a:solidFill>
                    <a:latin typeface="+mn-ea"/>
                    <a:ea typeface="+mn-ea"/>
                  </a:rPr>
                  <a:t>-</a:t>
                </a:r>
                <a:r>
                  <a:rPr lang="zh-CN" altLang="en-US" sz="2400" b="1" dirty="0">
                    <a:solidFill>
                      <a:srgbClr val="006666"/>
                    </a:solidFill>
                    <a:latin typeface="+mn-ea"/>
                    <a:ea typeface="+mn-ea"/>
                  </a:rPr>
                  <a:t>矩阵</a:t>
                </a:r>
                <a14:m>
                  <m:oMath xmlns:m="http://schemas.openxmlformats.org/officeDocument/2006/math">
                    <m:r>
                      <a:rPr lang="en-US" altLang="zh-CN" sz="2400" b="1" i="1" smtClean="0">
                        <a:solidFill>
                          <a:srgbClr val="006666"/>
                        </a:solidFill>
                        <a:latin typeface="Cambria Math"/>
                        <a:ea typeface="+mn-ea"/>
                      </a:rPr>
                      <m:t>𝑨</m:t>
                    </m:r>
                    <m:r>
                      <a:rPr lang="en-US" altLang="zh-CN" sz="2400" b="0" i="1" smtClean="0">
                        <a:solidFill>
                          <a:srgbClr val="006666"/>
                        </a:solidFill>
                        <a:latin typeface="Cambria Math"/>
                        <a:ea typeface="+mn-ea"/>
                      </a:rPr>
                      <m:t>(</m:t>
                    </m:r>
                    <m:r>
                      <a:rPr lang="en-US" altLang="zh-CN" sz="2400" b="0" i="1" smtClean="0">
                        <a:solidFill>
                          <a:srgbClr val="006666"/>
                        </a:solidFill>
                        <a:latin typeface="Cambria Math"/>
                        <a:ea typeface="+mn-ea"/>
                      </a:rPr>
                      <m:t>𝜆</m:t>
                    </m:r>
                    <m:r>
                      <a:rPr lang="en-US" altLang="zh-CN" sz="2400" b="0" i="1" smtClean="0">
                        <a:solidFill>
                          <a:srgbClr val="006666"/>
                        </a:solidFill>
                        <a:latin typeface="Cambria Math"/>
                        <a:ea typeface="+mn-ea"/>
                      </a:rPr>
                      <m:t>)=</m:t>
                    </m:r>
                    <m:d>
                      <m:dPr>
                        <m:begChr m:val="["/>
                        <m:endChr m:val="]"/>
                        <m:ctrlPr>
                          <a:rPr lang="en-US" altLang="zh-CN" sz="2400" i="1" smtClean="0">
                            <a:solidFill>
                              <a:srgbClr val="006666"/>
                            </a:solidFill>
                            <a:latin typeface="Cambria Math" panose="02040503050406030204" pitchFamily="18" charset="0"/>
                            <a:ea typeface="+mn-ea"/>
                          </a:rPr>
                        </m:ctrlPr>
                      </m:dPr>
                      <m:e>
                        <m:m>
                          <m:mPr>
                            <m:mcs>
                              <m:mc>
                                <m:mcPr>
                                  <m:count m:val="3"/>
                                  <m:mcJc m:val="center"/>
                                </m:mcPr>
                              </m:mc>
                            </m:mcs>
                            <m:ctrlPr>
                              <a:rPr lang="en-US" altLang="zh-CN" sz="2400" i="1" smtClean="0">
                                <a:solidFill>
                                  <a:srgbClr val="006666"/>
                                </a:solidFill>
                                <a:latin typeface="Cambria Math" panose="02040503050406030204" pitchFamily="18" charset="0"/>
                                <a:ea typeface="+mn-ea"/>
                              </a:rPr>
                            </m:ctrlPr>
                          </m:mPr>
                          <m:mr>
                            <m:e>
                              <m:r>
                                <a:rPr lang="en-US" altLang="zh-CN" sz="2400" b="0" i="1" smtClean="0">
                                  <a:solidFill>
                                    <a:srgbClr val="006666"/>
                                  </a:solidFill>
                                  <a:latin typeface="Cambria Math"/>
                                  <a:ea typeface="+mn-ea"/>
                                </a:rPr>
                                <m:t>1−</m:t>
                              </m:r>
                              <m:r>
                                <a:rPr lang="en-US" altLang="zh-CN" sz="2400" b="0" i="1" smtClean="0">
                                  <a:solidFill>
                                    <a:srgbClr val="006666"/>
                                  </a:solidFill>
                                  <a:latin typeface="Cambria Math"/>
                                  <a:ea typeface="+mn-ea"/>
                                </a:rPr>
                                <m:t>𝜆</m:t>
                              </m:r>
                            </m:e>
                            <m:e>
                              <m:r>
                                <a:rPr lang="en-US" altLang="zh-CN" sz="2400" b="0" i="1" smtClean="0">
                                  <a:solidFill>
                                    <a:srgbClr val="006666"/>
                                  </a:solidFill>
                                  <a:latin typeface="Cambria Math"/>
                                  <a:ea typeface="+mn-ea"/>
                                </a:rPr>
                                <m:t>2</m:t>
                              </m:r>
                              <m:r>
                                <a:rPr lang="en-US" altLang="zh-CN" sz="2400" i="1">
                                  <a:solidFill>
                                    <a:srgbClr val="006666"/>
                                  </a:solidFill>
                                  <a:latin typeface="Cambria Math"/>
                                </a:rPr>
                                <m:t>𝜆</m:t>
                              </m:r>
                              <m:r>
                                <a:rPr lang="en-US" altLang="zh-CN" sz="2400" b="0" i="1" smtClean="0">
                                  <a:solidFill>
                                    <a:srgbClr val="006666"/>
                                  </a:solidFill>
                                  <a:latin typeface="Cambria Math"/>
                                </a:rPr>
                                <m:t>−1</m:t>
                              </m:r>
                            </m:e>
                            <m:e>
                              <m:r>
                                <a:rPr lang="en-US" altLang="zh-CN" sz="2400" i="1">
                                  <a:solidFill>
                                    <a:srgbClr val="006666"/>
                                  </a:solidFill>
                                  <a:latin typeface="Cambria Math"/>
                                </a:rPr>
                                <m:t>𝜆</m:t>
                              </m:r>
                            </m:e>
                          </m:mr>
                          <m:mr>
                            <m:e>
                              <m:r>
                                <a:rPr lang="en-US" altLang="zh-CN" sz="2400" i="1">
                                  <a:solidFill>
                                    <a:srgbClr val="006666"/>
                                  </a:solidFill>
                                  <a:latin typeface="Cambria Math"/>
                                </a:rPr>
                                <m:t>𝜆</m:t>
                              </m:r>
                            </m:e>
                            <m:e>
                              <m:sSup>
                                <m:sSupPr>
                                  <m:ctrlPr>
                                    <a:rPr lang="en-US" altLang="zh-CN" sz="2400" b="0" i="1" smtClean="0">
                                      <a:solidFill>
                                        <a:srgbClr val="006666"/>
                                      </a:solidFill>
                                      <a:latin typeface="Cambria Math" panose="02040503050406030204" pitchFamily="18" charset="0"/>
                                    </a:rPr>
                                  </m:ctrlPr>
                                </m:sSupPr>
                                <m:e>
                                  <m:r>
                                    <a:rPr lang="en-US" altLang="zh-CN" sz="2400" i="1">
                                      <a:solidFill>
                                        <a:srgbClr val="006666"/>
                                      </a:solidFill>
                                      <a:latin typeface="Cambria Math"/>
                                    </a:rPr>
                                    <m:t>𝜆</m:t>
                                  </m:r>
                                </m:e>
                                <m:sup>
                                  <m:r>
                                    <a:rPr lang="en-US" altLang="zh-CN" sz="2400" b="0" i="1" smtClean="0">
                                      <a:solidFill>
                                        <a:srgbClr val="006666"/>
                                      </a:solidFill>
                                      <a:latin typeface="Cambria Math"/>
                                    </a:rPr>
                                    <m:t>2</m:t>
                                  </m:r>
                                </m:sup>
                              </m:sSup>
                            </m:e>
                            <m:e>
                              <m:r>
                                <a:rPr lang="en-US" altLang="zh-CN" sz="2400" b="0" i="1" smtClean="0">
                                  <a:solidFill>
                                    <a:srgbClr val="006666"/>
                                  </a:solidFill>
                                  <a:latin typeface="Cambria Math"/>
                                  <a:ea typeface="+mn-ea"/>
                                </a:rPr>
                                <m:t>−</m:t>
                              </m:r>
                              <m:r>
                                <a:rPr lang="en-US" altLang="zh-CN" sz="2400" i="1">
                                  <a:solidFill>
                                    <a:srgbClr val="006666"/>
                                  </a:solidFill>
                                  <a:latin typeface="Cambria Math"/>
                                </a:rPr>
                                <m:t>𝜆</m:t>
                              </m:r>
                            </m:e>
                          </m:mr>
                          <m:mr>
                            <m:e>
                              <m:r>
                                <a:rPr lang="en-US" altLang="zh-CN" sz="2400" b="0" i="1" smtClean="0">
                                  <a:solidFill>
                                    <a:srgbClr val="006666"/>
                                  </a:solidFill>
                                  <a:latin typeface="Cambria Math"/>
                                  <a:ea typeface="+mn-ea"/>
                                </a:rPr>
                                <m:t>1+</m:t>
                              </m:r>
                              <m:sSup>
                                <m:sSupPr>
                                  <m:ctrlPr>
                                    <a:rPr lang="en-US" altLang="zh-CN" sz="2400" b="0" i="1" smtClean="0">
                                      <a:solidFill>
                                        <a:srgbClr val="006666"/>
                                      </a:solidFill>
                                      <a:latin typeface="Cambria Math" panose="02040503050406030204" pitchFamily="18" charset="0"/>
                                    </a:rPr>
                                  </m:ctrlPr>
                                </m:sSupPr>
                                <m:e>
                                  <m:r>
                                    <a:rPr lang="en-US" altLang="zh-CN" sz="2400" i="1">
                                      <a:solidFill>
                                        <a:srgbClr val="006666"/>
                                      </a:solidFill>
                                      <a:latin typeface="Cambria Math"/>
                                    </a:rPr>
                                    <m:t>𝜆</m:t>
                                  </m:r>
                                </m:e>
                                <m:sup>
                                  <m:r>
                                    <a:rPr lang="en-US" altLang="zh-CN" sz="2400" b="0" i="1" smtClean="0">
                                      <a:solidFill>
                                        <a:srgbClr val="006666"/>
                                      </a:solidFill>
                                      <a:latin typeface="Cambria Math"/>
                                    </a:rPr>
                                    <m:t>2</m:t>
                                  </m:r>
                                </m:sup>
                              </m:sSup>
                            </m:e>
                            <m:e>
                              <m:sSup>
                                <m:sSupPr>
                                  <m:ctrlPr>
                                    <a:rPr lang="en-US" altLang="zh-CN" sz="2400" b="0" i="1" smtClean="0">
                                      <a:solidFill>
                                        <a:srgbClr val="006666"/>
                                      </a:solidFill>
                                      <a:latin typeface="Cambria Math" panose="02040503050406030204" pitchFamily="18" charset="0"/>
                                    </a:rPr>
                                  </m:ctrlPr>
                                </m:sSupPr>
                                <m:e>
                                  <m:r>
                                    <a:rPr lang="en-US" altLang="zh-CN" sz="2400" i="1">
                                      <a:solidFill>
                                        <a:srgbClr val="006666"/>
                                      </a:solidFill>
                                      <a:latin typeface="Cambria Math"/>
                                    </a:rPr>
                                    <m:t>𝜆</m:t>
                                  </m:r>
                                </m:e>
                                <m:sup>
                                  <m:r>
                                    <a:rPr lang="en-US" altLang="zh-CN" sz="2400" b="0" i="1" smtClean="0">
                                      <a:solidFill>
                                        <a:srgbClr val="006666"/>
                                      </a:solidFill>
                                      <a:latin typeface="Cambria Math"/>
                                    </a:rPr>
                                    <m:t>3</m:t>
                                  </m:r>
                                </m:sup>
                              </m:sSup>
                              <m:r>
                                <a:rPr lang="en-US" altLang="zh-CN" sz="2400" b="0" i="1" smtClean="0">
                                  <a:solidFill>
                                    <a:srgbClr val="006666"/>
                                  </a:solidFill>
                                  <a:latin typeface="Cambria Math"/>
                                </a:rPr>
                                <m:t>+</m:t>
                              </m:r>
                              <m:r>
                                <a:rPr lang="en-US" altLang="zh-CN" sz="2400" i="1">
                                  <a:solidFill>
                                    <a:srgbClr val="006666"/>
                                  </a:solidFill>
                                  <a:latin typeface="Cambria Math"/>
                                </a:rPr>
                                <m:t>𝜆</m:t>
                              </m:r>
                              <m:r>
                                <a:rPr lang="en-US" altLang="zh-CN" sz="2400" b="0" i="1" smtClean="0">
                                  <a:solidFill>
                                    <a:srgbClr val="006666"/>
                                  </a:solidFill>
                                  <a:latin typeface="Cambria Math"/>
                                </a:rPr>
                                <m:t>−1</m:t>
                              </m:r>
                            </m:e>
                            <m:e>
                              <m:r>
                                <a:rPr lang="en-US" altLang="zh-CN" sz="2400" b="0" i="1" smtClean="0">
                                  <a:solidFill>
                                    <a:srgbClr val="006666"/>
                                  </a:solidFill>
                                  <a:latin typeface="Cambria Math"/>
                                  <a:ea typeface="+mn-ea"/>
                                </a:rPr>
                                <m:t>−</m:t>
                              </m:r>
                              <m:sSup>
                                <m:sSupPr>
                                  <m:ctrlPr>
                                    <a:rPr lang="en-US" altLang="zh-CN" sz="2400" b="0" i="1" smtClean="0">
                                      <a:solidFill>
                                        <a:srgbClr val="006666"/>
                                      </a:solidFill>
                                      <a:latin typeface="Cambria Math" panose="02040503050406030204" pitchFamily="18" charset="0"/>
                                    </a:rPr>
                                  </m:ctrlPr>
                                </m:sSupPr>
                                <m:e>
                                  <m:r>
                                    <a:rPr lang="en-US" altLang="zh-CN" sz="2400" i="1">
                                      <a:solidFill>
                                        <a:srgbClr val="006666"/>
                                      </a:solidFill>
                                      <a:latin typeface="Cambria Math"/>
                                    </a:rPr>
                                    <m:t>𝜆</m:t>
                                  </m:r>
                                </m:e>
                                <m:sup>
                                  <m:r>
                                    <a:rPr lang="en-US" altLang="zh-CN" sz="2400" b="0" i="1" smtClean="0">
                                      <a:solidFill>
                                        <a:srgbClr val="006666"/>
                                      </a:solidFill>
                                      <a:latin typeface="Cambria Math"/>
                                    </a:rPr>
                                    <m:t>2</m:t>
                                  </m:r>
                                </m:sup>
                              </m:sSup>
                            </m:e>
                          </m:mr>
                        </m:m>
                      </m:e>
                    </m:d>
                  </m:oMath>
                </a14:m>
                <a:r>
                  <a:rPr lang="zh-CN" altLang="en-US" sz="2400" b="1" dirty="0">
                    <a:solidFill>
                      <a:srgbClr val="006666"/>
                    </a:solidFill>
                    <a:latin typeface="+mn-ea"/>
                    <a:ea typeface="+mn-ea"/>
                  </a:rPr>
                  <a:t>的</a:t>
                </a:r>
                <a:r>
                  <a:rPr lang="en-US" altLang="zh-CN" sz="2400" b="1" dirty="0">
                    <a:solidFill>
                      <a:srgbClr val="006666"/>
                    </a:solidFill>
                    <a:latin typeface="Cambria" pitchFamily="18" charset="0"/>
                    <a:ea typeface="Cambria" pitchFamily="18" charset="0"/>
                  </a:rPr>
                  <a:t>Smith</a:t>
                </a:r>
                <a:r>
                  <a:rPr lang="zh-CN" altLang="en-US" sz="2400" b="1" dirty="0">
                    <a:solidFill>
                      <a:srgbClr val="006666"/>
                    </a:solidFill>
                    <a:latin typeface="+mn-ea"/>
                    <a:ea typeface="+mn-ea"/>
                  </a:rPr>
                  <a:t>标准形</a:t>
                </a:r>
                <a:r>
                  <a:rPr lang="en-US" altLang="zh-CN" sz="2400" b="1" dirty="0">
                    <a:solidFill>
                      <a:srgbClr val="006666"/>
                    </a:solidFill>
                    <a:latin typeface="+mn-ea"/>
                    <a:ea typeface="+mn-ea"/>
                  </a:rPr>
                  <a:t>.</a:t>
                </a:r>
                <a:endParaRPr lang="zh-CN" altLang="en-US" sz="2400" b="1" dirty="0">
                  <a:solidFill>
                    <a:srgbClr val="006666"/>
                  </a:solidFill>
                  <a:latin typeface="+mn-ea"/>
                  <a:ea typeface="+mn-ea"/>
                </a:endParaRPr>
              </a:p>
            </p:txBody>
          </p:sp>
        </mc:Choice>
        <mc:Fallback xmlns="">
          <p:sp>
            <p:nvSpPr>
              <p:cNvPr id="3" name="Rectangle 13"/>
              <p:cNvSpPr>
                <a:spLocks noRot="1" noChangeAspect="1" noMove="1" noResize="1" noEditPoints="1" noAdjustHandles="1" noChangeArrowheads="1" noChangeShapeType="1" noTextEdit="1"/>
              </p:cNvSpPr>
              <p:nvPr/>
            </p:nvSpPr>
            <p:spPr bwMode="auto">
              <a:xfrm>
                <a:off x="714791" y="1494331"/>
                <a:ext cx="7415213" cy="1467774"/>
              </a:xfrm>
              <a:prstGeom prst="rect">
                <a:avLst/>
              </a:prstGeom>
              <a:blipFill>
                <a:blip r:embed="rId4"/>
                <a:stretch>
                  <a:fillRect l="-1233" b="-74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13"/>
          <p:cNvSpPr>
            <a:spLocks noChangeArrowheads="1"/>
          </p:cNvSpPr>
          <p:nvPr/>
        </p:nvSpPr>
        <p:spPr bwMode="auto">
          <a:xfrm>
            <a:off x="749771" y="3017864"/>
            <a:ext cx="81244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85000"/>
              <a:buBlip>
                <a:blip r:embed="rId3"/>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000" b="1" i="0" dirty="0">
                <a:solidFill>
                  <a:srgbClr val="006666"/>
                </a:solidFill>
                <a:latin typeface="+mn-ea"/>
                <a:ea typeface="+mn-ea"/>
              </a:rPr>
              <a:t>解：首先</a:t>
            </a:r>
            <a:r>
              <a:rPr lang="en-US" altLang="zh-CN" sz="2000" b="1" i="0" dirty="0">
                <a:solidFill>
                  <a:srgbClr val="006666"/>
                </a:solidFill>
                <a:latin typeface="+mn-ea"/>
                <a:ea typeface="+mn-ea"/>
              </a:rPr>
              <a:t>, </a:t>
            </a:r>
            <a:r>
              <a:rPr lang="zh-CN" altLang="en-US" sz="2000" b="1" i="0" dirty="0">
                <a:solidFill>
                  <a:srgbClr val="006666"/>
                </a:solidFill>
                <a:latin typeface="+mn-ea"/>
                <a:ea typeface="+mn-ea"/>
              </a:rPr>
              <a:t>计算</a:t>
            </a:r>
            <a:r>
              <a:rPr lang="en-US" altLang="zh-CN" sz="2000" b="1" i="0" dirty="0">
                <a:solidFill>
                  <a:srgbClr val="006666"/>
                </a:solidFill>
                <a:latin typeface="+mn-ea"/>
                <a:ea typeface="+mn-ea"/>
              </a:rPr>
              <a:t>1</a:t>
            </a:r>
            <a:r>
              <a:rPr lang="zh-CN" altLang="en-US" sz="2000" b="1" i="0" dirty="0">
                <a:solidFill>
                  <a:srgbClr val="006666"/>
                </a:solidFill>
                <a:latin typeface="+mn-ea"/>
                <a:ea typeface="+mn-ea"/>
              </a:rPr>
              <a:t>级行列式因子或</a:t>
            </a:r>
            <a:r>
              <a:rPr lang="en-US" altLang="zh-CN" sz="2000" b="1" i="0" dirty="0">
                <a:solidFill>
                  <a:srgbClr val="006666"/>
                </a:solidFill>
                <a:latin typeface="+mn-ea"/>
                <a:ea typeface="+mn-ea"/>
              </a:rPr>
              <a:t>1</a:t>
            </a:r>
            <a:r>
              <a:rPr lang="zh-CN" altLang="en-US" sz="2000" b="1" i="0" dirty="0">
                <a:solidFill>
                  <a:srgbClr val="006666"/>
                </a:solidFill>
                <a:latin typeface="+mn-ea"/>
                <a:ea typeface="+mn-ea"/>
              </a:rPr>
              <a:t>级不变因子</a:t>
            </a:r>
            <a:endParaRPr lang="zh-CN" altLang="en-US" sz="2000" b="1" dirty="0">
              <a:solidFill>
                <a:srgbClr val="006666"/>
              </a:solidFill>
              <a:latin typeface="+mn-ea"/>
              <a:ea typeface="+mn-ea"/>
            </a:endParaRPr>
          </a:p>
        </p:txBody>
      </p:sp>
      <mc:AlternateContent xmlns:mc="http://schemas.openxmlformats.org/markup-compatibility/2006" xmlns:a14="http://schemas.microsoft.com/office/drawing/2010/main">
        <mc:Choice Requires="a14">
          <p:sp>
            <p:nvSpPr>
              <p:cNvPr id="8" name="Rectangle 13"/>
              <p:cNvSpPr>
                <a:spLocks noChangeArrowheads="1"/>
              </p:cNvSpPr>
              <p:nvPr/>
            </p:nvSpPr>
            <p:spPr bwMode="auto">
              <a:xfrm>
                <a:off x="902172" y="3486484"/>
                <a:ext cx="6462456"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3"/>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14:m>
                  <m:oMathPara xmlns:m="http://schemas.openxmlformats.org/officeDocument/2006/math">
                    <m:oMathParaPr>
                      <m:jc m:val="centerGroup"/>
                    </m:oMathParaPr>
                    <m:oMath xmlns:m="http://schemas.openxmlformats.org/officeDocument/2006/math">
                      <m:sSub>
                        <m:sSubPr>
                          <m:ctrlPr>
                            <a:rPr lang="en-US" altLang="zh-CN" sz="2000" b="1" i="1" smtClean="0">
                              <a:solidFill>
                                <a:srgbClr val="C00000"/>
                              </a:solidFill>
                              <a:latin typeface="Cambria Math" panose="02040503050406030204" pitchFamily="18" charset="0"/>
                              <a:ea typeface="+mn-ea"/>
                            </a:rPr>
                          </m:ctrlPr>
                        </m:sSubPr>
                        <m:e>
                          <m:r>
                            <a:rPr lang="en-US" altLang="zh-CN" sz="2000" b="1" i="1" smtClean="0">
                              <a:solidFill>
                                <a:srgbClr val="C00000"/>
                              </a:solidFill>
                              <a:latin typeface="Cambria Math"/>
                              <a:ea typeface="+mn-ea"/>
                            </a:rPr>
                            <m:t>𝒅</m:t>
                          </m:r>
                        </m:e>
                        <m:sub>
                          <m:r>
                            <a:rPr lang="en-US" altLang="zh-CN" sz="2000" b="1" i="1" smtClean="0">
                              <a:solidFill>
                                <a:srgbClr val="C00000"/>
                              </a:solidFill>
                              <a:latin typeface="Cambria Math"/>
                              <a:ea typeface="+mn-ea"/>
                            </a:rPr>
                            <m:t>𝟏</m:t>
                          </m:r>
                        </m:sub>
                      </m:sSub>
                      <m:d>
                        <m:dPr>
                          <m:ctrlPr>
                            <a:rPr lang="en-US" altLang="zh-CN" sz="2000" b="1" i="1" smtClean="0">
                              <a:solidFill>
                                <a:srgbClr val="C00000"/>
                              </a:solidFill>
                              <a:latin typeface="Cambria Math" panose="02040503050406030204" pitchFamily="18" charset="0"/>
                              <a:ea typeface="+mn-ea"/>
                            </a:rPr>
                          </m:ctrlPr>
                        </m:dPr>
                        <m:e>
                          <m:r>
                            <a:rPr lang="en-US" altLang="zh-CN" sz="2000" b="1" i="1" smtClean="0">
                              <a:solidFill>
                                <a:srgbClr val="C00000"/>
                              </a:solidFill>
                              <a:latin typeface="Cambria Math"/>
                              <a:ea typeface="+mn-ea"/>
                            </a:rPr>
                            <m:t>𝝀</m:t>
                          </m:r>
                        </m:e>
                      </m:d>
                      <m:r>
                        <a:rPr lang="en-US" altLang="zh-CN" sz="2000" b="1" i="1" smtClean="0">
                          <a:solidFill>
                            <a:srgbClr val="C00000"/>
                          </a:solidFill>
                          <a:latin typeface="Cambria Math"/>
                          <a:ea typeface="+mn-ea"/>
                        </a:rPr>
                        <m:t>=</m:t>
                      </m:r>
                      <m:sSub>
                        <m:sSubPr>
                          <m:ctrlPr>
                            <a:rPr lang="en-US" altLang="zh-CN" sz="2000" b="1" i="1" smtClean="0">
                              <a:solidFill>
                                <a:srgbClr val="C00000"/>
                              </a:solidFill>
                              <a:latin typeface="Cambria Math" panose="02040503050406030204" pitchFamily="18" charset="0"/>
                              <a:ea typeface="+mn-ea"/>
                            </a:rPr>
                          </m:ctrlPr>
                        </m:sSubPr>
                        <m:e>
                          <m:r>
                            <a:rPr lang="en-US" altLang="zh-CN" sz="2000" b="1" i="1" smtClean="0">
                              <a:solidFill>
                                <a:srgbClr val="C00000"/>
                              </a:solidFill>
                              <a:latin typeface="Cambria Math"/>
                              <a:ea typeface="+mn-ea"/>
                            </a:rPr>
                            <m:t>𝑫</m:t>
                          </m:r>
                        </m:e>
                        <m:sub>
                          <m:r>
                            <a:rPr lang="en-US" altLang="zh-CN" sz="2000" b="1" i="1" smtClean="0">
                              <a:solidFill>
                                <a:srgbClr val="C00000"/>
                              </a:solidFill>
                              <a:latin typeface="Cambria Math"/>
                              <a:ea typeface="+mn-ea"/>
                            </a:rPr>
                            <m:t>𝟏</m:t>
                          </m:r>
                        </m:sub>
                      </m:sSub>
                      <m:d>
                        <m:dPr>
                          <m:ctrlPr>
                            <a:rPr lang="en-US" altLang="zh-CN" sz="2000" b="1" i="1" smtClean="0">
                              <a:solidFill>
                                <a:srgbClr val="C00000"/>
                              </a:solidFill>
                              <a:latin typeface="Cambria Math" panose="02040503050406030204" pitchFamily="18" charset="0"/>
                              <a:ea typeface="+mn-ea"/>
                            </a:rPr>
                          </m:ctrlPr>
                        </m:dPr>
                        <m:e>
                          <m:r>
                            <a:rPr lang="en-US" altLang="zh-CN" sz="2000" b="1" i="1" smtClean="0">
                              <a:solidFill>
                                <a:srgbClr val="C00000"/>
                              </a:solidFill>
                              <a:latin typeface="Cambria Math"/>
                              <a:ea typeface="+mn-ea"/>
                            </a:rPr>
                            <m:t>𝝀</m:t>
                          </m:r>
                        </m:e>
                      </m:d>
                      <m:r>
                        <a:rPr lang="en-US" altLang="zh-CN" sz="2000" b="1" i="1" smtClean="0">
                          <a:solidFill>
                            <a:srgbClr val="C00000"/>
                          </a:solidFill>
                          <a:latin typeface="Cambria Math"/>
                          <a:ea typeface="+mn-ea"/>
                        </a:rPr>
                        <m:t>=</m:t>
                      </m:r>
                      <m:r>
                        <a:rPr lang="en-US" altLang="zh-CN" sz="2000" b="1" i="1" smtClean="0">
                          <a:solidFill>
                            <a:srgbClr val="C00000"/>
                          </a:solidFill>
                          <a:latin typeface="Cambria Math"/>
                          <a:ea typeface="+mn-ea"/>
                        </a:rPr>
                        <m:t>𝟏</m:t>
                      </m:r>
                    </m:oMath>
                  </m:oMathPara>
                </a14:m>
                <a:endParaRPr lang="zh-CN" altLang="en-US" sz="2000" b="1" dirty="0">
                  <a:solidFill>
                    <a:srgbClr val="00B0F0"/>
                  </a:solidFill>
                  <a:latin typeface="+mn-ea"/>
                  <a:ea typeface="+mn-ea"/>
                </a:endParaRPr>
              </a:p>
            </p:txBody>
          </p:sp>
        </mc:Choice>
        <mc:Fallback xmlns="">
          <p:sp>
            <p:nvSpPr>
              <p:cNvPr id="8" name="Rectangle 13"/>
              <p:cNvSpPr>
                <a:spLocks noRot="1" noChangeAspect="1" noMove="1" noResize="1" noEditPoints="1" noAdjustHandles="1" noChangeArrowheads="1" noChangeShapeType="1" noTextEdit="1"/>
              </p:cNvSpPr>
              <p:nvPr/>
            </p:nvSpPr>
            <p:spPr bwMode="auto">
              <a:xfrm>
                <a:off x="902172" y="3486484"/>
                <a:ext cx="6462456" cy="400110"/>
              </a:xfrm>
              <a:prstGeom prst="rect">
                <a:avLst/>
              </a:prstGeom>
              <a:blipFill>
                <a:blip r:embed="rId5"/>
                <a:stretch>
                  <a:fillRect b="-151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Rectangle 13"/>
              <p:cNvSpPr>
                <a:spLocks noChangeArrowheads="1"/>
              </p:cNvSpPr>
              <p:nvPr/>
            </p:nvSpPr>
            <p:spPr bwMode="auto">
              <a:xfrm>
                <a:off x="766549" y="3942051"/>
                <a:ext cx="8124409"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3"/>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000" b="1" dirty="0">
                    <a:solidFill>
                      <a:srgbClr val="006666"/>
                    </a:solidFill>
                    <a:latin typeface="+mn-ea"/>
                    <a:ea typeface="+mn-ea"/>
                  </a:rPr>
                  <a:t>其次</a:t>
                </a:r>
                <a:r>
                  <a:rPr lang="en-US" altLang="zh-CN" sz="2000" b="1" dirty="0">
                    <a:solidFill>
                      <a:srgbClr val="006666"/>
                    </a:solidFill>
                    <a:latin typeface="+mn-ea"/>
                    <a:ea typeface="+mn-ea"/>
                  </a:rPr>
                  <a:t>, </a:t>
                </a:r>
                <a:r>
                  <a:rPr lang="zh-CN" altLang="en-US" sz="2000" b="1" dirty="0">
                    <a:solidFill>
                      <a:srgbClr val="006666"/>
                    </a:solidFill>
                    <a:latin typeface="+mn-ea"/>
                    <a:ea typeface="+mn-ea"/>
                  </a:rPr>
                  <a:t>将</a:t>
                </a:r>
                <a14:m>
                  <m:oMath xmlns:m="http://schemas.openxmlformats.org/officeDocument/2006/math">
                    <m:r>
                      <a:rPr lang="en-US" altLang="zh-CN" sz="2000" b="1" i="1" smtClean="0">
                        <a:solidFill>
                          <a:srgbClr val="006666"/>
                        </a:solidFill>
                        <a:latin typeface="Cambria Math"/>
                        <a:ea typeface="+mn-ea"/>
                      </a:rPr>
                      <m:t>𝑨</m:t>
                    </m:r>
                    <m:r>
                      <a:rPr lang="en-US" altLang="zh-CN" sz="2000" b="1" i="1" smtClean="0">
                        <a:solidFill>
                          <a:srgbClr val="006666"/>
                        </a:solidFill>
                        <a:latin typeface="Cambria Math"/>
                        <a:ea typeface="+mn-ea"/>
                      </a:rPr>
                      <m:t>(</m:t>
                    </m:r>
                    <m:r>
                      <a:rPr lang="en-US" altLang="zh-CN" sz="2000" b="1" i="1" smtClean="0">
                        <a:solidFill>
                          <a:srgbClr val="006666"/>
                        </a:solidFill>
                        <a:latin typeface="Cambria Math"/>
                        <a:ea typeface="+mn-ea"/>
                      </a:rPr>
                      <m:t>𝝀</m:t>
                    </m:r>
                    <m:r>
                      <a:rPr lang="en-US" altLang="zh-CN" sz="2000" b="1" i="1" smtClean="0">
                        <a:solidFill>
                          <a:srgbClr val="006666"/>
                        </a:solidFill>
                        <a:latin typeface="Cambria Math"/>
                        <a:ea typeface="+mn-ea"/>
                      </a:rPr>
                      <m:t>)</m:t>
                    </m:r>
                  </m:oMath>
                </a14:m>
                <a:r>
                  <a:rPr lang="zh-CN" altLang="en-US" sz="2000" b="1" dirty="0">
                    <a:solidFill>
                      <a:srgbClr val="006666"/>
                    </a:solidFill>
                    <a:latin typeface="+mn-ea"/>
                    <a:ea typeface="+mn-ea"/>
                  </a:rPr>
                  <a:t>左上角通过初等变换变为</a:t>
                </a:r>
                <a14:m>
                  <m:oMath xmlns:m="http://schemas.openxmlformats.org/officeDocument/2006/math">
                    <m:sSub>
                      <m:sSubPr>
                        <m:ctrlPr>
                          <a:rPr lang="en-US" altLang="zh-CN" sz="2000" b="1" i="1" smtClean="0">
                            <a:solidFill>
                              <a:srgbClr val="006666"/>
                            </a:solidFill>
                            <a:latin typeface="Cambria Math" panose="02040503050406030204" pitchFamily="18" charset="0"/>
                            <a:ea typeface="+mn-ea"/>
                          </a:rPr>
                        </m:ctrlPr>
                      </m:sSubPr>
                      <m:e>
                        <m:r>
                          <a:rPr lang="en-US" altLang="zh-CN" sz="2000" b="1" i="1" smtClean="0">
                            <a:solidFill>
                              <a:srgbClr val="006666"/>
                            </a:solidFill>
                            <a:latin typeface="Cambria Math"/>
                            <a:ea typeface="+mn-ea"/>
                          </a:rPr>
                          <m:t>𝒅</m:t>
                        </m:r>
                      </m:e>
                      <m:sub>
                        <m:r>
                          <a:rPr lang="en-US" altLang="zh-CN" sz="2000" b="1" i="1" smtClean="0">
                            <a:solidFill>
                              <a:srgbClr val="006666"/>
                            </a:solidFill>
                            <a:latin typeface="Cambria Math"/>
                            <a:ea typeface="+mn-ea"/>
                          </a:rPr>
                          <m:t>𝟏</m:t>
                        </m:r>
                      </m:sub>
                    </m:sSub>
                    <m:r>
                      <a:rPr lang="en-US" altLang="zh-CN" sz="2000" b="1" i="1" smtClean="0">
                        <a:solidFill>
                          <a:srgbClr val="006666"/>
                        </a:solidFill>
                        <a:latin typeface="Cambria Math"/>
                        <a:ea typeface="+mn-ea"/>
                      </a:rPr>
                      <m:t>(</m:t>
                    </m:r>
                    <m:r>
                      <a:rPr lang="en-US" altLang="zh-CN" sz="2000" b="1" i="1" smtClean="0">
                        <a:solidFill>
                          <a:srgbClr val="006666"/>
                        </a:solidFill>
                        <a:latin typeface="Cambria Math"/>
                        <a:ea typeface="+mn-ea"/>
                      </a:rPr>
                      <m:t>𝝀</m:t>
                    </m:r>
                    <m:r>
                      <a:rPr lang="en-US" altLang="zh-CN" sz="2000" b="1" i="1" smtClean="0">
                        <a:solidFill>
                          <a:srgbClr val="006666"/>
                        </a:solidFill>
                        <a:latin typeface="Cambria Math"/>
                        <a:ea typeface="+mn-ea"/>
                      </a:rPr>
                      <m:t>)</m:t>
                    </m:r>
                  </m:oMath>
                </a14:m>
                <a:r>
                  <a:rPr lang="en-US" altLang="zh-CN" sz="2000" b="1" dirty="0">
                    <a:solidFill>
                      <a:srgbClr val="006666"/>
                    </a:solidFill>
                    <a:latin typeface="+mn-ea"/>
                    <a:ea typeface="+mn-ea"/>
                  </a:rPr>
                  <a:t>. </a:t>
                </a:r>
                <a:endParaRPr lang="zh-CN" altLang="en-US" sz="2000" b="1" dirty="0">
                  <a:solidFill>
                    <a:srgbClr val="006666"/>
                  </a:solidFill>
                  <a:latin typeface="+mn-ea"/>
                  <a:ea typeface="+mn-ea"/>
                </a:endParaRPr>
              </a:p>
            </p:txBody>
          </p:sp>
        </mc:Choice>
        <mc:Fallback xmlns="">
          <p:sp>
            <p:nvSpPr>
              <p:cNvPr id="10" name="Rectangle 13"/>
              <p:cNvSpPr>
                <a:spLocks noRot="1" noChangeAspect="1" noMove="1" noResize="1" noEditPoints="1" noAdjustHandles="1" noChangeArrowheads="1" noChangeShapeType="1" noTextEdit="1"/>
              </p:cNvSpPr>
              <p:nvPr/>
            </p:nvSpPr>
            <p:spPr bwMode="auto">
              <a:xfrm>
                <a:off x="766549" y="3942051"/>
                <a:ext cx="8124409" cy="400110"/>
              </a:xfrm>
              <a:prstGeom prst="rect">
                <a:avLst/>
              </a:prstGeom>
              <a:blipFill rotWithShape="1">
                <a:blip r:embed="rId6"/>
                <a:stretch>
                  <a:fillRect l="-826" t="-7692" b="-2769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766549" y="4421825"/>
                <a:ext cx="4058483" cy="9983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b="1" i="1">
                          <a:latin typeface="Cambria Math" panose="02040503050406030204" pitchFamily="18" charset="0"/>
                        </a:rPr>
                        <m:t>𝑨</m:t>
                      </m:r>
                      <m:r>
                        <a:rPr lang="zh-CN" altLang="en-US" sz="2000" b="1">
                          <a:latin typeface="Cambria Math" panose="02040503050406030204" pitchFamily="18" charset="0"/>
                        </a:rPr>
                        <m:t>(</m:t>
                      </m:r>
                      <m:r>
                        <a:rPr lang="zh-CN" altLang="en-US" sz="2000" b="1" i="1">
                          <a:latin typeface="Cambria Math" panose="02040503050406030204" pitchFamily="18" charset="0"/>
                        </a:rPr>
                        <m:t>𝝀</m:t>
                      </m:r>
                      <m:r>
                        <a:rPr lang="zh-CN" altLang="en-US" sz="2000" b="1">
                          <a:latin typeface="Cambria Math" panose="02040503050406030204" pitchFamily="18" charset="0"/>
                        </a:rPr>
                        <m:t>)</m:t>
                      </m:r>
                      <m:groupChr>
                        <m:groupChrPr>
                          <m:chr m:val="→"/>
                          <m:vertJc m:val="bot"/>
                          <m:ctrlPr>
                            <a:rPr lang="zh-CN" altLang="en-US" sz="2000" b="1" i="1">
                              <a:latin typeface="Cambria Math" panose="02040503050406030204" pitchFamily="18" charset="0"/>
                            </a:rPr>
                          </m:ctrlPr>
                        </m:groupChrPr>
                        <m:e>
                          <m:m>
                            <m:mPr>
                              <m:mcs>
                                <m:mc>
                                  <m:mcPr>
                                    <m:count m:val="1"/>
                                    <m:mcJc m:val="center"/>
                                  </m:mcPr>
                                </m:mc>
                              </m:mcs>
                              <m:ctrlPr>
                                <a:rPr lang="zh-CN" altLang="en-US" sz="2000" b="1" i="1">
                                  <a:latin typeface="Cambria Math" panose="02040503050406030204" pitchFamily="18" charset="0"/>
                                </a:rPr>
                              </m:ctrlPr>
                            </m:mPr>
                            <m:mr>
                              <m:e>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𝒓</m:t>
                                    </m:r>
                                  </m:e>
                                  <m:sub>
                                    <m:r>
                                      <a:rPr lang="zh-CN" altLang="en-US" sz="2000" b="1" i="1">
                                        <a:latin typeface="Cambria Math" panose="02040503050406030204" pitchFamily="18" charset="0"/>
                                      </a:rPr>
                                      <m:t>𝟏</m:t>
                                    </m:r>
                                  </m:sub>
                                </m:sSub>
                                <m:r>
                                  <a:rPr lang="zh-CN" altLang="en-US" sz="2000" b="1">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𝒓</m:t>
                                    </m:r>
                                  </m:e>
                                  <m:sub>
                                    <m:r>
                                      <a:rPr lang="zh-CN" altLang="en-US" sz="2000" b="1" i="1">
                                        <a:latin typeface="Cambria Math" panose="02040503050406030204" pitchFamily="18" charset="0"/>
                                      </a:rPr>
                                      <m:t>𝟐</m:t>
                                    </m:r>
                                  </m:sub>
                                </m:sSub>
                              </m:e>
                            </m:mr>
                            <m:mr>
                              <m:e>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𝒓</m:t>
                                    </m:r>
                                  </m:e>
                                  <m:sub>
                                    <m:r>
                                      <a:rPr lang="zh-CN" altLang="en-US" sz="2000" b="1" i="1">
                                        <a:latin typeface="Cambria Math" panose="02040503050406030204" pitchFamily="18" charset="0"/>
                                      </a:rPr>
                                      <m:t>𝟑</m:t>
                                    </m:r>
                                  </m:sub>
                                </m:sSub>
                                <m:r>
                                  <a:rPr lang="zh-CN" altLang="en-US" sz="2000" b="1">
                                    <a:latin typeface="Cambria Math" panose="02040503050406030204" pitchFamily="18" charset="0"/>
                                  </a:rPr>
                                  <m:t>−</m:t>
                                </m:r>
                                <m:r>
                                  <a:rPr lang="zh-CN" altLang="en-US" sz="2000" b="1" i="1">
                                    <a:latin typeface="Cambria Math" panose="02040503050406030204" pitchFamily="18" charset="0"/>
                                  </a:rPr>
                                  <m:t>𝝀</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𝒓</m:t>
                                    </m:r>
                                  </m:e>
                                  <m:sub>
                                    <m:r>
                                      <a:rPr lang="zh-CN" altLang="en-US" sz="2000" b="1" i="1">
                                        <a:latin typeface="Cambria Math" panose="02040503050406030204" pitchFamily="18" charset="0"/>
                                      </a:rPr>
                                      <m:t>𝟐</m:t>
                                    </m:r>
                                  </m:sub>
                                </m:sSub>
                              </m:e>
                            </m:mr>
                          </m:m>
                        </m:e>
                      </m:groupChr>
                      <m:d>
                        <m:dPr>
                          <m:begChr m:val="["/>
                          <m:endChr m:val="]"/>
                          <m:ctrlPr>
                            <a:rPr lang="en-US" altLang="zh-CN" sz="2000" b="1" i="1" smtClean="0">
                              <a:latin typeface="Cambria Math" panose="02040503050406030204" pitchFamily="18" charset="0"/>
                            </a:rPr>
                          </m:ctrlPr>
                        </m:dPr>
                        <m:e>
                          <m:m>
                            <m:mPr>
                              <m:mcs>
                                <m:mc>
                                  <m:mcPr>
                                    <m:count m:val="3"/>
                                    <m:mcJc m:val="center"/>
                                  </m:mcPr>
                                </m:mc>
                              </m:mcs>
                              <m:ctrlPr>
                                <a:rPr lang="zh-CN" altLang="en-US" sz="2000" b="1" i="1">
                                  <a:latin typeface="Cambria Math" panose="02040503050406030204" pitchFamily="18" charset="0"/>
                                </a:rPr>
                              </m:ctrlPr>
                            </m:mPr>
                            <m:mr>
                              <m:e>
                                <m:m>
                                  <m:mPr>
                                    <m:mcs>
                                      <m:mc>
                                        <m:mcPr>
                                          <m:count m:val="1"/>
                                          <m:mcJc m:val="center"/>
                                        </m:mcPr>
                                      </m:mc>
                                    </m:mcs>
                                    <m:ctrlPr>
                                      <a:rPr lang="zh-CN" altLang="en-US" sz="2000" b="1" i="1">
                                        <a:latin typeface="Cambria Math" panose="02040503050406030204" pitchFamily="18" charset="0"/>
                                      </a:rPr>
                                    </m:ctrlPr>
                                  </m:mPr>
                                  <m:mr>
                                    <m:e>
                                      <m:r>
                                        <a:rPr lang="zh-CN" altLang="en-US" sz="2000" b="1" i="1" smtClean="0">
                                          <a:solidFill>
                                            <a:srgbClr val="FF0000"/>
                                          </a:solidFill>
                                          <a:latin typeface="Cambria Math"/>
                                        </a:rPr>
                                        <m:t>𝟏</m:t>
                                      </m:r>
                                    </m:e>
                                  </m:mr>
                                </m:m>
                              </m:e>
                              <m:e>
                                <m:sSup>
                                  <m:sSupPr>
                                    <m:ctrlPr>
                                      <a:rPr lang="zh-CN" altLang="en-US" sz="2000" b="1" i="1">
                                        <a:latin typeface="Cambria Math" panose="02040503050406030204" pitchFamily="18" charset="0"/>
                                      </a:rPr>
                                    </m:ctrlPr>
                                  </m:sSupPr>
                                  <m:e>
                                    <m:r>
                                      <a:rPr lang="zh-CN" altLang="en-US" sz="2000" b="1" i="1">
                                        <a:latin typeface="Cambria Math"/>
                                      </a:rPr>
                                      <m:t>𝝀</m:t>
                                    </m:r>
                                  </m:e>
                                  <m:sup>
                                    <m:r>
                                      <a:rPr lang="zh-CN" altLang="en-US" sz="2000" b="1" i="1">
                                        <a:latin typeface="Cambria Math"/>
                                      </a:rPr>
                                      <m:t>𝟐</m:t>
                                    </m:r>
                                  </m:sup>
                                </m:sSup>
                                <m:r>
                                  <a:rPr lang="zh-CN" altLang="en-US" sz="2000" b="1">
                                    <a:latin typeface="Cambria Math"/>
                                  </a:rPr>
                                  <m:t>+</m:t>
                                </m:r>
                                <m:r>
                                  <a:rPr lang="zh-CN" altLang="en-US" sz="2000" b="1" i="1">
                                    <a:latin typeface="Cambria Math"/>
                                  </a:rPr>
                                  <m:t>𝟐</m:t>
                                </m:r>
                                <m:r>
                                  <a:rPr lang="zh-CN" altLang="en-US" sz="2000" b="1" i="1">
                                    <a:latin typeface="Cambria Math"/>
                                  </a:rPr>
                                  <m:t>𝝀</m:t>
                                </m:r>
                                <m:r>
                                  <a:rPr lang="zh-CN" altLang="en-US" sz="2000" b="1">
                                    <a:latin typeface="Cambria Math"/>
                                  </a:rPr>
                                  <m:t>−</m:t>
                                </m:r>
                                <m:r>
                                  <a:rPr lang="zh-CN" altLang="en-US" sz="2000" b="1" i="1">
                                    <a:latin typeface="Cambria Math"/>
                                  </a:rPr>
                                  <m:t>𝟏</m:t>
                                </m:r>
                              </m:e>
                              <m:e>
                                <m:r>
                                  <a:rPr lang="zh-CN" altLang="en-US" sz="2000" b="1" i="1">
                                    <a:latin typeface="Cambria Math"/>
                                  </a:rPr>
                                  <m:t>𝟎</m:t>
                                </m:r>
                              </m:e>
                            </m:mr>
                            <m:mr>
                              <m:e>
                                <m:r>
                                  <a:rPr lang="zh-CN" altLang="en-US" sz="2000" b="1" i="1">
                                    <a:latin typeface="Cambria Math"/>
                                  </a:rPr>
                                  <m:t>𝝀</m:t>
                                </m:r>
                              </m:e>
                              <m:e>
                                <m:sSup>
                                  <m:sSupPr>
                                    <m:ctrlPr>
                                      <a:rPr lang="zh-CN" altLang="en-US" sz="2000" b="1" i="1">
                                        <a:latin typeface="Cambria Math" panose="02040503050406030204" pitchFamily="18" charset="0"/>
                                      </a:rPr>
                                    </m:ctrlPr>
                                  </m:sSupPr>
                                  <m:e>
                                    <m:r>
                                      <a:rPr lang="zh-CN" altLang="en-US" sz="2000" b="1" i="1">
                                        <a:latin typeface="Cambria Math"/>
                                      </a:rPr>
                                      <m:t>𝝀</m:t>
                                    </m:r>
                                  </m:e>
                                  <m:sup>
                                    <m:r>
                                      <a:rPr lang="zh-CN" altLang="en-US" sz="2000" b="1" i="1">
                                        <a:latin typeface="Cambria Math"/>
                                      </a:rPr>
                                      <m:t>𝟐</m:t>
                                    </m:r>
                                  </m:sup>
                                </m:sSup>
                              </m:e>
                              <m:e>
                                <m:r>
                                  <a:rPr lang="zh-CN" altLang="en-US" sz="2000" b="1">
                                    <a:latin typeface="Cambria Math"/>
                                  </a:rPr>
                                  <m:t>−</m:t>
                                </m:r>
                                <m:r>
                                  <a:rPr lang="zh-CN" altLang="en-US" sz="2000" b="1" i="1">
                                    <a:latin typeface="Cambria Math"/>
                                  </a:rPr>
                                  <m:t>𝝀</m:t>
                                </m:r>
                              </m:e>
                            </m:mr>
                            <m:mr>
                              <m:e>
                                <m:r>
                                  <a:rPr lang="zh-CN" altLang="en-US" sz="2000" b="1" i="1">
                                    <a:latin typeface="Cambria Math"/>
                                  </a:rPr>
                                  <m:t>𝟏</m:t>
                                </m:r>
                              </m:e>
                              <m:e>
                                <m:r>
                                  <a:rPr lang="zh-CN" altLang="en-US" sz="2000" b="1" i="1">
                                    <a:latin typeface="Cambria Math"/>
                                  </a:rPr>
                                  <m:t>𝝀</m:t>
                                </m:r>
                                <m:r>
                                  <a:rPr lang="zh-CN" altLang="en-US" sz="2000" b="1">
                                    <a:latin typeface="Cambria Math"/>
                                  </a:rPr>
                                  <m:t>−</m:t>
                                </m:r>
                                <m:r>
                                  <a:rPr lang="zh-CN" altLang="en-US" sz="2000" b="1" i="1">
                                    <a:latin typeface="Cambria Math"/>
                                  </a:rPr>
                                  <m:t>𝟏</m:t>
                                </m:r>
                              </m:e>
                              <m:e>
                                <m:r>
                                  <a:rPr lang="zh-CN" altLang="en-US" sz="2000" b="1" i="1">
                                    <a:latin typeface="Cambria Math"/>
                                  </a:rPr>
                                  <m:t>𝟎</m:t>
                                </m:r>
                              </m:e>
                            </m:mr>
                          </m:m>
                        </m:e>
                      </m:d>
                    </m:oMath>
                  </m:oMathPara>
                </a14:m>
                <a:endParaRPr lang="zh-CN" altLang="en-US" sz="2000" b="1" dirty="0"/>
              </a:p>
            </p:txBody>
          </p:sp>
        </mc:Choice>
        <mc:Fallback xmlns="">
          <p:sp>
            <p:nvSpPr>
              <p:cNvPr id="4" name="矩形 3"/>
              <p:cNvSpPr>
                <a:spLocks noRot="1" noChangeAspect="1" noMove="1" noResize="1" noEditPoints="1" noAdjustHandles="1" noChangeArrowheads="1" noChangeShapeType="1" noTextEdit="1"/>
              </p:cNvSpPr>
              <p:nvPr/>
            </p:nvSpPr>
            <p:spPr>
              <a:xfrm>
                <a:off x="766549" y="4421825"/>
                <a:ext cx="4058483" cy="99835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333697" y="5459887"/>
                <a:ext cx="3641638" cy="10088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groupChr>
                        <m:groupChrPr>
                          <m:chr m:val="→"/>
                          <m:vertJc m:val="bot"/>
                          <m:ctrlPr>
                            <a:rPr lang="zh-CN" altLang="en-US" sz="2000" b="1" i="1">
                              <a:latin typeface="Cambria Math" panose="02040503050406030204" pitchFamily="18" charset="0"/>
                            </a:rPr>
                          </m:ctrlPr>
                        </m:groupChrPr>
                        <m:e>
                          <m:m>
                            <m:mPr>
                              <m:mcs>
                                <m:mc>
                                  <m:mcPr>
                                    <m:count m:val="1"/>
                                    <m:mcJc m:val="center"/>
                                  </m:mcPr>
                                </m:mc>
                              </m:mcs>
                              <m:ctrlPr>
                                <a:rPr lang="zh-CN" altLang="en-US" sz="2000" b="1" i="1">
                                  <a:latin typeface="Cambria Math" panose="02040503050406030204" pitchFamily="18" charset="0"/>
                                </a:rPr>
                              </m:ctrlPr>
                            </m:mPr>
                            <m:mr>
                              <m:e>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𝒓</m:t>
                                    </m:r>
                                  </m:e>
                                  <m:sub>
                                    <m:r>
                                      <a:rPr lang="zh-CN" altLang="en-US" sz="2000" b="1" i="1">
                                        <a:latin typeface="Cambria Math" panose="02040503050406030204" pitchFamily="18" charset="0"/>
                                      </a:rPr>
                                      <m:t>𝟐</m:t>
                                    </m:r>
                                  </m:sub>
                                </m:sSub>
                                <m:r>
                                  <a:rPr lang="zh-CN" altLang="en-US" sz="2000" b="1">
                                    <a:latin typeface="Cambria Math" panose="02040503050406030204" pitchFamily="18" charset="0"/>
                                  </a:rPr>
                                  <m:t>−</m:t>
                                </m:r>
                                <m:r>
                                  <a:rPr lang="zh-CN" altLang="en-US" sz="2000" b="1" i="1">
                                    <a:latin typeface="Cambria Math" panose="02040503050406030204" pitchFamily="18" charset="0"/>
                                  </a:rPr>
                                  <m:t>𝝀</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𝒓</m:t>
                                    </m:r>
                                  </m:e>
                                  <m:sub>
                                    <m:r>
                                      <a:rPr lang="zh-CN" altLang="en-US" sz="2000" b="1" i="1">
                                        <a:latin typeface="Cambria Math" panose="02040503050406030204" pitchFamily="18" charset="0"/>
                                      </a:rPr>
                                      <m:t>𝟏</m:t>
                                    </m:r>
                                  </m:sub>
                                </m:sSub>
                              </m:e>
                            </m:mr>
                            <m:mr>
                              <m:e>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𝒓</m:t>
                                    </m:r>
                                  </m:e>
                                  <m:sub>
                                    <m:r>
                                      <a:rPr lang="zh-CN" altLang="en-US" sz="2000" b="1" i="1">
                                        <a:latin typeface="Cambria Math" panose="02040503050406030204" pitchFamily="18" charset="0"/>
                                      </a:rPr>
                                      <m:t>𝟑</m:t>
                                    </m:r>
                                  </m:sub>
                                </m:sSub>
                                <m:r>
                                  <a:rPr lang="zh-CN" altLang="en-US" sz="2000" b="1">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𝒓</m:t>
                                    </m:r>
                                  </m:e>
                                  <m:sub>
                                    <m:r>
                                      <a:rPr lang="zh-CN" altLang="en-US" sz="2000" b="1" i="1">
                                        <a:latin typeface="Cambria Math" panose="02040503050406030204" pitchFamily="18" charset="0"/>
                                      </a:rPr>
                                      <m:t>𝟏</m:t>
                                    </m:r>
                                  </m:sub>
                                </m:sSub>
                              </m:e>
                            </m:mr>
                          </m:m>
                        </m:e>
                      </m:groupChr>
                      <m:d>
                        <m:dPr>
                          <m:begChr m:val="["/>
                          <m:endChr m:val="]"/>
                          <m:ctrlPr>
                            <a:rPr lang="en-US" altLang="zh-CN" sz="2000" b="1" i="1" smtClean="0">
                              <a:latin typeface="Cambria Math" panose="02040503050406030204" pitchFamily="18" charset="0"/>
                            </a:rPr>
                          </m:ctrlPr>
                        </m:dPr>
                        <m:e>
                          <m:m>
                            <m:mPr>
                              <m:mcs>
                                <m:mc>
                                  <m:mcPr>
                                    <m:count m:val="3"/>
                                    <m:mcJc m:val="center"/>
                                  </m:mcPr>
                                </m:mc>
                              </m:mcs>
                              <m:ctrlPr>
                                <a:rPr lang="zh-CN" altLang="en-US" sz="2000" b="1" i="1">
                                  <a:latin typeface="Cambria Math" panose="02040503050406030204" pitchFamily="18" charset="0"/>
                                </a:rPr>
                              </m:ctrlPr>
                            </m:mPr>
                            <m:mr>
                              <m:e>
                                <m:r>
                                  <a:rPr lang="zh-CN" altLang="en-US" sz="2000" b="1" i="1" smtClean="0">
                                    <a:solidFill>
                                      <a:srgbClr val="FF0000"/>
                                    </a:solidFill>
                                    <a:latin typeface="Cambria Math"/>
                                  </a:rPr>
                                  <m:t>𝟏</m:t>
                                </m:r>
                              </m:e>
                              <m:e>
                                <m:sSup>
                                  <m:sSupPr>
                                    <m:ctrlPr>
                                      <a:rPr lang="zh-CN" altLang="en-US" sz="2000" b="1" i="1">
                                        <a:latin typeface="Cambria Math" panose="02040503050406030204" pitchFamily="18" charset="0"/>
                                      </a:rPr>
                                    </m:ctrlPr>
                                  </m:sSupPr>
                                  <m:e>
                                    <m:r>
                                      <a:rPr lang="zh-CN" altLang="en-US" sz="2000" b="1" i="1">
                                        <a:latin typeface="Cambria Math"/>
                                      </a:rPr>
                                      <m:t>𝝀</m:t>
                                    </m:r>
                                  </m:e>
                                  <m:sup>
                                    <m:r>
                                      <a:rPr lang="zh-CN" altLang="en-US" sz="2000" b="1" i="1">
                                        <a:latin typeface="Cambria Math"/>
                                      </a:rPr>
                                      <m:t>𝟐</m:t>
                                    </m:r>
                                  </m:sup>
                                </m:sSup>
                                <m:r>
                                  <a:rPr lang="zh-CN" altLang="en-US" sz="2000" b="1">
                                    <a:latin typeface="Cambria Math"/>
                                  </a:rPr>
                                  <m:t>+</m:t>
                                </m:r>
                                <m:r>
                                  <a:rPr lang="zh-CN" altLang="en-US" sz="2000" b="1" i="1">
                                    <a:latin typeface="Cambria Math"/>
                                  </a:rPr>
                                  <m:t>𝟐</m:t>
                                </m:r>
                                <m:r>
                                  <a:rPr lang="zh-CN" altLang="en-US" sz="2000" b="1" i="1">
                                    <a:latin typeface="Cambria Math"/>
                                  </a:rPr>
                                  <m:t>𝝀</m:t>
                                </m:r>
                                <m:r>
                                  <a:rPr lang="zh-CN" altLang="en-US" sz="2000" b="1">
                                    <a:latin typeface="Cambria Math"/>
                                  </a:rPr>
                                  <m:t>−</m:t>
                                </m:r>
                                <m:r>
                                  <a:rPr lang="zh-CN" altLang="en-US" sz="2000" b="1" i="1">
                                    <a:latin typeface="Cambria Math"/>
                                  </a:rPr>
                                  <m:t>𝟏</m:t>
                                </m:r>
                              </m:e>
                              <m:e>
                                <m:r>
                                  <a:rPr lang="zh-CN" altLang="en-US" sz="2000" b="1" i="1">
                                    <a:latin typeface="Cambria Math"/>
                                  </a:rPr>
                                  <m:t>𝟎</m:t>
                                </m:r>
                              </m:e>
                            </m:mr>
                            <m:mr>
                              <m:e>
                                <m:r>
                                  <a:rPr lang="zh-CN" altLang="en-US" sz="2000" b="1" i="1">
                                    <a:latin typeface="Cambria Math"/>
                                  </a:rPr>
                                  <m:t>𝟎</m:t>
                                </m:r>
                              </m:e>
                              <m:e>
                                <m:r>
                                  <a:rPr lang="zh-CN" altLang="en-US" sz="2000" b="1">
                                    <a:latin typeface="Cambria Math"/>
                                  </a:rPr>
                                  <m:t>−</m:t>
                                </m:r>
                                <m:sSup>
                                  <m:sSupPr>
                                    <m:ctrlPr>
                                      <a:rPr lang="zh-CN" altLang="en-US" sz="2000" b="1" i="1">
                                        <a:latin typeface="Cambria Math" panose="02040503050406030204" pitchFamily="18" charset="0"/>
                                      </a:rPr>
                                    </m:ctrlPr>
                                  </m:sSupPr>
                                  <m:e>
                                    <m:r>
                                      <a:rPr lang="zh-CN" altLang="en-US" sz="2000" b="1" i="1">
                                        <a:latin typeface="Cambria Math"/>
                                      </a:rPr>
                                      <m:t>𝝀</m:t>
                                    </m:r>
                                  </m:e>
                                  <m:sup>
                                    <m:r>
                                      <a:rPr lang="zh-CN" altLang="en-US" sz="2000" b="1" i="1">
                                        <a:latin typeface="Cambria Math"/>
                                      </a:rPr>
                                      <m:t>𝟑</m:t>
                                    </m:r>
                                  </m:sup>
                                </m:sSup>
                                <m:r>
                                  <a:rPr lang="zh-CN" altLang="en-US" sz="2000" b="1">
                                    <a:latin typeface="Cambria Math"/>
                                  </a:rPr>
                                  <m:t>−</m:t>
                                </m:r>
                                <m:sSup>
                                  <m:sSupPr>
                                    <m:ctrlPr>
                                      <a:rPr lang="zh-CN" altLang="en-US" sz="2000" b="1" i="1">
                                        <a:latin typeface="Cambria Math" panose="02040503050406030204" pitchFamily="18" charset="0"/>
                                      </a:rPr>
                                    </m:ctrlPr>
                                  </m:sSupPr>
                                  <m:e>
                                    <m:r>
                                      <a:rPr lang="zh-CN" altLang="en-US" sz="2000" b="1" i="1">
                                        <a:latin typeface="Cambria Math"/>
                                      </a:rPr>
                                      <m:t>𝝀</m:t>
                                    </m:r>
                                  </m:e>
                                  <m:sup>
                                    <m:r>
                                      <a:rPr lang="zh-CN" altLang="en-US" sz="2000" b="1" i="1">
                                        <a:latin typeface="Cambria Math"/>
                                      </a:rPr>
                                      <m:t>𝟐</m:t>
                                    </m:r>
                                  </m:sup>
                                </m:sSup>
                                <m:r>
                                  <a:rPr lang="zh-CN" altLang="en-US" sz="2000" b="1">
                                    <a:latin typeface="Cambria Math"/>
                                  </a:rPr>
                                  <m:t>+</m:t>
                                </m:r>
                                <m:r>
                                  <a:rPr lang="zh-CN" altLang="en-US" sz="2000" b="1" i="1">
                                    <a:latin typeface="Cambria Math"/>
                                  </a:rPr>
                                  <m:t>𝝀</m:t>
                                </m:r>
                              </m:e>
                              <m:e>
                                <m:r>
                                  <a:rPr lang="zh-CN" altLang="en-US" sz="2000" b="1">
                                    <a:latin typeface="Cambria Math"/>
                                  </a:rPr>
                                  <m:t>−</m:t>
                                </m:r>
                                <m:r>
                                  <a:rPr lang="zh-CN" altLang="en-US" sz="2000" b="1" i="1">
                                    <a:latin typeface="Cambria Math"/>
                                  </a:rPr>
                                  <m:t>𝝀</m:t>
                                </m:r>
                              </m:e>
                            </m:mr>
                            <m:mr>
                              <m:e>
                                <m:r>
                                  <a:rPr lang="zh-CN" altLang="en-US" sz="2000" b="1" i="1">
                                    <a:latin typeface="Cambria Math"/>
                                  </a:rPr>
                                  <m:t>𝟎</m:t>
                                </m:r>
                              </m:e>
                              <m:e>
                                <m:r>
                                  <a:rPr lang="zh-CN" altLang="en-US" sz="2000" b="1">
                                    <a:latin typeface="Cambria Math"/>
                                  </a:rPr>
                                  <m:t>−</m:t>
                                </m:r>
                                <m:sSup>
                                  <m:sSupPr>
                                    <m:ctrlPr>
                                      <a:rPr lang="zh-CN" altLang="en-US" sz="2000" b="1" i="1">
                                        <a:latin typeface="Cambria Math" panose="02040503050406030204" pitchFamily="18" charset="0"/>
                                      </a:rPr>
                                    </m:ctrlPr>
                                  </m:sSupPr>
                                  <m:e>
                                    <m:r>
                                      <a:rPr lang="zh-CN" altLang="en-US" sz="2000" b="1" i="1">
                                        <a:latin typeface="Cambria Math"/>
                                      </a:rPr>
                                      <m:t>𝝀</m:t>
                                    </m:r>
                                  </m:e>
                                  <m:sup>
                                    <m:r>
                                      <a:rPr lang="zh-CN" altLang="en-US" sz="2000" b="1" i="1">
                                        <a:latin typeface="Cambria Math"/>
                                      </a:rPr>
                                      <m:t>𝟐</m:t>
                                    </m:r>
                                  </m:sup>
                                </m:sSup>
                                <m:r>
                                  <a:rPr lang="zh-CN" altLang="en-US" sz="2000" b="1">
                                    <a:latin typeface="Cambria Math"/>
                                  </a:rPr>
                                  <m:t>−</m:t>
                                </m:r>
                                <m:r>
                                  <a:rPr lang="zh-CN" altLang="en-US" sz="2000" b="1" i="1">
                                    <a:latin typeface="Cambria Math"/>
                                  </a:rPr>
                                  <m:t>𝝀</m:t>
                                </m:r>
                              </m:e>
                              <m:e>
                                <m:r>
                                  <a:rPr lang="zh-CN" altLang="en-US" sz="2000" b="1" i="1">
                                    <a:latin typeface="Cambria Math"/>
                                  </a:rPr>
                                  <m:t>𝟎</m:t>
                                </m:r>
                              </m:e>
                            </m:mr>
                          </m:m>
                        </m:e>
                      </m:d>
                    </m:oMath>
                  </m:oMathPara>
                </a14:m>
                <a:endParaRPr lang="zh-CN" altLang="en-US" sz="2000" b="1" dirty="0"/>
              </a:p>
            </p:txBody>
          </p:sp>
        </mc:Choice>
        <mc:Fallback xmlns="">
          <p:sp>
            <p:nvSpPr>
              <p:cNvPr id="6" name="矩形 5"/>
              <p:cNvSpPr>
                <a:spLocks noRot="1" noChangeAspect="1" noMove="1" noResize="1" noEditPoints="1" noAdjustHandles="1" noChangeArrowheads="1" noChangeShapeType="1" noTextEdit="1"/>
              </p:cNvSpPr>
              <p:nvPr/>
            </p:nvSpPr>
            <p:spPr>
              <a:xfrm>
                <a:off x="1333697" y="5459887"/>
                <a:ext cx="3641638" cy="1008866"/>
              </a:xfrm>
              <a:prstGeom prst="rect">
                <a:avLst/>
              </a:prstGeom>
              <a:blipFill>
                <a:blip r:embed="rId8"/>
                <a:stretch>
                  <a:fillRect b="-6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0516719"/>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arn(inVertical)">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P spid="10" grpId="0"/>
      <p:bldP spid="4"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14:m>
                  <m:oMath xmlns:m="http://schemas.openxmlformats.org/officeDocument/2006/math">
                    <m:r>
                      <a:rPr lang="en-US" altLang="zh-CN" i="1">
                        <a:latin typeface="Cambria Math"/>
                      </a:rPr>
                      <m:t>𝝀</m:t>
                    </m:r>
                  </m:oMath>
                </a14:m>
                <a:r>
                  <a:rPr lang="en-US" altLang="zh-CN" dirty="0"/>
                  <a:t>-</a:t>
                </a:r>
                <a:r>
                  <a:rPr lang="zh-CN" altLang="en-US" dirty="0"/>
                  <a:t>矩阵的</a:t>
                </a:r>
                <a:r>
                  <a:rPr lang="en-US" altLang="zh-CN" dirty="0"/>
                  <a:t>Smith</a:t>
                </a:r>
                <a:r>
                  <a:rPr lang="zh-CN" altLang="en-US" dirty="0"/>
                  <a:t>标准形求解</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rotWithShape="1">
                <a:blip r:embed="rId2"/>
                <a:stretch>
                  <a:fillRect b="-27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Rectangle 13"/>
              <p:cNvSpPr>
                <a:spLocks noChangeArrowheads="1"/>
              </p:cNvSpPr>
              <p:nvPr/>
            </p:nvSpPr>
            <p:spPr bwMode="auto">
              <a:xfrm>
                <a:off x="714791" y="1494331"/>
                <a:ext cx="7415213" cy="146777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SzPct val="85000"/>
                  <a:buBlip>
                    <a:blip r:embed="rId3"/>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400" b="1" dirty="0">
                    <a:solidFill>
                      <a:srgbClr val="006666"/>
                    </a:solidFill>
                    <a:latin typeface="+mn-ea"/>
                    <a:ea typeface="+mn-ea"/>
                  </a:rPr>
                  <a:t>例</a:t>
                </a:r>
                <a:r>
                  <a:rPr lang="en-US" altLang="zh-CN" sz="2400" b="1" dirty="0">
                    <a:solidFill>
                      <a:srgbClr val="006666"/>
                    </a:solidFill>
                    <a:latin typeface="+mn-ea"/>
                    <a:ea typeface="+mn-ea"/>
                  </a:rPr>
                  <a:t>2  </a:t>
                </a:r>
                <a:r>
                  <a:rPr lang="zh-CN" altLang="en-US" sz="2400" b="1" dirty="0">
                    <a:solidFill>
                      <a:srgbClr val="006666"/>
                    </a:solidFill>
                    <a:latin typeface="+mn-ea"/>
                    <a:ea typeface="+mn-ea"/>
                  </a:rPr>
                  <a:t>求</a:t>
                </a:r>
                <a14:m>
                  <m:oMath xmlns:m="http://schemas.openxmlformats.org/officeDocument/2006/math">
                    <m:r>
                      <a:rPr lang="en-US" altLang="zh-CN" sz="2400" b="1" i="1" smtClean="0">
                        <a:solidFill>
                          <a:srgbClr val="006666"/>
                        </a:solidFill>
                        <a:latin typeface="Cambria Math"/>
                        <a:ea typeface="+mn-ea"/>
                      </a:rPr>
                      <m:t>𝝀</m:t>
                    </m:r>
                  </m:oMath>
                </a14:m>
                <a:r>
                  <a:rPr lang="en-US" altLang="zh-CN" sz="2400" b="1" dirty="0">
                    <a:solidFill>
                      <a:srgbClr val="006666"/>
                    </a:solidFill>
                    <a:latin typeface="+mn-ea"/>
                    <a:ea typeface="+mn-ea"/>
                  </a:rPr>
                  <a:t>-</a:t>
                </a:r>
                <a:r>
                  <a:rPr lang="zh-CN" altLang="en-US" sz="2400" b="1" dirty="0">
                    <a:solidFill>
                      <a:srgbClr val="006666"/>
                    </a:solidFill>
                    <a:latin typeface="+mn-ea"/>
                    <a:ea typeface="+mn-ea"/>
                  </a:rPr>
                  <a:t>矩阵</a:t>
                </a:r>
                <a14:m>
                  <m:oMath xmlns:m="http://schemas.openxmlformats.org/officeDocument/2006/math">
                    <m:r>
                      <a:rPr lang="en-US" altLang="zh-CN" sz="2400" b="1" i="1" smtClean="0">
                        <a:solidFill>
                          <a:srgbClr val="006666"/>
                        </a:solidFill>
                        <a:latin typeface="Cambria Math"/>
                        <a:ea typeface="+mn-ea"/>
                      </a:rPr>
                      <m:t>𝑨</m:t>
                    </m:r>
                    <m:r>
                      <a:rPr lang="en-US" altLang="zh-CN" sz="2400" b="0" i="1" smtClean="0">
                        <a:solidFill>
                          <a:srgbClr val="006666"/>
                        </a:solidFill>
                        <a:latin typeface="Cambria Math"/>
                        <a:ea typeface="+mn-ea"/>
                      </a:rPr>
                      <m:t>(</m:t>
                    </m:r>
                    <m:r>
                      <a:rPr lang="en-US" altLang="zh-CN" sz="2400" b="0" i="1" smtClean="0">
                        <a:solidFill>
                          <a:srgbClr val="006666"/>
                        </a:solidFill>
                        <a:latin typeface="Cambria Math"/>
                        <a:ea typeface="+mn-ea"/>
                      </a:rPr>
                      <m:t>𝜆</m:t>
                    </m:r>
                    <m:r>
                      <a:rPr lang="en-US" altLang="zh-CN" sz="2400" b="0" i="1" smtClean="0">
                        <a:solidFill>
                          <a:srgbClr val="006666"/>
                        </a:solidFill>
                        <a:latin typeface="Cambria Math"/>
                        <a:ea typeface="+mn-ea"/>
                      </a:rPr>
                      <m:t>)=</m:t>
                    </m:r>
                    <m:d>
                      <m:dPr>
                        <m:begChr m:val="["/>
                        <m:endChr m:val="]"/>
                        <m:ctrlPr>
                          <a:rPr lang="en-US" altLang="zh-CN" sz="2400" i="1" smtClean="0">
                            <a:solidFill>
                              <a:srgbClr val="006666"/>
                            </a:solidFill>
                            <a:latin typeface="Cambria Math" panose="02040503050406030204" pitchFamily="18" charset="0"/>
                            <a:ea typeface="+mn-ea"/>
                          </a:rPr>
                        </m:ctrlPr>
                      </m:dPr>
                      <m:e>
                        <m:m>
                          <m:mPr>
                            <m:mcs>
                              <m:mc>
                                <m:mcPr>
                                  <m:count m:val="3"/>
                                  <m:mcJc m:val="center"/>
                                </m:mcPr>
                              </m:mc>
                            </m:mcs>
                            <m:ctrlPr>
                              <a:rPr lang="en-US" altLang="zh-CN" sz="2400" i="1" smtClean="0">
                                <a:solidFill>
                                  <a:srgbClr val="006666"/>
                                </a:solidFill>
                                <a:latin typeface="Cambria Math" panose="02040503050406030204" pitchFamily="18" charset="0"/>
                                <a:ea typeface="+mn-ea"/>
                              </a:rPr>
                            </m:ctrlPr>
                          </m:mPr>
                          <m:mr>
                            <m:e>
                              <m:r>
                                <a:rPr lang="en-US" altLang="zh-CN" sz="2400" b="0" i="1" smtClean="0">
                                  <a:solidFill>
                                    <a:srgbClr val="006666"/>
                                  </a:solidFill>
                                  <a:latin typeface="Cambria Math"/>
                                  <a:ea typeface="+mn-ea"/>
                                </a:rPr>
                                <m:t>1−</m:t>
                              </m:r>
                              <m:r>
                                <a:rPr lang="en-US" altLang="zh-CN" sz="2400" b="0" i="1" smtClean="0">
                                  <a:solidFill>
                                    <a:srgbClr val="006666"/>
                                  </a:solidFill>
                                  <a:latin typeface="Cambria Math"/>
                                  <a:ea typeface="+mn-ea"/>
                                </a:rPr>
                                <m:t>𝜆</m:t>
                              </m:r>
                            </m:e>
                            <m:e>
                              <m:r>
                                <a:rPr lang="en-US" altLang="zh-CN" sz="2400" b="0" i="1" smtClean="0">
                                  <a:solidFill>
                                    <a:srgbClr val="006666"/>
                                  </a:solidFill>
                                  <a:latin typeface="Cambria Math"/>
                                  <a:ea typeface="+mn-ea"/>
                                </a:rPr>
                                <m:t>2</m:t>
                              </m:r>
                              <m:r>
                                <a:rPr lang="en-US" altLang="zh-CN" sz="2400" i="1">
                                  <a:solidFill>
                                    <a:srgbClr val="006666"/>
                                  </a:solidFill>
                                  <a:latin typeface="Cambria Math"/>
                                </a:rPr>
                                <m:t>𝜆</m:t>
                              </m:r>
                              <m:r>
                                <a:rPr lang="en-US" altLang="zh-CN" sz="2400" b="0" i="1" smtClean="0">
                                  <a:solidFill>
                                    <a:srgbClr val="006666"/>
                                  </a:solidFill>
                                  <a:latin typeface="Cambria Math"/>
                                </a:rPr>
                                <m:t>−1</m:t>
                              </m:r>
                            </m:e>
                            <m:e>
                              <m:r>
                                <a:rPr lang="en-US" altLang="zh-CN" sz="2400" i="1">
                                  <a:solidFill>
                                    <a:srgbClr val="006666"/>
                                  </a:solidFill>
                                  <a:latin typeface="Cambria Math"/>
                                </a:rPr>
                                <m:t>𝜆</m:t>
                              </m:r>
                            </m:e>
                          </m:mr>
                          <m:mr>
                            <m:e>
                              <m:r>
                                <a:rPr lang="en-US" altLang="zh-CN" sz="2400" i="1">
                                  <a:solidFill>
                                    <a:srgbClr val="006666"/>
                                  </a:solidFill>
                                  <a:latin typeface="Cambria Math"/>
                                </a:rPr>
                                <m:t>𝜆</m:t>
                              </m:r>
                            </m:e>
                            <m:e>
                              <m:sSup>
                                <m:sSupPr>
                                  <m:ctrlPr>
                                    <a:rPr lang="en-US" altLang="zh-CN" sz="2400" b="0" i="1" smtClean="0">
                                      <a:solidFill>
                                        <a:srgbClr val="006666"/>
                                      </a:solidFill>
                                      <a:latin typeface="Cambria Math" panose="02040503050406030204" pitchFamily="18" charset="0"/>
                                    </a:rPr>
                                  </m:ctrlPr>
                                </m:sSupPr>
                                <m:e>
                                  <m:r>
                                    <a:rPr lang="en-US" altLang="zh-CN" sz="2400" i="1">
                                      <a:solidFill>
                                        <a:srgbClr val="006666"/>
                                      </a:solidFill>
                                      <a:latin typeface="Cambria Math"/>
                                    </a:rPr>
                                    <m:t>𝜆</m:t>
                                  </m:r>
                                </m:e>
                                <m:sup>
                                  <m:r>
                                    <a:rPr lang="en-US" altLang="zh-CN" sz="2400" b="0" i="1" smtClean="0">
                                      <a:solidFill>
                                        <a:srgbClr val="006666"/>
                                      </a:solidFill>
                                      <a:latin typeface="Cambria Math"/>
                                    </a:rPr>
                                    <m:t>2</m:t>
                                  </m:r>
                                </m:sup>
                              </m:sSup>
                            </m:e>
                            <m:e>
                              <m:r>
                                <a:rPr lang="en-US" altLang="zh-CN" sz="2400" b="0" i="1" smtClean="0">
                                  <a:solidFill>
                                    <a:srgbClr val="006666"/>
                                  </a:solidFill>
                                  <a:latin typeface="Cambria Math"/>
                                  <a:ea typeface="+mn-ea"/>
                                </a:rPr>
                                <m:t>−</m:t>
                              </m:r>
                              <m:r>
                                <a:rPr lang="en-US" altLang="zh-CN" sz="2400" i="1">
                                  <a:solidFill>
                                    <a:srgbClr val="006666"/>
                                  </a:solidFill>
                                  <a:latin typeface="Cambria Math"/>
                                </a:rPr>
                                <m:t>𝜆</m:t>
                              </m:r>
                            </m:e>
                          </m:mr>
                          <m:mr>
                            <m:e>
                              <m:r>
                                <a:rPr lang="en-US" altLang="zh-CN" sz="2400" b="0" i="1" smtClean="0">
                                  <a:solidFill>
                                    <a:srgbClr val="006666"/>
                                  </a:solidFill>
                                  <a:latin typeface="Cambria Math"/>
                                  <a:ea typeface="+mn-ea"/>
                                </a:rPr>
                                <m:t>1+</m:t>
                              </m:r>
                              <m:sSup>
                                <m:sSupPr>
                                  <m:ctrlPr>
                                    <a:rPr lang="en-US" altLang="zh-CN" sz="2400" b="0" i="1" smtClean="0">
                                      <a:solidFill>
                                        <a:srgbClr val="006666"/>
                                      </a:solidFill>
                                      <a:latin typeface="Cambria Math" panose="02040503050406030204" pitchFamily="18" charset="0"/>
                                    </a:rPr>
                                  </m:ctrlPr>
                                </m:sSupPr>
                                <m:e>
                                  <m:r>
                                    <a:rPr lang="en-US" altLang="zh-CN" sz="2400" i="1">
                                      <a:solidFill>
                                        <a:srgbClr val="006666"/>
                                      </a:solidFill>
                                      <a:latin typeface="Cambria Math"/>
                                    </a:rPr>
                                    <m:t>𝜆</m:t>
                                  </m:r>
                                </m:e>
                                <m:sup>
                                  <m:r>
                                    <a:rPr lang="en-US" altLang="zh-CN" sz="2400" b="0" i="1" smtClean="0">
                                      <a:solidFill>
                                        <a:srgbClr val="006666"/>
                                      </a:solidFill>
                                      <a:latin typeface="Cambria Math"/>
                                    </a:rPr>
                                    <m:t>2</m:t>
                                  </m:r>
                                </m:sup>
                              </m:sSup>
                            </m:e>
                            <m:e>
                              <m:sSup>
                                <m:sSupPr>
                                  <m:ctrlPr>
                                    <a:rPr lang="en-US" altLang="zh-CN" sz="2400" b="0" i="1" smtClean="0">
                                      <a:solidFill>
                                        <a:srgbClr val="006666"/>
                                      </a:solidFill>
                                      <a:latin typeface="Cambria Math" panose="02040503050406030204" pitchFamily="18" charset="0"/>
                                    </a:rPr>
                                  </m:ctrlPr>
                                </m:sSupPr>
                                <m:e>
                                  <m:r>
                                    <a:rPr lang="en-US" altLang="zh-CN" sz="2400" i="1">
                                      <a:solidFill>
                                        <a:srgbClr val="006666"/>
                                      </a:solidFill>
                                      <a:latin typeface="Cambria Math"/>
                                    </a:rPr>
                                    <m:t>𝜆</m:t>
                                  </m:r>
                                </m:e>
                                <m:sup>
                                  <m:r>
                                    <a:rPr lang="en-US" altLang="zh-CN" sz="2400" b="0" i="1" smtClean="0">
                                      <a:solidFill>
                                        <a:srgbClr val="006666"/>
                                      </a:solidFill>
                                      <a:latin typeface="Cambria Math"/>
                                    </a:rPr>
                                    <m:t>3</m:t>
                                  </m:r>
                                </m:sup>
                              </m:sSup>
                              <m:r>
                                <a:rPr lang="en-US" altLang="zh-CN" sz="2400" b="0" i="1" smtClean="0">
                                  <a:solidFill>
                                    <a:srgbClr val="006666"/>
                                  </a:solidFill>
                                  <a:latin typeface="Cambria Math"/>
                                </a:rPr>
                                <m:t>+</m:t>
                              </m:r>
                              <m:r>
                                <a:rPr lang="en-US" altLang="zh-CN" sz="2400" i="1">
                                  <a:solidFill>
                                    <a:srgbClr val="006666"/>
                                  </a:solidFill>
                                  <a:latin typeface="Cambria Math"/>
                                </a:rPr>
                                <m:t>𝜆</m:t>
                              </m:r>
                              <m:r>
                                <a:rPr lang="en-US" altLang="zh-CN" sz="2400" b="0" i="1" smtClean="0">
                                  <a:solidFill>
                                    <a:srgbClr val="006666"/>
                                  </a:solidFill>
                                  <a:latin typeface="Cambria Math"/>
                                </a:rPr>
                                <m:t>−1</m:t>
                              </m:r>
                            </m:e>
                            <m:e>
                              <m:r>
                                <a:rPr lang="en-US" altLang="zh-CN" sz="2400" b="0" i="1" smtClean="0">
                                  <a:solidFill>
                                    <a:srgbClr val="006666"/>
                                  </a:solidFill>
                                  <a:latin typeface="Cambria Math"/>
                                  <a:ea typeface="+mn-ea"/>
                                </a:rPr>
                                <m:t>−</m:t>
                              </m:r>
                              <m:sSup>
                                <m:sSupPr>
                                  <m:ctrlPr>
                                    <a:rPr lang="en-US" altLang="zh-CN" sz="2400" b="0" i="1" smtClean="0">
                                      <a:solidFill>
                                        <a:srgbClr val="006666"/>
                                      </a:solidFill>
                                      <a:latin typeface="Cambria Math" panose="02040503050406030204" pitchFamily="18" charset="0"/>
                                    </a:rPr>
                                  </m:ctrlPr>
                                </m:sSupPr>
                                <m:e>
                                  <m:r>
                                    <a:rPr lang="en-US" altLang="zh-CN" sz="2400" i="1">
                                      <a:solidFill>
                                        <a:srgbClr val="006666"/>
                                      </a:solidFill>
                                      <a:latin typeface="Cambria Math"/>
                                    </a:rPr>
                                    <m:t>𝜆</m:t>
                                  </m:r>
                                </m:e>
                                <m:sup>
                                  <m:r>
                                    <a:rPr lang="en-US" altLang="zh-CN" sz="2400" b="0" i="1" smtClean="0">
                                      <a:solidFill>
                                        <a:srgbClr val="006666"/>
                                      </a:solidFill>
                                      <a:latin typeface="Cambria Math"/>
                                    </a:rPr>
                                    <m:t>2</m:t>
                                  </m:r>
                                </m:sup>
                              </m:sSup>
                            </m:e>
                          </m:mr>
                        </m:m>
                      </m:e>
                    </m:d>
                  </m:oMath>
                </a14:m>
                <a:r>
                  <a:rPr lang="zh-CN" altLang="en-US" sz="2400" b="1" dirty="0">
                    <a:solidFill>
                      <a:srgbClr val="006666"/>
                    </a:solidFill>
                    <a:latin typeface="+mn-ea"/>
                    <a:ea typeface="+mn-ea"/>
                  </a:rPr>
                  <a:t>的</a:t>
                </a:r>
                <a:r>
                  <a:rPr lang="en-US" altLang="zh-CN" sz="2400" b="1" dirty="0">
                    <a:solidFill>
                      <a:srgbClr val="006666"/>
                    </a:solidFill>
                    <a:latin typeface="Cambria" pitchFamily="18" charset="0"/>
                    <a:ea typeface="Cambria" pitchFamily="18" charset="0"/>
                  </a:rPr>
                  <a:t>Smith</a:t>
                </a:r>
                <a:r>
                  <a:rPr lang="zh-CN" altLang="en-US" sz="2400" b="1" dirty="0">
                    <a:solidFill>
                      <a:srgbClr val="006666"/>
                    </a:solidFill>
                    <a:latin typeface="+mn-ea"/>
                    <a:ea typeface="+mn-ea"/>
                  </a:rPr>
                  <a:t>标准形</a:t>
                </a:r>
                <a:r>
                  <a:rPr lang="en-US" altLang="zh-CN" sz="2400" b="1" dirty="0">
                    <a:solidFill>
                      <a:srgbClr val="006666"/>
                    </a:solidFill>
                    <a:latin typeface="+mn-ea"/>
                    <a:ea typeface="+mn-ea"/>
                  </a:rPr>
                  <a:t>.</a:t>
                </a:r>
                <a:endParaRPr lang="zh-CN" altLang="en-US" sz="2400" b="1" dirty="0">
                  <a:solidFill>
                    <a:srgbClr val="006666"/>
                  </a:solidFill>
                  <a:latin typeface="+mn-ea"/>
                  <a:ea typeface="+mn-ea"/>
                </a:endParaRPr>
              </a:p>
            </p:txBody>
          </p:sp>
        </mc:Choice>
        <mc:Fallback xmlns="">
          <p:sp>
            <p:nvSpPr>
              <p:cNvPr id="3" name="Rectangle 13"/>
              <p:cNvSpPr>
                <a:spLocks noRot="1" noChangeAspect="1" noMove="1" noResize="1" noEditPoints="1" noAdjustHandles="1" noChangeArrowheads="1" noChangeShapeType="1" noTextEdit="1"/>
              </p:cNvSpPr>
              <p:nvPr/>
            </p:nvSpPr>
            <p:spPr bwMode="auto">
              <a:xfrm>
                <a:off x="714791" y="1494331"/>
                <a:ext cx="7415213" cy="1467774"/>
              </a:xfrm>
              <a:prstGeom prst="rect">
                <a:avLst/>
              </a:prstGeom>
              <a:blipFill>
                <a:blip r:embed="rId4"/>
                <a:stretch>
                  <a:fillRect l="-1233" b="-74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Rectangle 13"/>
              <p:cNvSpPr>
                <a:spLocks noChangeArrowheads="1"/>
              </p:cNvSpPr>
              <p:nvPr/>
            </p:nvSpPr>
            <p:spPr bwMode="auto">
              <a:xfrm>
                <a:off x="683864" y="4330181"/>
                <a:ext cx="8124409"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3"/>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en-US" altLang="zh-CN" sz="2000" b="1" dirty="0">
                    <a:solidFill>
                      <a:srgbClr val="006666"/>
                    </a:solidFill>
                    <a:latin typeface="+mn-ea"/>
                    <a:ea typeface="+mn-ea"/>
                  </a:rPr>
                  <a:t> </a:t>
                </a:r>
                <a:r>
                  <a:rPr lang="zh-CN" altLang="en-US" sz="2000" b="1" dirty="0">
                    <a:solidFill>
                      <a:srgbClr val="006666"/>
                    </a:solidFill>
                    <a:latin typeface="+mn-ea"/>
                    <a:ea typeface="+mn-ea"/>
                  </a:rPr>
                  <a:t>确定子阵左上角元素</a:t>
                </a:r>
                <a:r>
                  <a:rPr lang="zh-CN" altLang="en-US" sz="2000" b="1" i="0" dirty="0">
                    <a:solidFill>
                      <a:srgbClr val="006666"/>
                    </a:solidFill>
                    <a:latin typeface="+mj-lt"/>
                    <a:ea typeface="+mn-ea"/>
                  </a:rPr>
                  <a:t>为</a:t>
                </a:r>
                <a14:m>
                  <m:oMath xmlns:m="http://schemas.openxmlformats.org/officeDocument/2006/math">
                    <m:sSub>
                      <m:sSubPr>
                        <m:ctrlPr>
                          <a:rPr lang="en-US" altLang="zh-CN" sz="2000" b="1" i="1" smtClean="0">
                            <a:solidFill>
                              <a:srgbClr val="006666"/>
                            </a:solidFill>
                            <a:latin typeface="Cambria Math" panose="02040503050406030204" pitchFamily="18" charset="0"/>
                            <a:ea typeface="+mn-ea"/>
                          </a:rPr>
                        </m:ctrlPr>
                      </m:sSubPr>
                      <m:e>
                        <m:r>
                          <a:rPr lang="en-US" altLang="zh-CN" sz="2000" b="1" i="1" smtClean="0">
                            <a:solidFill>
                              <a:srgbClr val="006666"/>
                            </a:solidFill>
                            <a:latin typeface="Cambria Math"/>
                            <a:ea typeface="+mn-ea"/>
                          </a:rPr>
                          <m:t>𝒅</m:t>
                        </m:r>
                      </m:e>
                      <m:sub>
                        <m:r>
                          <a:rPr lang="en-US" altLang="zh-CN" sz="2000" b="1" i="1" smtClean="0">
                            <a:solidFill>
                              <a:srgbClr val="006666"/>
                            </a:solidFill>
                            <a:latin typeface="Cambria Math"/>
                            <a:ea typeface="+mn-ea"/>
                          </a:rPr>
                          <m:t>𝟐</m:t>
                        </m:r>
                      </m:sub>
                    </m:sSub>
                    <m:r>
                      <a:rPr lang="en-US" altLang="zh-CN" sz="2000" b="1" i="1" smtClean="0">
                        <a:solidFill>
                          <a:srgbClr val="006666"/>
                        </a:solidFill>
                        <a:latin typeface="Cambria Math"/>
                        <a:ea typeface="+mn-ea"/>
                      </a:rPr>
                      <m:t>(</m:t>
                    </m:r>
                    <m:r>
                      <a:rPr lang="en-US" altLang="zh-CN" sz="2000" b="1" i="1" smtClean="0">
                        <a:solidFill>
                          <a:srgbClr val="006666"/>
                        </a:solidFill>
                        <a:latin typeface="Cambria Math"/>
                        <a:ea typeface="+mn-ea"/>
                      </a:rPr>
                      <m:t>𝝀</m:t>
                    </m:r>
                    <m:r>
                      <a:rPr lang="en-US" altLang="zh-CN" sz="2000" b="1" i="1" smtClean="0">
                        <a:solidFill>
                          <a:srgbClr val="006666"/>
                        </a:solidFill>
                        <a:latin typeface="Cambria Math"/>
                        <a:ea typeface="+mn-ea"/>
                      </a:rPr>
                      <m:t>)</m:t>
                    </m:r>
                  </m:oMath>
                </a14:m>
                <a:r>
                  <a:rPr lang="en-US" altLang="zh-CN" sz="2000" b="1" dirty="0">
                    <a:solidFill>
                      <a:srgbClr val="006666"/>
                    </a:solidFill>
                    <a:latin typeface="+mn-ea"/>
                    <a:ea typeface="+mn-ea"/>
                  </a:rPr>
                  <a:t> </a:t>
                </a:r>
                <a:endParaRPr lang="zh-CN" altLang="en-US" sz="2000" b="1" dirty="0">
                  <a:solidFill>
                    <a:srgbClr val="006666"/>
                  </a:solidFill>
                  <a:latin typeface="+mn-ea"/>
                  <a:ea typeface="+mn-ea"/>
                </a:endParaRPr>
              </a:p>
            </p:txBody>
          </p:sp>
        </mc:Choice>
        <mc:Fallback xmlns="">
          <p:sp>
            <p:nvSpPr>
              <p:cNvPr id="10" name="Rectangle 13"/>
              <p:cNvSpPr>
                <a:spLocks noRot="1" noChangeAspect="1" noMove="1" noResize="1" noEditPoints="1" noAdjustHandles="1" noChangeArrowheads="1" noChangeShapeType="1" noTextEdit="1"/>
              </p:cNvSpPr>
              <p:nvPr/>
            </p:nvSpPr>
            <p:spPr bwMode="auto">
              <a:xfrm>
                <a:off x="683864" y="4330181"/>
                <a:ext cx="8124409" cy="400110"/>
              </a:xfrm>
              <a:prstGeom prst="rect">
                <a:avLst/>
              </a:prstGeom>
              <a:blipFill>
                <a:blip r:embed="rId5"/>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14" name="组合 13"/>
          <p:cNvGrpSpPr/>
          <p:nvPr/>
        </p:nvGrpSpPr>
        <p:grpSpPr>
          <a:xfrm>
            <a:off x="1264469" y="3105098"/>
            <a:ext cx="3907865" cy="1044218"/>
            <a:chOff x="1264469" y="3163821"/>
            <a:chExt cx="3907865" cy="1044218"/>
          </a:xfrm>
        </p:grpSpPr>
        <mc:AlternateContent xmlns:mc="http://schemas.openxmlformats.org/markup-compatibility/2006" xmlns:a14="http://schemas.microsoft.com/office/drawing/2010/main">
          <mc:Choice Requires="a14">
            <p:sp>
              <p:nvSpPr>
                <p:cNvPr id="11" name="矩形 10"/>
                <p:cNvSpPr/>
                <p:nvPr/>
              </p:nvSpPr>
              <p:spPr>
                <a:xfrm>
                  <a:off x="1264469" y="3163821"/>
                  <a:ext cx="3907865" cy="10401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groupChr>
                          <m:groupChrPr>
                            <m:chr m:val="→"/>
                            <m:vertJc m:val="bot"/>
                            <m:ctrlPr>
                              <a:rPr lang="zh-CN" altLang="en-US" sz="2000" b="1" i="1" smtClean="0">
                                <a:latin typeface="Cambria Math" panose="02040503050406030204" pitchFamily="18" charset="0"/>
                              </a:rPr>
                            </m:ctrlPr>
                          </m:groupChrPr>
                          <m:e>
                            <m:m>
                              <m:mPr>
                                <m:mcs>
                                  <m:mc>
                                    <m:mcPr>
                                      <m:count m:val="1"/>
                                      <m:mcJc m:val="center"/>
                                    </m:mcPr>
                                  </m:mc>
                                </m:mcs>
                                <m:ctrlPr>
                                  <a:rPr lang="zh-CN" altLang="en-US" sz="2000" b="1" i="1">
                                    <a:latin typeface="Cambria Math" panose="02040503050406030204" pitchFamily="18" charset="0"/>
                                  </a:rPr>
                                </m:ctrlPr>
                              </m:mPr>
                              <m:mr>
                                <m:e>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𝒄</m:t>
                                      </m:r>
                                    </m:e>
                                    <m:sub>
                                      <m:r>
                                        <a:rPr lang="zh-CN" altLang="en-US" sz="2000" b="1" i="1">
                                          <a:latin typeface="Cambria Math" panose="02040503050406030204" pitchFamily="18" charset="0"/>
                                        </a:rPr>
                                        <m:t>𝟐</m:t>
                                      </m:r>
                                    </m:sub>
                                  </m:sSub>
                                  <m:r>
                                    <a:rPr lang="zh-CN" altLang="en-US" sz="2000" b="1">
                                      <a:latin typeface="Cambria Math" panose="02040503050406030204" pitchFamily="18" charset="0"/>
                                    </a:rPr>
                                    <m:t>−(</m:t>
                                  </m:r>
                                  <m:sSup>
                                    <m:sSupPr>
                                      <m:ctrlPr>
                                        <a:rPr lang="zh-CN" altLang="en-US" sz="2000" b="1" i="1">
                                          <a:latin typeface="Cambria Math" panose="02040503050406030204" pitchFamily="18" charset="0"/>
                                        </a:rPr>
                                      </m:ctrlPr>
                                    </m:sSupPr>
                                    <m:e>
                                      <m:r>
                                        <a:rPr lang="zh-CN" altLang="en-US" sz="2000" b="1" i="1">
                                          <a:latin typeface="Cambria Math" panose="02040503050406030204" pitchFamily="18" charset="0"/>
                                        </a:rPr>
                                        <m:t>𝝀</m:t>
                                      </m:r>
                                    </m:e>
                                    <m:sup>
                                      <m:r>
                                        <a:rPr lang="zh-CN" altLang="en-US" sz="2000" b="1" i="1">
                                          <a:latin typeface="Cambria Math" panose="02040503050406030204" pitchFamily="18" charset="0"/>
                                        </a:rPr>
                                        <m:t>𝟐</m:t>
                                      </m:r>
                                    </m:sup>
                                  </m:sSup>
                                  <m:r>
                                    <a:rPr lang="zh-CN" altLang="en-US" sz="2000" b="1">
                                      <a:latin typeface="Cambria Math" panose="02040503050406030204" pitchFamily="18" charset="0"/>
                                    </a:rPr>
                                    <m:t>+</m:t>
                                  </m:r>
                                  <m:r>
                                    <a:rPr lang="zh-CN" altLang="en-US" sz="2000" b="1" i="1">
                                      <a:latin typeface="Cambria Math" panose="02040503050406030204" pitchFamily="18" charset="0"/>
                                    </a:rPr>
                                    <m:t>𝟐</m:t>
                                  </m:r>
                                  <m:r>
                                    <a:rPr lang="zh-CN" altLang="en-US" sz="2000" b="1" i="1">
                                      <a:latin typeface="Cambria Math" panose="02040503050406030204" pitchFamily="18" charset="0"/>
                                    </a:rPr>
                                    <m:t>𝝀</m:t>
                                  </m:r>
                                  <m:r>
                                    <a:rPr lang="zh-CN" altLang="en-US" sz="2000" b="1">
                                      <a:latin typeface="Cambria Math" panose="02040503050406030204" pitchFamily="18" charset="0"/>
                                    </a:rPr>
                                    <m:t>−</m:t>
                                  </m:r>
                                  <m:r>
                                    <a:rPr lang="zh-CN" altLang="en-US" sz="2000" b="1" i="1">
                                      <a:latin typeface="Cambria Math" panose="02040503050406030204" pitchFamily="18" charset="0"/>
                                    </a:rPr>
                                    <m:t>𝟏</m:t>
                                  </m:r>
                                  <m:r>
                                    <a:rPr lang="zh-CN" altLang="en-US" sz="2000" b="1">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𝒄</m:t>
                                      </m:r>
                                    </m:e>
                                    <m:sub>
                                      <m:r>
                                        <a:rPr lang="zh-CN" altLang="en-US" sz="2000" b="1" i="1">
                                          <a:latin typeface="Cambria Math" panose="02040503050406030204" pitchFamily="18" charset="0"/>
                                        </a:rPr>
                                        <m:t>𝟏</m:t>
                                      </m:r>
                                    </m:sub>
                                  </m:sSub>
                                </m:e>
                              </m:mr>
                              <m:mr>
                                <m:e>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𝒓</m:t>
                                      </m:r>
                                    </m:e>
                                    <m:sub>
                                      <m:r>
                                        <a:rPr lang="zh-CN" altLang="en-US" sz="2000" b="1" i="1">
                                          <a:latin typeface="Cambria Math" panose="02040503050406030204" pitchFamily="18" charset="0"/>
                                        </a:rPr>
                                        <m:t>𝟐</m:t>
                                      </m:r>
                                    </m:sub>
                                  </m:sSub>
                                  <m:r>
                                    <a:rPr lang="zh-CN" altLang="en-US" sz="2000" b="1">
                                      <a:latin typeface="Cambria Math" panose="02040503050406030204" pitchFamily="18" charset="0"/>
                                    </a:rPr>
                                    <m:t>−</m:t>
                                  </m:r>
                                  <m:r>
                                    <a:rPr lang="zh-CN" altLang="en-US" sz="2000" b="1" i="1">
                                      <a:latin typeface="Cambria Math" panose="02040503050406030204" pitchFamily="18" charset="0"/>
                                    </a:rPr>
                                    <m:t>𝝀</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𝒓</m:t>
                                      </m:r>
                                    </m:e>
                                    <m:sub>
                                      <m:r>
                                        <a:rPr lang="zh-CN" altLang="en-US" sz="2000" b="1" i="1">
                                          <a:latin typeface="Cambria Math" panose="02040503050406030204" pitchFamily="18" charset="0"/>
                                        </a:rPr>
                                        <m:t>𝟑</m:t>
                                      </m:r>
                                    </m:sub>
                                  </m:sSub>
                                </m:e>
                              </m:mr>
                            </m:m>
                          </m:e>
                        </m:groupChr>
                        <m:d>
                          <m:dPr>
                            <m:begChr m:val="["/>
                            <m:endChr m:val="]"/>
                            <m:ctrlPr>
                              <a:rPr lang="en-US" altLang="zh-CN" sz="2000" b="1" i="1" smtClean="0">
                                <a:latin typeface="Cambria Math" panose="02040503050406030204" pitchFamily="18" charset="0"/>
                              </a:rPr>
                            </m:ctrlPr>
                          </m:dPr>
                          <m:e>
                            <m:m>
                              <m:mPr>
                                <m:mcs>
                                  <m:mc>
                                    <m:mcPr>
                                      <m:count m:val="3"/>
                                      <m:mcJc m:val="center"/>
                                    </m:mcPr>
                                  </m:mc>
                                </m:mcs>
                                <m:ctrlPr>
                                  <a:rPr lang="zh-CN" altLang="en-US" sz="2000" b="1" i="1">
                                    <a:latin typeface="Cambria Math" panose="02040503050406030204" pitchFamily="18" charset="0"/>
                                  </a:rPr>
                                </m:ctrlPr>
                              </m:mPr>
                              <m:mr>
                                <m:e>
                                  <m:r>
                                    <a:rPr lang="zh-CN" altLang="en-US" sz="2000" b="1" i="1">
                                      <a:latin typeface="Cambria Math"/>
                                    </a:rPr>
                                    <m:t>𝟏</m:t>
                                  </m:r>
                                </m:e>
                                <m:e>
                                  <m:r>
                                    <a:rPr lang="zh-CN" altLang="en-US" sz="2000" b="1" i="1">
                                      <a:latin typeface="Cambria Math"/>
                                    </a:rPr>
                                    <m:t>𝟎</m:t>
                                  </m:r>
                                </m:e>
                                <m:e>
                                  <m:r>
                                    <a:rPr lang="zh-CN" altLang="en-US" sz="2000" b="1" i="1">
                                      <a:latin typeface="Cambria Math"/>
                                    </a:rPr>
                                    <m:t>𝟎</m:t>
                                  </m:r>
                                </m:e>
                              </m:mr>
                              <m:mr>
                                <m:e>
                                  <m:r>
                                    <a:rPr lang="zh-CN" altLang="en-US" sz="2000" b="1" i="1">
                                      <a:latin typeface="Cambria Math"/>
                                    </a:rPr>
                                    <m:t>𝟎</m:t>
                                  </m:r>
                                </m:e>
                                <m:e>
                                  <m:m>
                                    <m:mPr>
                                      <m:mcs>
                                        <m:mc>
                                          <m:mcPr>
                                            <m:count m:val="1"/>
                                            <m:mcJc m:val="center"/>
                                          </m:mcPr>
                                        </m:mc>
                                      </m:mcs>
                                      <m:ctrlPr>
                                        <a:rPr lang="zh-CN" altLang="en-US" sz="2000" b="1" i="1">
                                          <a:latin typeface="Cambria Math" panose="02040503050406030204" pitchFamily="18" charset="0"/>
                                        </a:rPr>
                                      </m:ctrlPr>
                                    </m:mPr>
                                    <m:mr>
                                      <m:e>
                                        <m:r>
                                          <a:rPr lang="zh-CN" altLang="en-US" sz="2000" b="1" i="1" smtClean="0">
                                            <a:solidFill>
                                              <a:srgbClr val="FF0000"/>
                                            </a:solidFill>
                                            <a:latin typeface="Cambria Math"/>
                                          </a:rPr>
                                          <m:t>𝝀</m:t>
                                        </m:r>
                                      </m:e>
                                    </m:mr>
                                  </m:m>
                                </m:e>
                                <m:e>
                                  <m:r>
                                    <a:rPr lang="zh-CN" altLang="en-US" sz="2000" b="1">
                                      <a:latin typeface="Cambria Math"/>
                                    </a:rPr>
                                    <m:t>−</m:t>
                                  </m:r>
                                  <m:r>
                                    <a:rPr lang="zh-CN" altLang="en-US" sz="2000" b="1" i="1">
                                      <a:latin typeface="Cambria Math"/>
                                    </a:rPr>
                                    <m:t>𝝀</m:t>
                                  </m:r>
                                </m:e>
                              </m:mr>
                              <m:mr>
                                <m:e>
                                  <m:r>
                                    <a:rPr lang="zh-CN" altLang="en-US" sz="2000" b="1" i="1">
                                      <a:latin typeface="Cambria Math"/>
                                    </a:rPr>
                                    <m:t>𝟎</m:t>
                                  </m:r>
                                </m:e>
                                <m:e>
                                  <m:sSup>
                                    <m:sSupPr>
                                      <m:ctrlPr>
                                        <a:rPr lang="zh-CN" altLang="en-US" sz="2000" b="1" i="1">
                                          <a:latin typeface="Cambria Math" panose="02040503050406030204" pitchFamily="18" charset="0"/>
                                        </a:rPr>
                                      </m:ctrlPr>
                                    </m:sSupPr>
                                    <m:e>
                                      <m:r>
                                        <a:rPr lang="en-AU" altLang="zh-CN" sz="2000" b="1" i="1" smtClean="0">
                                          <a:latin typeface="Cambria Math" panose="02040503050406030204" pitchFamily="18" charset="0"/>
                                        </a:rPr>
                                        <m:t>−</m:t>
                                      </m:r>
                                      <m:r>
                                        <a:rPr lang="zh-CN" altLang="en-US" sz="2000" b="1" i="1">
                                          <a:latin typeface="Cambria Math"/>
                                        </a:rPr>
                                        <m:t>𝝀</m:t>
                                      </m:r>
                                    </m:e>
                                    <m:sup>
                                      <m:r>
                                        <a:rPr lang="zh-CN" altLang="en-US" sz="2000" b="1" i="1">
                                          <a:latin typeface="Cambria Math"/>
                                        </a:rPr>
                                        <m:t>𝟐</m:t>
                                      </m:r>
                                    </m:sup>
                                  </m:sSup>
                                  <m:r>
                                    <a:rPr lang="zh-CN" altLang="en-US" sz="2000" b="1">
                                      <a:latin typeface="Cambria Math"/>
                                    </a:rPr>
                                    <m:t>−</m:t>
                                  </m:r>
                                  <m:r>
                                    <a:rPr lang="zh-CN" altLang="en-US" sz="2000" b="1" i="1">
                                      <a:latin typeface="Cambria Math"/>
                                    </a:rPr>
                                    <m:t>𝝀</m:t>
                                  </m:r>
                                </m:e>
                                <m:e>
                                  <m:r>
                                    <a:rPr lang="zh-CN" altLang="en-US" sz="2000" b="1" i="1">
                                      <a:latin typeface="Cambria Math"/>
                                    </a:rPr>
                                    <m:t>𝟎</m:t>
                                  </m:r>
                                </m:e>
                              </m:mr>
                            </m:m>
                          </m:e>
                        </m:d>
                      </m:oMath>
                    </m:oMathPara>
                  </a14:m>
                  <a:endParaRPr lang="zh-CN" altLang="en-US" sz="2000" b="1" dirty="0"/>
                </a:p>
              </p:txBody>
            </p:sp>
          </mc:Choice>
          <mc:Fallback xmlns="">
            <p:sp>
              <p:nvSpPr>
                <p:cNvPr id="11" name="矩形 10"/>
                <p:cNvSpPr>
                  <a:spLocks noRot="1" noChangeAspect="1" noMove="1" noResize="1" noEditPoints="1" noAdjustHandles="1" noChangeArrowheads="1" noChangeShapeType="1" noTextEdit="1"/>
                </p:cNvSpPr>
                <p:nvPr/>
              </p:nvSpPr>
              <p:spPr>
                <a:xfrm>
                  <a:off x="1264469" y="3163821"/>
                  <a:ext cx="3907865" cy="1040157"/>
                </a:xfrm>
                <a:prstGeom prst="rect">
                  <a:avLst/>
                </a:prstGeom>
                <a:blipFill>
                  <a:blip r:embed="rId6"/>
                  <a:stretch>
                    <a:fillRect/>
                  </a:stretch>
                </a:blipFill>
              </p:spPr>
              <p:txBody>
                <a:bodyPr/>
                <a:lstStyle/>
                <a:p>
                  <a:r>
                    <a:rPr lang="zh-CN" altLang="en-US">
                      <a:noFill/>
                    </a:rPr>
                    <a:t> </a:t>
                  </a:r>
                </a:p>
              </p:txBody>
            </p:sp>
          </mc:Fallback>
        </mc:AlternateContent>
        <p:sp>
          <p:nvSpPr>
            <p:cNvPr id="13" name="矩形 12"/>
            <p:cNvSpPr/>
            <p:nvPr/>
          </p:nvSpPr>
          <p:spPr>
            <a:xfrm>
              <a:off x="3389151" y="3621981"/>
              <a:ext cx="1442907" cy="586058"/>
            </a:xfrm>
            <a:prstGeom prst="rect">
              <a:avLst/>
            </a:prstGeom>
            <a:noFill/>
            <a:ln>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5" name="矩形 14"/>
              <p:cNvSpPr/>
              <p:nvPr/>
            </p:nvSpPr>
            <p:spPr>
              <a:xfrm>
                <a:off x="1592949" y="5014940"/>
                <a:ext cx="334021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groupChr>
                        <m:groupChrPr>
                          <m:chr m:val="→"/>
                          <m:vertJc m:val="bot"/>
                          <m:ctrlPr>
                            <a:rPr lang="zh-CN" altLang="en-US" sz="2000" b="1" i="1" smtClean="0">
                              <a:latin typeface="Cambria Math" panose="02040503050406030204" pitchFamily="18" charset="0"/>
                            </a:rPr>
                          </m:ctrlPr>
                        </m:groupChrPr>
                        <m:e>
                          <m:m>
                            <m:mPr>
                              <m:mcs>
                                <m:mc>
                                  <m:mcPr>
                                    <m:count m:val="1"/>
                                    <m:mcJc m:val="center"/>
                                  </m:mcPr>
                                </m:mc>
                              </m:mcs>
                              <m:ctrlPr>
                                <a:rPr lang="zh-CN" altLang="en-US" sz="2000" b="1" i="1">
                                  <a:latin typeface="Cambria Math" panose="02040503050406030204" pitchFamily="18" charset="0"/>
                                </a:rPr>
                              </m:ctrlPr>
                            </m:mPr>
                            <m:mr>
                              <m:e>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𝒓</m:t>
                                    </m:r>
                                  </m:e>
                                  <m:sub>
                                    <m:r>
                                      <a:rPr lang="zh-CN" altLang="en-US" sz="2000" b="1" i="1">
                                        <a:latin typeface="Cambria Math" panose="02040503050406030204" pitchFamily="18" charset="0"/>
                                      </a:rPr>
                                      <m:t>𝟑</m:t>
                                    </m:r>
                                  </m:sub>
                                </m:sSub>
                                <m:r>
                                  <a:rPr lang="zh-CN" altLang="en-US" sz="2000" b="1">
                                    <a:latin typeface="Cambria Math" panose="02040503050406030204" pitchFamily="18" charset="0"/>
                                  </a:rPr>
                                  <m:t>−(</m:t>
                                </m:r>
                                <m:r>
                                  <a:rPr lang="zh-CN" altLang="en-US" sz="2000" b="1" i="1">
                                    <a:latin typeface="Cambria Math" panose="02040503050406030204" pitchFamily="18" charset="0"/>
                                  </a:rPr>
                                  <m:t>𝝀</m:t>
                                </m:r>
                                <m:r>
                                  <a:rPr lang="zh-CN" altLang="en-US" sz="2000" b="1">
                                    <a:latin typeface="Cambria Math" panose="02040503050406030204" pitchFamily="18" charset="0"/>
                                  </a:rPr>
                                  <m:t>−</m:t>
                                </m:r>
                                <m:r>
                                  <a:rPr lang="zh-CN" altLang="en-US" sz="2000" b="1" i="1">
                                    <a:latin typeface="Cambria Math" panose="02040503050406030204" pitchFamily="18" charset="0"/>
                                  </a:rPr>
                                  <m:t>𝟏</m:t>
                                </m:r>
                                <m:r>
                                  <a:rPr lang="zh-CN" altLang="en-US" sz="2000" b="1">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𝒓</m:t>
                                    </m:r>
                                  </m:e>
                                  <m:sub>
                                    <m:r>
                                      <a:rPr lang="zh-CN" altLang="en-US" sz="2000" b="1" i="1">
                                        <a:latin typeface="Cambria Math" panose="02040503050406030204" pitchFamily="18" charset="0"/>
                                      </a:rPr>
                                      <m:t>𝟐</m:t>
                                    </m:r>
                                  </m:sub>
                                </m:sSub>
                              </m:e>
                            </m:mr>
                            <m:mr>
                              <m:e>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𝒄</m:t>
                                    </m:r>
                                  </m:e>
                                  <m:sub>
                                    <m:r>
                                      <a:rPr lang="zh-CN" altLang="en-US" sz="2000" b="1" i="1">
                                        <a:latin typeface="Cambria Math" panose="02040503050406030204" pitchFamily="18" charset="0"/>
                                      </a:rPr>
                                      <m:t>𝟑</m:t>
                                    </m:r>
                                  </m:sub>
                                </m:sSub>
                                <m:r>
                                  <a:rPr lang="zh-CN" altLang="en-US" sz="2000" b="1">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𝒄</m:t>
                                    </m:r>
                                  </m:e>
                                  <m:sub>
                                    <m:r>
                                      <a:rPr lang="zh-CN" altLang="en-US" sz="2000" b="1" i="1">
                                        <a:latin typeface="Cambria Math" panose="02040503050406030204" pitchFamily="18" charset="0"/>
                                      </a:rPr>
                                      <m:t>𝟐</m:t>
                                    </m:r>
                                  </m:sub>
                                </m:sSub>
                              </m:e>
                            </m:mr>
                          </m:m>
                        </m:e>
                      </m:groupChr>
                      <m:d>
                        <m:dPr>
                          <m:begChr m:val="["/>
                          <m:endChr m:val="]"/>
                          <m:ctrlPr>
                            <a:rPr lang="en-US" altLang="zh-CN" sz="2000" b="1" i="1" smtClean="0">
                              <a:solidFill>
                                <a:srgbClr val="0070C0"/>
                              </a:solidFill>
                              <a:latin typeface="Cambria Math" panose="02040503050406030204" pitchFamily="18" charset="0"/>
                            </a:rPr>
                          </m:ctrlPr>
                        </m:dPr>
                        <m:e>
                          <m:m>
                            <m:mPr>
                              <m:mcs>
                                <m:mc>
                                  <m:mcPr>
                                    <m:count m:val="3"/>
                                    <m:mcJc m:val="center"/>
                                  </m:mcPr>
                                </m:mc>
                              </m:mcs>
                              <m:ctrlPr>
                                <a:rPr lang="zh-CN" altLang="en-US" sz="2000" b="1" i="1">
                                  <a:solidFill>
                                    <a:srgbClr val="0070C0"/>
                                  </a:solidFill>
                                  <a:latin typeface="Cambria Math" panose="02040503050406030204" pitchFamily="18" charset="0"/>
                                </a:rPr>
                              </m:ctrlPr>
                            </m:mPr>
                            <m:mr>
                              <m:e>
                                <m:r>
                                  <a:rPr lang="zh-CN" altLang="en-US" sz="2000" b="1" i="1">
                                    <a:solidFill>
                                      <a:srgbClr val="0070C0"/>
                                    </a:solidFill>
                                    <a:latin typeface="Cambria Math"/>
                                  </a:rPr>
                                  <m:t>𝟏</m:t>
                                </m:r>
                              </m:e>
                              <m:e>
                                <m:r>
                                  <a:rPr lang="zh-CN" altLang="en-US" sz="2000" b="1" i="1">
                                    <a:solidFill>
                                      <a:srgbClr val="0070C0"/>
                                    </a:solidFill>
                                    <a:latin typeface="Cambria Math"/>
                                  </a:rPr>
                                  <m:t>𝟎</m:t>
                                </m:r>
                              </m:e>
                              <m:e>
                                <m:r>
                                  <a:rPr lang="zh-CN" altLang="en-US" sz="2000" b="1" i="1">
                                    <a:solidFill>
                                      <a:srgbClr val="0070C0"/>
                                    </a:solidFill>
                                    <a:latin typeface="Cambria Math"/>
                                  </a:rPr>
                                  <m:t>𝟎</m:t>
                                </m:r>
                              </m:e>
                            </m:mr>
                            <m:mr>
                              <m:e>
                                <m:r>
                                  <a:rPr lang="zh-CN" altLang="en-US" sz="2000" b="1" i="1">
                                    <a:solidFill>
                                      <a:srgbClr val="0070C0"/>
                                    </a:solidFill>
                                    <a:latin typeface="Cambria Math"/>
                                  </a:rPr>
                                  <m:t>𝟎</m:t>
                                </m:r>
                              </m:e>
                              <m:e>
                                <m:r>
                                  <a:rPr lang="zh-CN" altLang="en-US" sz="2000" b="1" i="1">
                                    <a:solidFill>
                                      <a:srgbClr val="0070C0"/>
                                    </a:solidFill>
                                    <a:latin typeface="Cambria Math"/>
                                  </a:rPr>
                                  <m:t>𝝀</m:t>
                                </m:r>
                              </m:e>
                              <m:e>
                                <m:r>
                                  <a:rPr lang="zh-CN" altLang="en-US" sz="2000" b="1" i="1">
                                    <a:solidFill>
                                      <a:srgbClr val="0070C0"/>
                                    </a:solidFill>
                                    <a:latin typeface="Cambria Math"/>
                                  </a:rPr>
                                  <m:t>𝟎</m:t>
                                </m:r>
                              </m:e>
                            </m:mr>
                            <m:mr>
                              <m:e>
                                <m:r>
                                  <a:rPr lang="zh-CN" altLang="en-US" sz="2000" b="1" i="1">
                                    <a:solidFill>
                                      <a:srgbClr val="0070C0"/>
                                    </a:solidFill>
                                    <a:latin typeface="Cambria Math"/>
                                  </a:rPr>
                                  <m:t>𝟎</m:t>
                                </m:r>
                              </m:e>
                              <m:e>
                                <m:r>
                                  <a:rPr lang="zh-CN" altLang="en-US" sz="2000" b="1" i="1">
                                    <a:solidFill>
                                      <a:srgbClr val="0070C0"/>
                                    </a:solidFill>
                                    <a:latin typeface="Cambria Math"/>
                                  </a:rPr>
                                  <m:t>𝟎</m:t>
                                </m:r>
                              </m:e>
                              <m:e>
                                <m:d>
                                  <m:dPr>
                                    <m:begChr m:val=""/>
                                    <m:ctrlPr>
                                      <a:rPr lang="zh-CN" altLang="en-US" sz="2000" b="1" i="1">
                                        <a:solidFill>
                                          <a:srgbClr val="0070C0"/>
                                        </a:solidFill>
                                        <a:latin typeface="Cambria Math" panose="02040503050406030204" pitchFamily="18" charset="0"/>
                                      </a:rPr>
                                    </m:ctrlPr>
                                  </m:dPr>
                                  <m:e>
                                    <m:r>
                                      <a:rPr lang="zh-CN" altLang="en-US" sz="2000" b="1" i="1">
                                        <a:solidFill>
                                          <a:srgbClr val="0070C0"/>
                                        </a:solidFill>
                                        <a:latin typeface="Cambria Math"/>
                                      </a:rPr>
                                      <m:t>𝝀</m:t>
                                    </m:r>
                                    <m:r>
                                      <a:rPr lang="zh-CN" altLang="en-US" sz="2000" b="1">
                                        <a:solidFill>
                                          <a:srgbClr val="0070C0"/>
                                        </a:solidFill>
                                        <a:latin typeface="Cambria Math"/>
                                      </a:rPr>
                                      <m:t>(</m:t>
                                    </m:r>
                                    <m:r>
                                      <a:rPr lang="zh-CN" altLang="en-US" sz="2000" b="1" i="1">
                                        <a:solidFill>
                                          <a:srgbClr val="0070C0"/>
                                        </a:solidFill>
                                        <a:latin typeface="Cambria Math"/>
                                      </a:rPr>
                                      <m:t>𝝀</m:t>
                                    </m:r>
                                    <m:r>
                                      <a:rPr lang="en-AU" altLang="zh-CN" sz="2000" b="1" i="1" smtClean="0">
                                        <a:solidFill>
                                          <a:srgbClr val="0070C0"/>
                                        </a:solidFill>
                                        <a:latin typeface="Cambria Math" panose="02040503050406030204" pitchFamily="18" charset="0"/>
                                      </a:rPr>
                                      <m:t>+</m:t>
                                    </m:r>
                                    <m:r>
                                      <a:rPr lang="zh-CN" altLang="en-US" sz="2000" b="1" i="1">
                                        <a:solidFill>
                                          <a:srgbClr val="0070C0"/>
                                        </a:solidFill>
                                        <a:latin typeface="Cambria Math"/>
                                      </a:rPr>
                                      <m:t>𝟏</m:t>
                                    </m:r>
                                  </m:e>
                                </m:d>
                              </m:e>
                            </m:mr>
                          </m:m>
                        </m:e>
                      </m:d>
                    </m:oMath>
                  </m:oMathPara>
                </a14:m>
                <a:endParaRPr lang="zh-CN" altLang="en-US" sz="2000" b="1" dirty="0"/>
              </a:p>
            </p:txBody>
          </p:sp>
        </mc:Choice>
        <mc:Fallback xmlns="">
          <p:sp>
            <p:nvSpPr>
              <p:cNvPr id="15" name="矩形 14"/>
              <p:cNvSpPr>
                <a:spLocks noRot="1" noChangeAspect="1" noMove="1" noResize="1" noEditPoints="1" noAdjustHandles="1" noChangeArrowheads="1" noChangeShapeType="1" noTextEdit="1"/>
              </p:cNvSpPr>
              <p:nvPr/>
            </p:nvSpPr>
            <p:spPr>
              <a:xfrm>
                <a:off x="1592949" y="5014940"/>
                <a:ext cx="3340210" cy="1070549"/>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3443197"/>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arn(inVertical)">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14:m>
                  <m:oMath xmlns:m="http://schemas.openxmlformats.org/officeDocument/2006/math">
                    <m:r>
                      <a:rPr lang="en-US" altLang="zh-CN" i="1">
                        <a:latin typeface="Cambria Math"/>
                      </a:rPr>
                      <m:t>𝝀</m:t>
                    </m:r>
                  </m:oMath>
                </a14:m>
                <a:r>
                  <a:rPr lang="en-US" altLang="zh-CN" dirty="0"/>
                  <a:t>-</a:t>
                </a:r>
                <a:r>
                  <a:rPr lang="zh-CN" altLang="en-US" dirty="0"/>
                  <a:t>矩阵的</a:t>
                </a:r>
                <a:r>
                  <a:rPr lang="en-US" altLang="zh-CN" dirty="0"/>
                  <a:t>Smith</a:t>
                </a:r>
                <a:r>
                  <a:rPr lang="zh-CN" altLang="en-US" dirty="0"/>
                  <a:t>标准形求解</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rotWithShape="1">
                <a:blip r:embed="rId2"/>
                <a:stretch>
                  <a:fillRect b="-27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Rectangle 13"/>
              <p:cNvSpPr>
                <a:spLocks noChangeArrowheads="1"/>
              </p:cNvSpPr>
              <p:nvPr/>
            </p:nvSpPr>
            <p:spPr bwMode="auto">
              <a:xfrm>
                <a:off x="714791" y="1370761"/>
                <a:ext cx="7415213" cy="16355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SzPct val="85000"/>
                  <a:buBlip>
                    <a:blip r:embed="rId3"/>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400" b="1" dirty="0">
                    <a:solidFill>
                      <a:srgbClr val="006666"/>
                    </a:solidFill>
                    <a:latin typeface="+mn-ea"/>
                    <a:ea typeface="+mn-ea"/>
                  </a:rPr>
                  <a:t>例</a:t>
                </a:r>
                <a:r>
                  <a:rPr lang="en-US" altLang="zh-CN" sz="2400" b="1" dirty="0">
                    <a:solidFill>
                      <a:srgbClr val="006666"/>
                    </a:solidFill>
                    <a:latin typeface="+mn-ea"/>
                    <a:ea typeface="+mn-ea"/>
                  </a:rPr>
                  <a:t>3  </a:t>
                </a:r>
                <a:r>
                  <a:rPr lang="zh-CN" altLang="en-US" sz="2400" b="1" dirty="0">
                    <a:solidFill>
                      <a:srgbClr val="006666"/>
                    </a:solidFill>
                    <a:latin typeface="+mn-ea"/>
                    <a:ea typeface="+mn-ea"/>
                  </a:rPr>
                  <a:t>求</a:t>
                </a:r>
                <a14:m>
                  <m:oMath xmlns:m="http://schemas.openxmlformats.org/officeDocument/2006/math">
                    <m:r>
                      <a:rPr lang="en-US" altLang="zh-CN" sz="2400" b="1" i="1" smtClean="0">
                        <a:solidFill>
                          <a:srgbClr val="006666"/>
                        </a:solidFill>
                        <a:latin typeface="Cambria Math"/>
                        <a:ea typeface="+mn-ea"/>
                      </a:rPr>
                      <m:t>𝝀</m:t>
                    </m:r>
                  </m:oMath>
                </a14:m>
                <a:r>
                  <a:rPr lang="en-US" altLang="zh-CN" sz="2400" b="1" dirty="0">
                    <a:solidFill>
                      <a:srgbClr val="006666"/>
                    </a:solidFill>
                    <a:latin typeface="+mn-ea"/>
                    <a:ea typeface="+mn-ea"/>
                  </a:rPr>
                  <a:t>-</a:t>
                </a:r>
                <a:r>
                  <a:rPr lang="zh-CN" altLang="en-US" sz="2400" b="1" dirty="0">
                    <a:solidFill>
                      <a:srgbClr val="006666"/>
                    </a:solidFill>
                    <a:latin typeface="+mn-ea"/>
                    <a:ea typeface="+mn-ea"/>
                  </a:rPr>
                  <a:t>矩阵</a:t>
                </a:r>
                <a14:m>
                  <m:oMath xmlns:m="http://schemas.openxmlformats.org/officeDocument/2006/math">
                    <m:r>
                      <a:rPr lang="en-US" altLang="zh-CN" sz="2400" b="1" i="1" smtClean="0">
                        <a:solidFill>
                          <a:srgbClr val="006666"/>
                        </a:solidFill>
                        <a:latin typeface="Cambria Math"/>
                        <a:ea typeface="+mn-ea"/>
                      </a:rPr>
                      <m:t>𝑨</m:t>
                    </m:r>
                    <m:r>
                      <a:rPr lang="en-US" altLang="zh-CN" sz="2400" b="0" i="1" smtClean="0">
                        <a:solidFill>
                          <a:srgbClr val="006666"/>
                        </a:solidFill>
                        <a:latin typeface="Cambria Math"/>
                        <a:ea typeface="+mn-ea"/>
                      </a:rPr>
                      <m:t>(</m:t>
                    </m:r>
                    <m:r>
                      <a:rPr lang="en-US" altLang="zh-CN" sz="2400" b="0" i="1" smtClean="0">
                        <a:solidFill>
                          <a:srgbClr val="006666"/>
                        </a:solidFill>
                        <a:latin typeface="Cambria Math"/>
                        <a:ea typeface="+mn-ea"/>
                      </a:rPr>
                      <m:t>𝜆</m:t>
                    </m:r>
                    <m:r>
                      <a:rPr lang="en-US" altLang="zh-CN" sz="2400" b="0" i="1" smtClean="0">
                        <a:solidFill>
                          <a:srgbClr val="006666"/>
                        </a:solidFill>
                        <a:latin typeface="Cambria Math" panose="02040503050406030204" pitchFamily="18" charset="0"/>
                        <a:ea typeface="+mn-ea"/>
                      </a:rPr>
                      <m:t>)=</m:t>
                    </m:r>
                    <m:d>
                      <m:dPr>
                        <m:begChr m:val="["/>
                        <m:endChr m:val="]"/>
                        <m:ctrlPr>
                          <a:rPr lang="en-US" altLang="zh-CN" sz="2400" i="1" smtClean="0">
                            <a:solidFill>
                              <a:srgbClr val="006666"/>
                            </a:solidFill>
                            <a:latin typeface="Cambria Math" panose="02040503050406030204" pitchFamily="18" charset="0"/>
                            <a:ea typeface="+mn-ea"/>
                          </a:rPr>
                        </m:ctrlPr>
                      </m:dPr>
                      <m:e>
                        <m:m>
                          <m:mPr>
                            <m:mcs>
                              <m:mc>
                                <m:mcPr>
                                  <m:count m:val="3"/>
                                  <m:mcJc m:val="center"/>
                                </m:mcPr>
                              </m:mc>
                            </m:mcs>
                            <m:ctrlPr>
                              <a:rPr lang="zh-CN" altLang="en-US" sz="2400" i="1">
                                <a:latin typeface="Cambria Math" panose="02040503050406030204" pitchFamily="18" charset="0"/>
                              </a:rPr>
                            </m:ctrlPr>
                          </m:mPr>
                          <m:mr>
                            <m:e>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𝜆</m:t>
                                  </m:r>
                                  <m:r>
                                    <a:rPr lang="zh-CN" altLang="en-US" sz="2400">
                                      <a:latin typeface="Cambria Math" panose="02040503050406030204" pitchFamily="18" charset="0"/>
                                    </a:rPr>
                                    <m:t>(</m:t>
                                  </m:r>
                                  <m:r>
                                    <a:rPr lang="zh-CN" altLang="en-US" sz="2400" i="1">
                                      <a:latin typeface="Cambria Math" panose="02040503050406030204" pitchFamily="18" charset="0"/>
                                    </a:rPr>
                                    <m:t>𝜆</m:t>
                                  </m:r>
                                  <m:r>
                                    <a:rPr lang="zh-CN" altLang="en-US" sz="2400">
                                      <a:latin typeface="Cambria Math" panose="02040503050406030204" pitchFamily="18" charset="0"/>
                                    </a:rPr>
                                    <m:t>+1</m:t>
                                  </m:r>
                                </m:e>
                              </m:d>
                            </m:e>
                            <m:e/>
                            <m:e/>
                          </m:mr>
                          <m:mr>
                            <m:e/>
                            <m:e>
                              <m:r>
                                <a:rPr lang="zh-CN" altLang="en-US" sz="2400" i="1">
                                  <a:latin typeface="Cambria Math" panose="02040503050406030204" pitchFamily="18" charset="0"/>
                                </a:rPr>
                                <m:t>𝜆</m:t>
                              </m:r>
                            </m:e>
                            <m:e/>
                          </m:mr>
                          <m:mr>
                            <m:e/>
                            <m:e/>
                            <m:e>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r>
                                        <a:rPr lang="zh-CN" altLang="en-US" sz="2400" i="1">
                                          <a:latin typeface="Cambria Math" panose="02040503050406030204" pitchFamily="18" charset="0"/>
                                        </a:rPr>
                                        <m:t>𝜆</m:t>
                                      </m:r>
                                      <m:r>
                                        <a:rPr lang="zh-CN" altLang="en-US" sz="2400">
                                          <a:latin typeface="Cambria Math" panose="02040503050406030204" pitchFamily="18" charset="0"/>
                                        </a:rPr>
                                        <m:t>+1</m:t>
                                      </m:r>
                                    </m:e>
                                  </m:d>
                                </m:e>
                                <m:sup>
                                  <m:r>
                                    <a:rPr lang="zh-CN" altLang="en-US" sz="2400">
                                      <a:latin typeface="Cambria Math" panose="02040503050406030204" pitchFamily="18" charset="0"/>
                                    </a:rPr>
                                    <m:t>2</m:t>
                                  </m:r>
                                </m:sup>
                              </m:sSup>
                            </m:e>
                          </m:mr>
                        </m:m>
                      </m:e>
                    </m:d>
                  </m:oMath>
                </a14:m>
                <a:r>
                  <a:rPr lang="zh-CN" altLang="en-US" sz="2400" b="1" dirty="0">
                    <a:solidFill>
                      <a:srgbClr val="006666"/>
                    </a:solidFill>
                    <a:latin typeface="+mn-ea"/>
                    <a:ea typeface="+mn-ea"/>
                  </a:rPr>
                  <a:t>的</a:t>
                </a:r>
                <a:r>
                  <a:rPr lang="en-US" altLang="zh-CN" sz="2400" b="1" dirty="0">
                    <a:solidFill>
                      <a:srgbClr val="006666"/>
                    </a:solidFill>
                    <a:latin typeface="Cambria" pitchFamily="18" charset="0"/>
                    <a:ea typeface="Cambria" pitchFamily="18" charset="0"/>
                  </a:rPr>
                  <a:t>Smith</a:t>
                </a:r>
                <a:r>
                  <a:rPr lang="zh-CN" altLang="en-US" sz="2400" b="1" dirty="0">
                    <a:solidFill>
                      <a:srgbClr val="006666"/>
                    </a:solidFill>
                    <a:latin typeface="+mn-ea"/>
                    <a:ea typeface="+mn-ea"/>
                  </a:rPr>
                  <a:t>标准形</a:t>
                </a:r>
                <a:r>
                  <a:rPr lang="en-US" altLang="zh-CN" sz="2400" b="1" dirty="0">
                    <a:solidFill>
                      <a:srgbClr val="006666"/>
                    </a:solidFill>
                    <a:latin typeface="+mn-ea"/>
                    <a:ea typeface="+mn-ea"/>
                  </a:rPr>
                  <a:t>.</a:t>
                </a:r>
                <a:endParaRPr lang="zh-CN" altLang="en-US" sz="2400" b="1" dirty="0">
                  <a:solidFill>
                    <a:srgbClr val="006666"/>
                  </a:solidFill>
                  <a:latin typeface="+mn-ea"/>
                  <a:ea typeface="+mn-ea"/>
                </a:endParaRPr>
              </a:p>
            </p:txBody>
          </p:sp>
        </mc:Choice>
        <mc:Fallback xmlns="">
          <p:sp>
            <p:nvSpPr>
              <p:cNvPr id="3" name="Rectangle 13"/>
              <p:cNvSpPr>
                <a:spLocks noRot="1" noChangeAspect="1" noMove="1" noResize="1" noEditPoints="1" noAdjustHandles="1" noChangeArrowheads="1" noChangeShapeType="1" noTextEdit="1"/>
              </p:cNvSpPr>
              <p:nvPr/>
            </p:nvSpPr>
            <p:spPr bwMode="auto">
              <a:xfrm>
                <a:off x="714791" y="1370761"/>
                <a:ext cx="7415213" cy="1635512"/>
              </a:xfrm>
              <a:prstGeom prst="rect">
                <a:avLst/>
              </a:prstGeom>
              <a:blipFill>
                <a:blip r:embed="rId4"/>
                <a:stretch>
                  <a:fillRect l="-1233" b="-78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Rectangle 13"/>
          <p:cNvSpPr>
            <a:spLocks noChangeArrowheads="1"/>
          </p:cNvSpPr>
          <p:nvPr/>
        </p:nvSpPr>
        <p:spPr bwMode="auto">
          <a:xfrm>
            <a:off x="749771" y="3017864"/>
            <a:ext cx="81244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85000"/>
              <a:buBlip>
                <a:blip r:embed="rId3"/>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000" b="1" i="0" dirty="0">
                <a:solidFill>
                  <a:srgbClr val="006666"/>
                </a:solidFill>
                <a:latin typeface="+mn-ea"/>
                <a:ea typeface="+mn-ea"/>
              </a:rPr>
              <a:t>解：计算行列式因子</a:t>
            </a:r>
            <a:endParaRPr lang="zh-CN" altLang="en-US" sz="2000" b="1" dirty="0">
              <a:solidFill>
                <a:srgbClr val="006666"/>
              </a:solidFill>
              <a:latin typeface="+mn-ea"/>
              <a:ea typeface="+mn-ea"/>
            </a:endParaRPr>
          </a:p>
        </p:txBody>
      </p:sp>
      <mc:AlternateContent xmlns:mc="http://schemas.openxmlformats.org/markup-compatibility/2006" xmlns:a14="http://schemas.microsoft.com/office/drawing/2010/main">
        <mc:Choice Requires="a14">
          <p:sp>
            <p:nvSpPr>
              <p:cNvPr id="8" name="Rectangle 13"/>
              <p:cNvSpPr>
                <a:spLocks noChangeArrowheads="1"/>
              </p:cNvSpPr>
              <p:nvPr/>
            </p:nvSpPr>
            <p:spPr bwMode="auto">
              <a:xfrm>
                <a:off x="902172" y="3486484"/>
                <a:ext cx="6462456" cy="4070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3"/>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14:m>
                  <m:oMathPara xmlns:m="http://schemas.openxmlformats.org/officeDocument/2006/math">
                    <m:oMathParaPr>
                      <m:jc m:val="centerGroup"/>
                    </m:oMathParaPr>
                    <m:oMath xmlns:m="http://schemas.openxmlformats.org/officeDocument/2006/math">
                      <m:sSub>
                        <m:sSubPr>
                          <m:ctrlPr>
                            <a:rPr lang="en-US" altLang="zh-CN" sz="2000" b="1" i="1" smtClean="0">
                              <a:solidFill>
                                <a:srgbClr val="0070C0"/>
                              </a:solidFill>
                              <a:latin typeface="Cambria Math" panose="02040503050406030204" pitchFamily="18" charset="0"/>
                              <a:ea typeface="+mn-ea"/>
                            </a:rPr>
                          </m:ctrlPr>
                        </m:sSubPr>
                        <m:e>
                          <m:r>
                            <a:rPr lang="en-US" altLang="zh-CN" sz="2000" b="1" i="1" smtClean="0">
                              <a:solidFill>
                                <a:srgbClr val="0070C0"/>
                              </a:solidFill>
                              <a:latin typeface="Cambria Math"/>
                              <a:ea typeface="+mn-ea"/>
                            </a:rPr>
                            <m:t>𝑫</m:t>
                          </m:r>
                        </m:e>
                        <m:sub>
                          <m:r>
                            <a:rPr lang="en-US" altLang="zh-CN" sz="2000" b="1" i="1" smtClean="0">
                              <a:solidFill>
                                <a:srgbClr val="0070C0"/>
                              </a:solidFill>
                              <a:latin typeface="Cambria Math"/>
                              <a:ea typeface="+mn-ea"/>
                            </a:rPr>
                            <m:t>𝟏</m:t>
                          </m:r>
                        </m:sub>
                      </m:sSub>
                      <m:d>
                        <m:dPr>
                          <m:ctrlPr>
                            <a:rPr lang="en-US" altLang="zh-CN" sz="2000" b="1" i="1" smtClean="0">
                              <a:solidFill>
                                <a:srgbClr val="0070C0"/>
                              </a:solidFill>
                              <a:latin typeface="Cambria Math" panose="02040503050406030204" pitchFamily="18" charset="0"/>
                              <a:ea typeface="+mn-ea"/>
                            </a:rPr>
                          </m:ctrlPr>
                        </m:dPr>
                        <m:e>
                          <m:r>
                            <a:rPr lang="en-US" altLang="zh-CN" sz="2000" b="1" i="1" smtClean="0">
                              <a:solidFill>
                                <a:srgbClr val="0070C0"/>
                              </a:solidFill>
                              <a:latin typeface="Cambria Math"/>
                              <a:ea typeface="+mn-ea"/>
                            </a:rPr>
                            <m:t>𝝀</m:t>
                          </m:r>
                        </m:e>
                      </m:d>
                      <m:r>
                        <a:rPr lang="en-US" altLang="zh-CN" sz="2000" b="1" i="1" smtClean="0">
                          <a:solidFill>
                            <a:srgbClr val="0070C0"/>
                          </a:solidFill>
                          <a:latin typeface="Cambria Math"/>
                          <a:ea typeface="+mn-ea"/>
                        </a:rPr>
                        <m:t>=</m:t>
                      </m:r>
                      <m:r>
                        <a:rPr lang="en-US" altLang="zh-CN" sz="2000" b="1" i="1" smtClean="0">
                          <a:solidFill>
                            <a:srgbClr val="0070C0"/>
                          </a:solidFill>
                          <a:latin typeface="Cambria Math"/>
                          <a:ea typeface="+mn-ea"/>
                        </a:rPr>
                        <m:t>𝟏</m:t>
                      </m:r>
                      <m:r>
                        <a:rPr lang="en-US" altLang="zh-CN" sz="2000" b="1" i="1" smtClean="0">
                          <a:solidFill>
                            <a:srgbClr val="0070C0"/>
                          </a:solidFill>
                          <a:latin typeface="Cambria Math"/>
                          <a:ea typeface="+mn-ea"/>
                        </a:rPr>
                        <m:t>,</m:t>
                      </m:r>
                      <m:sSub>
                        <m:sSubPr>
                          <m:ctrlPr>
                            <a:rPr lang="en-US" altLang="zh-CN" sz="2000" b="1" i="1" smtClean="0">
                              <a:solidFill>
                                <a:srgbClr val="0070C0"/>
                              </a:solidFill>
                              <a:latin typeface="Cambria Math" panose="02040503050406030204" pitchFamily="18" charset="0"/>
                              <a:ea typeface="+mn-ea"/>
                            </a:rPr>
                          </m:ctrlPr>
                        </m:sSubPr>
                        <m:e>
                          <m:r>
                            <a:rPr lang="en-US" altLang="zh-CN" sz="2000" b="1" i="1" smtClean="0">
                              <a:solidFill>
                                <a:srgbClr val="0070C0"/>
                              </a:solidFill>
                              <a:latin typeface="Cambria Math"/>
                              <a:ea typeface="+mn-ea"/>
                            </a:rPr>
                            <m:t>𝑫</m:t>
                          </m:r>
                        </m:e>
                        <m:sub>
                          <m:r>
                            <a:rPr lang="en-US" altLang="zh-CN" sz="2000" b="1" i="1" smtClean="0">
                              <a:solidFill>
                                <a:srgbClr val="0070C0"/>
                              </a:solidFill>
                              <a:latin typeface="Cambria Math"/>
                              <a:ea typeface="+mn-ea"/>
                            </a:rPr>
                            <m:t>𝟐</m:t>
                          </m:r>
                        </m:sub>
                      </m:sSub>
                      <m:d>
                        <m:dPr>
                          <m:ctrlPr>
                            <a:rPr lang="en-US" altLang="zh-CN" sz="2000" b="1" i="1" smtClean="0">
                              <a:solidFill>
                                <a:srgbClr val="0070C0"/>
                              </a:solidFill>
                              <a:latin typeface="Cambria Math" panose="02040503050406030204" pitchFamily="18" charset="0"/>
                              <a:ea typeface="+mn-ea"/>
                            </a:rPr>
                          </m:ctrlPr>
                        </m:dPr>
                        <m:e>
                          <m:r>
                            <a:rPr lang="en-US" altLang="zh-CN" sz="2000" b="1" i="1" smtClean="0">
                              <a:solidFill>
                                <a:srgbClr val="0070C0"/>
                              </a:solidFill>
                              <a:latin typeface="Cambria Math"/>
                              <a:ea typeface="+mn-ea"/>
                            </a:rPr>
                            <m:t>𝝀</m:t>
                          </m:r>
                        </m:e>
                      </m:d>
                      <m:r>
                        <a:rPr lang="en-US" altLang="zh-CN" sz="2000" b="1" i="1" smtClean="0">
                          <a:solidFill>
                            <a:srgbClr val="0070C0"/>
                          </a:solidFill>
                          <a:latin typeface="Cambria Math"/>
                          <a:ea typeface="+mn-ea"/>
                        </a:rPr>
                        <m:t>=</m:t>
                      </m:r>
                      <m:r>
                        <a:rPr lang="en-US" altLang="zh-CN" sz="2000" b="1" i="1">
                          <a:solidFill>
                            <a:srgbClr val="0070C0"/>
                          </a:solidFill>
                          <a:latin typeface="Cambria Math"/>
                        </a:rPr>
                        <m:t>𝝀</m:t>
                      </m:r>
                      <m:d>
                        <m:dPr>
                          <m:ctrlPr>
                            <a:rPr lang="en-US" altLang="zh-CN" sz="2000" b="1" i="1" smtClean="0">
                              <a:solidFill>
                                <a:srgbClr val="0070C0"/>
                              </a:solidFill>
                              <a:latin typeface="Cambria Math" panose="02040503050406030204" pitchFamily="18" charset="0"/>
                            </a:rPr>
                          </m:ctrlPr>
                        </m:dPr>
                        <m:e>
                          <m:r>
                            <a:rPr lang="en-US" altLang="zh-CN" sz="2000" b="1" i="1">
                              <a:solidFill>
                                <a:srgbClr val="0070C0"/>
                              </a:solidFill>
                              <a:latin typeface="Cambria Math"/>
                            </a:rPr>
                            <m:t>𝝀</m:t>
                          </m:r>
                          <m:r>
                            <a:rPr lang="en-US" altLang="zh-CN" sz="2000" b="1" i="0" smtClean="0">
                              <a:solidFill>
                                <a:srgbClr val="0070C0"/>
                              </a:solidFill>
                              <a:latin typeface="Cambria Math"/>
                            </a:rPr>
                            <m:t>+</m:t>
                          </m:r>
                          <m:r>
                            <a:rPr lang="en-US" altLang="zh-CN" sz="2000" b="1" i="0" smtClean="0">
                              <a:solidFill>
                                <a:srgbClr val="0070C0"/>
                              </a:solidFill>
                              <a:latin typeface="Cambria Math"/>
                            </a:rPr>
                            <m:t>𝟏</m:t>
                          </m:r>
                        </m:e>
                      </m:d>
                      <m:r>
                        <a:rPr lang="en-US" altLang="zh-CN" sz="2000" b="1" i="0" smtClean="0">
                          <a:solidFill>
                            <a:srgbClr val="0070C0"/>
                          </a:solidFill>
                          <a:latin typeface="Cambria Math"/>
                        </a:rPr>
                        <m:t>,</m:t>
                      </m:r>
                      <m:sSub>
                        <m:sSubPr>
                          <m:ctrlPr>
                            <a:rPr lang="en-US" altLang="zh-CN" sz="2000" b="1" i="1" smtClean="0">
                              <a:solidFill>
                                <a:srgbClr val="0070C0"/>
                              </a:solidFill>
                              <a:latin typeface="Cambria Math" panose="02040503050406030204" pitchFamily="18" charset="0"/>
                            </a:rPr>
                          </m:ctrlPr>
                        </m:sSubPr>
                        <m:e>
                          <m:r>
                            <a:rPr lang="en-US" altLang="zh-CN" sz="2000" b="1" i="1" smtClean="0">
                              <a:solidFill>
                                <a:srgbClr val="0070C0"/>
                              </a:solidFill>
                              <a:latin typeface="Cambria Math"/>
                            </a:rPr>
                            <m:t>𝑫</m:t>
                          </m:r>
                        </m:e>
                        <m:sub>
                          <m:r>
                            <a:rPr lang="en-US" altLang="zh-CN" sz="2000" b="1" i="1" smtClean="0">
                              <a:solidFill>
                                <a:srgbClr val="0070C0"/>
                              </a:solidFill>
                              <a:latin typeface="Cambria Math"/>
                            </a:rPr>
                            <m:t>𝟑</m:t>
                          </m:r>
                        </m:sub>
                      </m:sSub>
                      <m:d>
                        <m:dPr>
                          <m:ctrlPr>
                            <a:rPr lang="en-US" altLang="zh-CN" sz="2000" b="1" i="1" smtClean="0">
                              <a:solidFill>
                                <a:srgbClr val="0070C0"/>
                              </a:solidFill>
                              <a:latin typeface="Cambria Math" panose="02040503050406030204" pitchFamily="18" charset="0"/>
                            </a:rPr>
                          </m:ctrlPr>
                        </m:dPr>
                        <m:e>
                          <m:r>
                            <a:rPr lang="en-US" altLang="zh-CN" sz="2000" b="1" i="1">
                              <a:solidFill>
                                <a:srgbClr val="0070C0"/>
                              </a:solidFill>
                              <a:latin typeface="Cambria Math"/>
                            </a:rPr>
                            <m:t>𝝀</m:t>
                          </m:r>
                        </m:e>
                      </m:d>
                      <m:r>
                        <a:rPr lang="en-US" altLang="zh-CN" sz="2000" b="1" i="1" smtClean="0">
                          <a:solidFill>
                            <a:srgbClr val="0070C0"/>
                          </a:solidFill>
                          <a:latin typeface="Cambria Math"/>
                        </a:rPr>
                        <m:t>=</m:t>
                      </m:r>
                      <m:sSup>
                        <m:sSupPr>
                          <m:ctrlPr>
                            <a:rPr lang="en-US" altLang="zh-CN" sz="2000" b="1" i="1" smtClean="0">
                              <a:solidFill>
                                <a:srgbClr val="0070C0"/>
                              </a:solidFill>
                              <a:latin typeface="Cambria Math" panose="02040503050406030204" pitchFamily="18" charset="0"/>
                            </a:rPr>
                          </m:ctrlPr>
                        </m:sSupPr>
                        <m:e>
                          <m:r>
                            <a:rPr lang="en-US" altLang="zh-CN" sz="2000" b="1" i="1">
                              <a:solidFill>
                                <a:srgbClr val="0070C0"/>
                              </a:solidFill>
                              <a:latin typeface="Cambria Math"/>
                            </a:rPr>
                            <m:t>𝝀</m:t>
                          </m:r>
                        </m:e>
                        <m:sup>
                          <m:r>
                            <a:rPr lang="en-US" altLang="zh-CN" sz="2000" b="1" i="1" smtClean="0">
                              <a:solidFill>
                                <a:srgbClr val="0070C0"/>
                              </a:solidFill>
                              <a:latin typeface="Cambria Math"/>
                            </a:rPr>
                            <m:t>𝟐</m:t>
                          </m:r>
                        </m:sup>
                      </m:sSup>
                      <m:sSup>
                        <m:sSupPr>
                          <m:ctrlPr>
                            <a:rPr lang="en-US" altLang="zh-CN" sz="2000" b="1" i="1" smtClean="0">
                              <a:solidFill>
                                <a:srgbClr val="0070C0"/>
                              </a:solidFill>
                              <a:latin typeface="Cambria Math" panose="02040503050406030204" pitchFamily="18" charset="0"/>
                            </a:rPr>
                          </m:ctrlPr>
                        </m:sSupPr>
                        <m:e>
                          <m:d>
                            <m:dPr>
                              <m:ctrlPr>
                                <a:rPr lang="en-US" altLang="zh-CN" sz="2000" b="1" i="1" smtClean="0">
                                  <a:solidFill>
                                    <a:srgbClr val="0070C0"/>
                                  </a:solidFill>
                                  <a:latin typeface="Cambria Math" panose="02040503050406030204" pitchFamily="18" charset="0"/>
                                </a:rPr>
                              </m:ctrlPr>
                            </m:dPr>
                            <m:e>
                              <m:r>
                                <a:rPr lang="en-US" altLang="zh-CN" sz="2000" b="1" i="1">
                                  <a:solidFill>
                                    <a:srgbClr val="0070C0"/>
                                  </a:solidFill>
                                  <a:latin typeface="Cambria Math"/>
                                </a:rPr>
                                <m:t>𝝀</m:t>
                              </m:r>
                              <m:r>
                                <a:rPr lang="en-US" altLang="zh-CN" sz="2000" b="1" i="1" smtClean="0">
                                  <a:solidFill>
                                    <a:srgbClr val="0070C0"/>
                                  </a:solidFill>
                                  <a:latin typeface="Cambria Math"/>
                                </a:rPr>
                                <m:t>+</m:t>
                              </m:r>
                              <m:r>
                                <a:rPr lang="en-US" altLang="zh-CN" sz="2000" b="1" i="1" smtClean="0">
                                  <a:solidFill>
                                    <a:srgbClr val="0070C0"/>
                                  </a:solidFill>
                                  <a:latin typeface="Cambria Math"/>
                                </a:rPr>
                                <m:t>𝟏</m:t>
                              </m:r>
                            </m:e>
                          </m:d>
                        </m:e>
                        <m:sup>
                          <m:r>
                            <a:rPr lang="en-US" altLang="zh-CN" sz="2000" b="1" i="1" smtClean="0">
                              <a:solidFill>
                                <a:srgbClr val="0070C0"/>
                              </a:solidFill>
                              <a:latin typeface="Cambria Math"/>
                            </a:rPr>
                            <m:t>𝟑</m:t>
                          </m:r>
                        </m:sup>
                      </m:sSup>
                    </m:oMath>
                  </m:oMathPara>
                </a14:m>
                <a:endParaRPr lang="zh-CN" altLang="en-US" sz="2000" b="1" dirty="0">
                  <a:solidFill>
                    <a:srgbClr val="0070C0"/>
                  </a:solidFill>
                  <a:latin typeface="+mn-ea"/>
                  <a:ea typeface="+mn-ea"/>
                </a:endParaRPr>
              </a:p>
            </p:txBody>
          </p:sp>
        </mc:Choice>
        <mc:Fallback xmlns="">
          <p:sp>
            <p:nvSpPr>
              <p:cNvPr id="8" name="Rectangle 13"/>
              <p:cNvSpPr>
                <a:spLocks noRot="1" noChangeAspect="1" noMove="1" noResize="1" noEditPoints="1" noAdjustHandles="1" noChangeArrowheads="1" noChangeShapeType="1" noTextEdit="1"/>
              </p:cNvSpPr>
              <p:nvPr/>
            </p:nvSpPr>
            <p:spPr bwMode="auto">
              <a:xfrm>
                <a:off x="902172" y="3486484"/>
                <a:ext cx="6462456" cy="407099"/>
              </a:xfrm>
              <a:prstGeom prst="rect">
                <a:avLst/>
              </a:prstGeom>
              <a:blipFill rotWithShape="1">
                <a:blip r:embed="rId5"/>
                <a:stretch>
                  <a:fillRect b="-149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Rectangle 13"/>
          <p:cNvSpPr>
            <a:spLocks noChangeArrowheads="1"/>
          </p:cNvSpPr>
          <p:nvPr/>
        </p:nvSpPr>
        <p:spPr bwMode="auto">
          <a:xfrm>
            <a:off x="766549" y="3942051"/>
            <a:ext cx="81244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85000"/>
              <a:buBlip>
                <a:blip r:embed="rId3"/>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000" b="1" dirty="0">
                <a:solidFill>
                  <a:srgbClr val="006666"/>
                </a:solidFill>
                <a:latin typeface="+mn-ea"/>
                <a:ea typeface="+mn-ea"/>
              </a:rPr>
              <a:t>不变因子</a:t>
            </a:r>
          </a:p>
        </p:txBody>
      </p:sp>
      <mc:AlternateContent xmlns:mc="http://schemas.openxmlformats.org/markup-compatibility/2006" xmlns:a14="http://schemas.microsoft.com/office/drawing/2010/main">
        <mc:Choice Requires="a14">
          <p:sp>
            <p:nvSpPr>
              <p:cNvPr id="6" name="矩形 5"/>
              <p:cNvSpPr/>
              <p:nvPr/>
            </p:nvSpPr>
            <p:spPr>
              <a:xfrm>
                <a:off x="2736231" y="5347094"/>
                <a:ext cx="326583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b="1" i="1" smtClean="0">
                              <a:latin typeface="Cambria Math" panose="02040503050406030204" pitchFamily="18" charset="0"/>
                            </a:rPr>
                          </m:ctrlPr>
                        </m:dPr>
                        <m:e>
                          <m:m>
                            <m:mPr>
                              <m:mcs>
                                <m:mc>
                                  <m:mcPr>
                                    <m:count m:val="3"/>
                                    <m:mcJc m:val="center"/>
                                  </m:mcPr>
                                </m:mc>
                              </m:mcs>
                              <m:ctrlPr>
                                <a:rPr lang="en-US" altLang="zh-CN" sz="2000" b="1" i="1" smtClean="0">
                                  <a:latin typeface="Cambria Math" panose="02040503050406030204" pitchFamily="18" charset="0"/>
                                </a:rPr>
                              </m:ctrlPr>
                            </m:mPr>
                            <m:mr>
                              <m:e>
                                <m:r>
                                  <m:rPr>
                                    <m:brk m:alnAt="7"/>
                                  </m:rPr>
                                  <a:rPr lang="en-US" altLang="zh-CN" sz="2000" b="1" i="1" smtClean="0">
                                    <a:solidFill>
                                      <a:srgbClr val="0070C0"/>
                                    </a:solidFill>
                                    <a:latin typeface="Cambria Math"/>
                                  </a:rPr>
                                  <m:t>𝟏</m:t>
                                </m:r>
                              </m:e>
                              <m:e/>
                              <m:e/>
                            </m:mr>
                            <m:mr>
                              <m:e/>
                              <m:e>
                                <m:r>
                                  <a:rPr lang="en-US" altLang="zh-CN" sz="2000" b="1" i="1">
                                    <a:solidFill>
                                      <a:srgbClr val="0070C0"/>
                                    </a:solidFill>
                                    <a:latin typeface="Cambria Math"/>
                                  </a:rPr>
                                  <m:t>𝝀</m:t>
                                </m:r>
                                <m:d>
                                  <m:dPr>
                                    <m:ctrlPr>
                                      <a:rPr lang="en-US" altLang="zh-CN" sz="2000" b="1" i="1">
                                        <a:solidFill>
                                          <a:srgbClr val="0070C0"/>
                                        </a:solidFill>
                                        <a:latin typeface="Cambria Math" panose="02040503050406030204" pitchFamily="18" charset="0"/>
                                      </a:rPr>
                                    </m:ctrlPr>
                                  </m:dPr>
                                  <m:e>
                                    <m:r>
                                      <a:rPr lang="en-US" altLang="zh-CN" sz="2000" b="1" i="1">
                                        <a:solidFill>
                                          <a:srgbClr val="0070C0"/>
                                        </a:solidFill>
                                        <a:latin typeface="Cambria Math"/>
                                      </a:rPr>
                                      <m:t>𝝀</m:t>
                                    </m:r>
                                    <m:r>
                                      <a:rPr lang="en-US" altLang="zh-CN" sz="2000" b="1">
                                        <a:solidFill>
                                          <a:srgbClr val="0070C0"/>
                                        </a:solidFill>
                                        <a:latin typeface="Cambria Math"/>
                                      </a:rPr>
                                      <m:t>+</m:t>
                                    </m:r>
                                    <m:r>
                                      <a:rPr lang="en-US" altLang="zh-CN" sz="2000" b="1">
                                        <a:solidFill>
                                          <a:srgbClr val="0070C0"/>
                                        </a:solidFill>
                                        <a:latin typeface="Cambria Math"/>
                                      </a:rPr>
                                      <m:t>𝟏</m:t>
                                    </m:r>
                                  </m:e>
                                </m:d>
                              </m:e>
                              <m:e/>
                            </m:mr>
                            <m:mr>
                              <m:e/>
                              <m:e/>
                              <m:e>
                                <m:r>
                                  <a:rPr lang="en-US" altLang="zh-CN" sz="2000" b="1" i="1">
                                    <a:solidFill>
                                      <a:srgbClr val="0070C0"/>
                                    </a:solidFill>
                                    <a:latin typeface="Cambria Math"/>
                                  </a:rPr>
                                  <m:t>𝝀</m:t>
                                </m:r>
                                <m:sSup>
                                  <m:sSupPr>
                                    <m:ctrlPr>
                                      <a:rPr lang="en-US" altLang="zh-CN" sz="2000" b="1" i="1">
                                        <a:solidFill>
                                          <a:srgbClr val="0070C0"/>
                                        </a:solidFill>
                                        <a:latin typeface="Cambria Math" panose="02040503050406030204" pitchFamily="18" charset="0"/>
                                      </a:rPr>
                                    </m:ctrlPr>
                                  </m:sSupPr>
                                  <m:e>
                                    <m:d>
                                      <m:dPr>
                                        <m:ctrlPr>
                                          <a:rPr lang="en-US" altLang="zh-CN" sz="2000" b="1" i="1">
                                            <a:solidFill>
                                              <a:srgbClr val="0070C0"/>
                                            </a:solidFill>
                                            <a:latin typeface="Cambria Math" panose="02040503050406030204" pitchFamily="18" charset="0"/>
                                          </a:rPr>
                                        </m:ctrlPr>
                                      </m:dPr>
                                      <m:e>
                                        <m:r>
                                          <a:rPr lang="en-US" altLang="zh-CN" sz="2000" b="1" i="1">
                                            <a:solidFill>
                                              <a:srgbClr val="0070C0"/>
                                            </a:solidFill>
                                            <a:latin typeface="Cambria Math"/>
                                          </a:rPr>
                                          <m:t>𝝀</m:t>
                                        </m:r>
                                        <m:r>
                                          <a:rPr lang="en-US" altLang="zh-CN" sz="2000" b="1" i="1">
                                            <a:solidFill>
                                              <a:srgbClr val="0070C0"/>
                                            </a:solidFill>
                                            <a:latin typeface="Cambria Math" panose="02040503050406030204" pitchFamily="18" charset="0"/>
                                          </a:rPr>
                                          <m:t>+</m:t>
                                        </m:r>
                                        <m:r>
                                          <a:rPr lang="en-US" altLang="zh-CN" sz="2000" b="1" i="1">
                                            <a:solidFill>
                                              <a:srgbClr val="0070C0"/>
                                            </a:solidFill>
                                            <a:latin typeface="Cambria Math"/>
                                          </a:rPr>
                                          <m:t>𝟏</m:t>
                                        </m:r>
                                      </m:e>
                                    </m:d>
                                  </m:e>
                                  <m:sup>
                                    <m:r>
                                      <a:rPr lang="en-US" altLang="zh-CN" sz="2000" b="1" i="1">
                                        <a:solidFill>
                                          <a:srgbClr val="0070C0"/>
                                        </a:solidFill>
                                        <a:latin typeface="Cambria Math"/>
                                      </a:rPr>
                                      <m:t>𝟐</m:t>
                                    </m:r>
                                  </m:sup>
                                </m:sSup>
                              </m:e>
                            </m:mr>
                          </m:m>
                        </m:e>
                      </m:d>
                    </m:oMath>
                  </m:oMathPara>
                </a14:m>
                <a:endParaRPr lang="zh-CN" altLang="en-US" sz="2000" b="1" dirty="0"/>
              </a:p>
            </p:txBody>
          </p:sp>
        </mc:Choice>
        <mc:Fallback xmlns="">
          <p:sp>
            <p:nvSpPr>
              <p:cNvPr id="6" name="矩形 5"/>
              <p:cNvSpPr>
                <a:spLocks noRot="1" noChangeAspect="1" noMove="1" noResize="1" noEditPoints="1" noAdjustHandles="1" noChangeArrowheads="1" noChangeShapeType="1" noTextEdit="1"/>
              </p:cNvSpPr>
              <p:nvPr/>
            </p:nvSpPr>
            <p:spPr>
              <a:xfrm>
                <a:off x="2736231" y="5347094"/>
                <a:ext cx="3265830" cy="1070549"/>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Rectangle 13"/>
              <p:cNvSpPr>
                <a:spLocks noChangeArrowheads="1"/>
              </p:cNvSpPr>
              <p:nvPr/>
            </p:nvSpPr>
            <p:spPr bwMode="auto">
              <a:xfrm>
                <a:off x="828069" y="4342161"/>
                <a:ext cx="6462456" cy="4070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3"/>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14:m>
                  <m:oMathPara xmlns:m="http://schemas.openxmlformats.org/officeDocument/2006/math">
                    <m:oMathParaPr>
                      <m:jc m:val="centerGroup"/>
                    </m:oMathParaPr>
                    <m:oMath xmlns:m="http://schemas.openxmlformats.org/officeDocument/2006/math">
                      <m:sSub>
                        <m:sSubPr>
                          <m:ctrlPr>
                            <a:rPr lang="en-US" altLang="zh-CN" sz="2000" b="1" i="1" smtClean="0">
                              <a:solidFill>
                                <a:srgbClr val="0070C0"/>
                              </a:solidFill>
                              <a:latin typeface="Cambria Math" panose="02040503050406030204" pitchFamily="18" charset="0"/>
                              <a:ea typeface="+mn-ea"/>
                            </a:rPr>
                          </m:ctrlPr>
                        </m:sSubPr>
                        <m:e>
                          <m:r>
                            <a:rPr lang="en-US" altLang="zh-CN" sz="2000" b="1" i="1" smtClean="0">
                              <a:solidFill>
                                <a:srgbClr val="0070C0"/>
                              </a:solidFill>
                              <a:latin typeface="Cambria Math"/>
                              <a:ea typeface="+mn-ea"/>
                            </a:rPr>
                            <m:t>𝒅</m:t>
                          </m:r>
                        </m:e>
                        <m:sub>
                          <m:r>
                            <a:rPr lang="en-US" altLang="zh-CN" sz="2000" b="1" i="1" smtClean="0">
                              <a:solidFill>
                                <a:srgbClr val="0070C0"/>
                              </a:solidFill>
                              <a:latin typeface="Cambria Math"/>
                              <a:ea typeface="+mn-ea"/>
                            </a:rPr>
                            <m:t>𝟏</m:t>
                          </m:r>
                        </m:sub>
                      </m:sSub>
                      <m:d>
                        <m:dPr>
                          <m:ctrlPr>
                            <a:rPr lang="en-US" altLang="zh-CN" sz="2000" b="1" i="1" smtClean="0">
                              <a:solidFill>
                                <a:srgbClr val="0070C0"/>
                              </a:solidFill>
                              <a:latin typeface="Cambria Math" panose="02040503050406030204" pitchFamily="18" charset="0"/>
                              <a:ea typeface="+mn-ea"/>
                            </a:rPr>
                          </m:ctrlPr>
                        </m:dPr>
                        <m:e>
                          <m:r>
                            <a:rPr lang="en-US" altLang="zh-CN" sz="2000" b="1" i="1" smtClean="0">
                              <a:solidFill>
                                <a:srgbClr val="0070C0"/>
                              </a:solidFill>
                              <a:latin typeface="Cambria Math"/>
                              <a:ea typeface="+mn-ea"/>
                            </a:rPr>
                            <m:t>𝝀</m:t>
                          </m:r>
                        </m:e>
                      </m:d>
                      <m:r>
                        <a:rPr lang="en-US" altLang="zh-CN" sz="2000" b="1" i="1" smtClean="0">
                          <a:solidFill>
                            <a:srgbClr val="0070C0"/>
                          </a:solidFill>
                          <a:latin typeface="Cambria Math"/>
                          <a:ea typeface="+mn-ea"/>
                        </a:rPr>
                        <m:t>=</m:t>
                      </m:r>
                      <m:r>
                        <a:rPr lang="en-US" altLang="zh-CN" sz="2000" b="1" i="1" smtClean="0">
                          <a:solidFill>
                            <a:srgbClr val="0070C0"/>
                          </a:solidFill>
                          <a:latin typeface="Cambria Math"/>
                          <a:ea typeface="+mn-ea"/>
                        </a:rPr>
                        <m:t>𝟏</m:t>
                      </m:r>
                      <m:r>
                        <a:rPr lang="en-US" altLang="zh-CN" sz="2000" b="1" i="1" smtClean="0">
                          <a:solidFill>
                            <a:srgbClr val="0070C0"/>
                          </a:solidFill>
                          <a:latin typeface="Cambria Math"/>
                          <a:ea typeface="+mn-ea"/>
                        </a:rPr>
                        <m:t>,</m:t>
                      </m:r>
                      <m:sSub>
                        <m:sSubPr>
                          <m:ctrlPr>
                            <a:rPr lang="en-US" altLang="zh-CN" sz="2000" b="1" i="1" smtClean="0">
                              <a:solidFill>
                                <a:srgbClr val="0070C0"/>
                              </a:solidFill>
                              <a:latin typeface="Cambria Math" panose="02040503050406030204" pitchFamily="18" charset="0"/>
                              <a:ea typeface="+mn-ea"/>
                            </a:rPr>
                          </m:ctrlPr>
                        </m:sSubPr>
                        <m:e>
                          <m:r>
                            <a:rPr lang="en-US" altLang="zh-CN" sz="2000" b="1" i="1" smtClean="0">
                              <a:solidFill>
                                <a:srgbClr val="0070C0"/>
                              </a:solidFill>
                              <a:latin typeface="Cambria Math"/>
                              <a:ea typeface="+mn-ea"/>
                            </a:rPr>
                            <m:t>𝒅</m:t>
                          </m:r>
                        </m:e>
                        <m:sub>
                          <m:r>
                            <a:rPr lang="en-US" altLang="zh-CN" sz="2000" b="1" i="1" smtClean="0">
                              <a:solidFill>
                                <a:srgbClr val="0070C0"/>
                              </a:solidFill>
                              <a:latin typeface="Cambria Math"/>
                              <a:ea typeface="+mn-ea"/>
                            </a:rPr>
                            <m:t>𝟐</m:t>
                          </m:r>
                        </m:sub>
                      </m:sSub>
                      <m:d>
                        <m:dPr>
                          <m:ctrlPr>
                            <a:rPr lang="en-US" altLang="zh-CN" sz="2000" b="1" i="1" smtClean="0">
                              <a:solidFill>
                                <a:srgbClr val="0070C0"/>
                              </a:solidFill>
                              <a:latin typeface="Cambria Math" panose="02040503050406030204" pitchFamily="18" charset="0"/>
                              <a:ea typeface="+mn-ea"/>
                            </a:rPr>
                          </m:ctrlPr>
                        </m:dPr>
                        <m:e>
                          <m:r>
                            <a:rPr lang="en-US" altLang="zh-CN" sz="2000" b="1" i="1" smtClean="0">
                              <a:solidFill>
                                <a:srgbClr val="0070C0"/>
                              </a:solidFill>
                              <a:latin typeface="Cambria Math"/>
                              <a:ea typeface="+mn-ea"/>
                            </a:rPr>
                            <m:t>𝝀</m:t>
                          </m:r>
                        </m:e>
                      </m:d>
                      <m:r>
                        <a:rPr lang="en-US" altLang="zh-CN" sz="2000" b="1" i="1" smtClean="0">
                          <a:solidFill>
                            <a:srgbClr val="0070C0"/>
                          </a:solidFill>
                          <a:latin typeface="Cambria Math"/>
                          <a:ea typeface="+mn-ea"/>
                        </a:rPr>
                        <m:t>=</m:t>
                      </m:r>
                      <m:r>
                        <a:rPr lang="en-US" altLang="zh-CN" sz="2000" b="1" i="1">
                          <a:solidFill>
                            <a:srgbClr val="0070C0"/>
                          </a:solidFill>
                          <a:latin typeface="Cambria Math"/>
                        </a:rPr>
                        <m:t>𝝀</m:t>
                      </m:r>
                      <m:d>
                        <m:dPr>
                          <m:ctrlPr>
                            <a:rPr lang="en-US" altLang="zh-CN" sz="2000" b="1" i="1" smtClean="0">
                              <a:solidFill>
                                <a:srgbClr val="0070C0"/>
                              </a:solidFill>
                              <a:latin typeface="Cambria Math" panose="02040503050406030204" pitchFamily="18" charset="0"/>
                            </a:rPr>
                          </m:ctrlPr>
                        </m:dPr>
                        <m:e>
                          <m:r>
                            <a:rPr lang="en-US" altLang="zh-CN" sz="2000" b="1" i="1">
                              <a:solidFill>
                                <a:srgbClr val="0070C0"/>
                              </a:solidFill>
                              <a:latin typeface="Cambria Math"/>
                            </a:rPr>
                            <m:t>𝝀</m:t>
                          </m:r>
                          <m:r>
                            <a:rPr lang="en-US" altLang="zh-CN" sz="2000" b="1" i="0" smtClean="0">
                              <a:solidFill>
                                <a:srgbClr val="0070C0"/>
                              </a:solidFill>
                              <a:latin typeface="Cambria Math"/>
                            </a:rPr>
                            <m:t>+</m:t>
                          </m:r>
                          <m:r>
                            <a:rPr lang="en-US" altLang="zh-CN" sz="2000" b="1" i="0" smtClean="0">
                              <a:solidFill>
                                <a:srgbClr val="0070C0"/>
                              </a:solidFill>
                              <a:latin typeface="Cambria Math"/>
                            </a:rPr>
                            <m:t>𝟏</m:t>
                          </m:r>
                        </m:e>
                      </m:d>
                      <m:r>
                        <a:rPr lang="en-US" altLang="zh-CN" sz="2000" b="1" i="0" smtClean="0">
                          <a:solidFill>
                            <a:srgbClr val="0070C0"/>
                          </a:solidFill>
                          <a:latin typeface="Cambria Math"/>
                        </a:rPr>
                        <m:t>,</m:t>
                      </m:r>
                      <m:sSub>
                        <m:sSubPr>
                          <m:ctrlPr>
                            <a:rPr lang="en-US" altLang="zh-CN" sz="2000" b="1" i="1" smtClean="0">
                              <a:solidFill>
                                <a:srgbClr val="0070C0"/>
                              </a:solidFill>
                              <a:latin typeface="Cambria Math" panose="02040503050406030204" pitchFamily="18" charset="0"/>
                            </a:rPr>
                          </m:ctrlPr>
                        </m:sSubPr>
                        <m:e>
                          <m:r>
                            <a:rPr lang="en-US" altLang="zh-CN" sz="2000" b="1" i="1" smtClean="0">
                              <a:solidFill>
                                <a:srgbClr val="0070C0"/>
                              </a:solidFill>
                              <a:latin typeface="Cambria Math"/>
                            </a:rPr>
                            <m:t>𝑫</m:t>
                          </m:r>
                        </m:e>
                        <m:sub>
                          <m:r>
                            <a:rPr lang="en-US" altLang="zh-CN" sz="2000" b="1" i="1" smtClean="0">
                              <a:solidFill>
                                <a:srgbClr val="0070C0"/>
                              </a:solidFill>
                              <a:latin typeface="Cambria Math"/>
                            </a:rPr>
                            <m:t>𝟑</m:t>
                          </m:r>
                        </m:sub>
                      </m:sSub>
                      <m:d>
                        <m:dPr>
                          <m:ctrlPr>
                            <a:rPr lang="en-US" altLang="zh-CN" sz="2000" b="1" i="1" smtClean="0">
                              <a:solidFill>
                                <a:srgbClr val="0070C0"/>
                              </a:solidFill>
                              <a:latin typeface="Cambria Math" panose="02040503050406030204" pitchFamily="18" charset="0"/>
                            </a:rPr>
                          </m:ctrlPr>
                        </m:dPr>
                        <m:e>
                          <m:r>
                            <a:rPr lang="en-US" altLang="zh-CN" sz="2000" b="1" i="1">
                              <a:solidFill>
                                <a:srgbClr val="0070C0"/>
                              </a:solidFill>
                              <a:latin typeface="Cambria Math"/>
                            </a:rPr>
                            <m:t>𝝀</m:t>
                          </m:r>
                        </m:e>
                      </m:d>
                      <m:r>
                        <a:rPr lang="en-US" altLang="zh-CN" sz="2000" b="1" i="1" smtClean="0">
                          <a:solidFill>
                            <a:srgbClr val="0070C0"/>
                          </a:solidFill>
                          <a:latin typeface="Cambria Math"/>
                        </a:rPr>
                        <m:t>=</m:t>
                      </m:r>
                      <m:r>
                        <a:rPr lang="en-US" altLang="zh-CN" sz="2000" b="1" i="1" smtClean="0">
                          <a:solidFill>
                            <a:srgbClr val="0070C0"/>
                          </a:solidFill>
                          <a:latin typeface="Cambria Math"/>
                        </a:rPr>
                        <m:t>𝝀</m:t>
                      </m:r>
                      <m:sSup>
                        <m:sSupPr>
                          <m:ctrlPr>
                            <a:rPr lang="en-US" altLang="zh-CN" sz="2000" b="1" i="1" smtClean="0">
                              <a:solidFill>
                                <a:srgbClr val="0070C0"/>
                              </a:solidFill>
                              <a:latin typeface="Cambria Math" panose="02040503050406030204" pitchFamily="18" charset="0"/>
                            </a:rPr>
                          </m:ctrlPr>
                        </m:sSupPr>
                        <m:e>
                          <m:d>
                            <m:dPr>
                              <m:ctrlPr>
                                <a:rPr lang="en-US" altLang="zh-CN" sz="2000" b="1" i="1" smtClean="0">
                                  <a:solidFill>
                                    <a:srgbClr val="0070C0"/>
                                  </a:solidFill>
                                  <a:latin typeface="Cambria Math" panose="02040503050406030204" pitchFamily="18" charset="0"/>
                                </a:rPr>
                              </m:ctrlPr>
                            </m:dPr>
                            <m:e>
                              <m:r>
                                <a:rPr lang="en-US" altLang="zh-CN" sz="2000" b="1" i="1">
                                  <a:solidFill>
                                    <a:srgbClr val="0070C0"/>
                                  </a:solidFill>
                                  <a:latin typeface="Cambria Math"/>
                                </a:rPr>
                                <m:t>𝝀</m:t>
                              </m:r>
                              <m:r>
                                <a:rPr lang="en-US" altLang="zh-CN" sz="2000" b="1" i="1" smtClean="0">
                                  <a:solidFill>
                                    <a:srgbClr val="0070C0"/>
                                  </a:solidFill>
                                  <a:latin typeface="Cambria Math"/>
                                </a:rPr>
                                <m:t>+</m:t>
                              </m:r>
                              <m:r>
                                <a:rPr lang="en-US" altLang="zh-CN" sz="2000" b="1" i="1" smtClean="0">
                                  <a:solidFill>
                                    <a:srgbClr val="0070C0"/>
                                  </a:solidFill>
                                  <a:latin typeface="Cambria Math"/>
                                </a:rPr>
                                <m:t>𝟏</m:t>
                              </m:r>
                            </m:e>
                          </m:d>
                        </m:e>
                        <m:sup>
                          <m:r>
                            <a:rPr lang="en-US" altLang="zh-CN" sz="2000" b="1" i="1" smtClean="0">
                              <a:solidFill>
                                <a:srgbClr val="0070C0"/>
                              </a:solidFill>
                              <a:latin typeface="Cambria Math"/>
                            </a:rPr>
                            <m:t>𝟐</m:t>
                          </m:r>
                        </m:sup>
                      </m:sSup>
                    </m:oMath>
                  </m:oMathPara>
                </a14:m>
                <a:endParaRPr lang="zh-CN" altLang="en-US" sz="2000" b="1" dirty="0">
                  <a:solidFill>
                    <a:srgbClr val="0070C0"/>
                  </a:solidFill>
                  <a:latin typeface="+mn-ea"/>
                  <a:ea typeface="+mn-ea"/>
                </a:endParaRPr>
              </a:p>
            </p:txBody>
          </p:sp>
        </mc:Choice>
        <mc:Fallback xmlns="">
          <p:sp>
            <p:nvSpPr>
              <p:cNvPr id="9" name="Rectangle 13"/>
              <p:cNvSpPr>
                <a:spLocks noRot="1" noChangeAspect="1" noMove="1" noResize="1" noEditPoints="1" noAdjustHandles="1" noChangeArrowheads="1" noChangeShapeType="1" noTextEdit="1"/>
              </p:cNvSpPr>
              <p:nvPr/>
            </p:nvSpPr>
            <p:spPr bwMode="auto">
              <a:xfrm>
                <a:off x="828069" y="4342161"/>
                <a:ext cx="6462456" cy="407099"/>
              </a:xfrm>
              <a:prstGeom prst="rect">
                <a:avLst/>
              </a:prstGeom>
              <a:blipFill rotWithShape="1">
                <a:blip r:embed="rId7"/>
                <a:stretch>
                  <a:fillRect b="-149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1" name="Rectangle 13"/>
          <p:cNvSpPr>
            <a:spLocks noChangeArrowheads="1"/>
          </p:cNvSpPr>
          <p:nvPr/>
        </p:nvSpPr>
        <p:spPr bwMode="auto">
          <a:xfrm>
            <a:off x="811291" y="4841071"/>
            <a:ext cx="81244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85000"/>
              <a:buBlip>
                <a:blip r:embed="rId3"/>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en-US" altLang="zh-CN" sz="2000" b="1" dirty="0">
                <a:solidFill>
                  <a:srgbClr val="006666"/>
                </a:solidFill>
                <a:latin typeface="Cambria" pitchFamily="18" charset="0"/>
                <a:ea typeface="Cambria" pitchFamily="18" charset="0"/>
              </a:rPr>
              <a:t>Smith</a:t>
            </a:r>
            <a:r>
              <a:rPr lang="zh-CN" altLang="en-US" sz="2000" b="1" dirty="0">
                <a:solidFill>
                  <a:srgbClr val="006666"/>
                </a:solidFill>
                <a:latin typeface="+mn-ea"/>
                <a:ea typeface="+mn-ea"/>
              </a:rPr>
              <a:t>标准形为</a:t>
            </a:r>
          </a:p>
        </p:txBody>
      </p:sp>
    </p:spTree>
    <p:extLst>
      <p:ext uri="{BB962C8B-B14F-4D97-AF65-F5344CB8AC3E}">
        <p14:creationId xmlns:p14="http://schemas.microsoft.com/office/powerpoint/2010/main" val="2413084772"/>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P spid="10" grpId="0"/>
      <p:bldP spid="6" grpId="0"/>
      <p:bldP spid="9"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前言</a:t>
            </a:r>
          </a:p>
        </p:txBody>
      </p:sp>
      <mc:AlternateContent xmlns:mc="http://schemas.openxmlformats.org/markup-compatibility/2006" xmlns:a14="http://schemas.microsoft.com/office/drawing/2010/main">
        <mc:Choice Requires="a14">
          <p:sp>
            <p:nvSpPr>
              <p:cNvPr id="8" name="Rectangle 8">
                <a:extLst>
                  <a:ext uri="{FF2B5EF4-FFF2-40B4-BE49-F238E27FC236}">
                    <a16:creationId xmlns:a16="http://schemas.microsoft.com/office/drawing/2014/main" id="{88E0C11F-6794-4FFC-92F4-CE4389D1E38A}"/>
                  </a:ext>
                </a:extLst>
              </p:cNvPr>
              <p:cNvSpPr>
                <a:spLocks noChangeArrowheads="1"/>
              </p:cNvSpPr>
              <p:nvPr/>
            </p:nvSpPr>
            <p:spPr bwMode="auto">
              <a:xfrm>
                <a:off x="669925" y="1370527"/>
                <a:ext cx="7580532" cy="2276521"/>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61950" algn="just">
                  <a:lnSpc>
                    <a:spcPct val="120000"/>
                  </a:lnSpc>
                </a:pPr>
                <a:r>
                  <a:rPr lang="zh-CN" altLang="en-US" sz="2000" b="1" dirty="0">
                    <a:solidFill>
                      <a:schemeClr val="tx1"/>
                    </a:solidFill>
                    <a:latin typeface="Cambria" panose="02040503050406030204" pitchFamily="18" charset="0"/>
                  </a:rPr>
                  <a:t>最后，虽然这节中给出了</a:t>
                </a:r>
                <a:r>
                  <a:rPr lang="zh-CN" altLang="en-US" sz="2000" b="1" dirty="0">
                    <a:solidFill>
                      <a:srgbClr val="C00000"/>
                    </a:solidFill>
                    <a:latin typeface="Cambria" panose="02040503050406030204" pitchFamily="18" charset="0"/>
                  </a:rPr>
                  <a:t>任何一个</a:t>
                </a:r>
                <a14:m>
                  <m:oMath xmlns:m="http://schemas.openxmlformats.org/officeDocument/2006/math">
                    <m:r>
                      <a:rPr lang="en-US" altLang="zh-CN" sz="2000" b="1" i="1">
                        <a:solidFill>
                          <a:srgbClr val="C00000"/>
                        </a:solidFill>
                        <a:latin typeface="Cambria Math" panose="02040503050406030204" pitchFamily="18" charset="0"/>
                      </a:rPr>
                      <m:t>𝝀</m:t>
                    </m:r>
                  </m:oMath>
                </a14:m>
                <a:r>
                  <a:rPr lang="en-US" altLang="zh-CN" sz="2000" b="1" dirty="0">
                    <a:solidFill>
                      <a:srgbClr val="C00000"/>
                    </a:solidFill>
                    <a:latin typeface="Cambria" panose="02040503050406030204" pitchFamily="18" charset="0"/>
                    <a:ea typeface="Cambria" panose="02040503050406030204" pitchFamily="18" charset="0"/>
                  </a:rPr>
                  <a:t>-</a:t>
                </a:r>
                <a:r>
                  <a:rPr lang="zh-CN" altLang="en-US" sz="2000" b="1" dirty="0">
                    <a:solidFill>
                      <a:srgbClr val="C00000"/>
                    </a:solidFill>
                    <a:latin typeface="Cambria" panose="02040503050406030204" pitchFamily="18" charset="0"/>
                  </a:rPr>
                  <a:t>矩阵都和一个</a:t>
                </a:r>
                <a:r>
                  <a:rPr lang="en-US" altLang="zh-CN" sz="2000" b="1" dirty="0">
                    <a:solidFill>
                      <a:srgbClr val="C00000"/>
                    </a:solidFill>
                    <a:latin typeface="Cambria" panose="02040503050406030204" pitchFamily="18" charset="0"/>
                    <a:ea typeface="Cambria" panose="02040503050406030204" pitchFamily="18" charset="0"/>
                  </a:rPr>
                  <a:t>Smith</a:t>
                </a:r>
                <a:r>
                  <a:rPr lang="zh-CN" altLang="en-US" sz="2000" b="1" dirty="0">
                    <a:solidFill>
                      <a:srgbClr val="C00000"/>
                    </a:solidFill>
                    <a:latin typeface="Cambria" panose="02040503050406030204" pitchFamily="18" charset="0"/>
                  </a:rPr>
                  <a:t>标准形等价</a:t>
                </a:r>
                <a:r>
                  <a:rPr lang="en-US" altLang="zh-CN" sz="2000" b="1" dirty="0">
                    <a:solidFill>
                      <a:srgbClr val="C00000"/>
                    </a:solidFill>
                    <a:latin typeface="Cambria" panose="02040503050406030204" pitchFamily="18" charset="0"/>
                    <a:ea typeface="Cambria" panose="02040503050406030204" pitchFamily="18" charset="0"/>
                  </a:rPr>
                  <a:t>, </a:t>
                </a:r>
                <a:r>
                  <a:rPr lang="zh-CN" altLang="en-US" sz="2000" b="1" dirty="0">
                    <a:solidFill>
                      <a:srgbClr val="C00000"/>
                    </a:solidFill>
                    <a:latin typeface="Cambria" panose="02040503050406030204" pitchFamily="18" charset="0"/>
                  </a:rPr>
                  <a:t>亦即经过有限次的初等变换化为</a:t>
                </a:r>
                <a:r>
                  <a:rPr lang="en-US" altLang="zh-CN" sz="2000" b="1" dirty="0">
                    <a:solidFill>
                      <a:srgbClr val="C00000"/>
                    </a:solidFill>
                    <a:latin typeface="Cambria" panose="02040503050406030204" pitchFamily="18" charset="0"/>
                    <a:ea typeface="Cambria" panose="02040503050406030204" pitchFamily="18" charset="0"/>
                  </a:rPr>
                  <a:t>Smith</a:t>
                </a:r>
                <a:r>
                  <a:rPr lang="zh-CN" altLang="en-US" sz="2000" b="1" dirty="0">
                    <a:solidFill>
                      <a:srgbClr val="C00000"/>
                    </a:solidFill>
                    <a:latin typeface="Cambria" panose="02040503050406030204" pitchFamily="18" charset="0"/>
                  </a:rPr>
                  <a:t>标准形</a:t>
                </a:r>
                <a:r>
                  <a:rPr lang="en-US" altLang="zh-CN" sz="2000" b="1" dirty="0">
                    <a:latin typeface="Cambria" panose="02040503050406030204" pitchFamily="18" charset="0"/>
                    <a:ea typeface="Cambria" panose="02040503050406030204" pitchFamily="18" charset="0"/>
                  </a:rPr>
                  <a:t>, </a:t>
                </a:r>
                <a:r>
                  <a:rPr lang="zh-CN" altLang="en-US" sz="2000" b="1" dirty="0">
                    <a:latin typeface="Cambria" panose="02040503050406030204" pitchFamily="18" charset="0"/>
                  </a:rPr>
                  <a:t>但是如何实施初等变换，大家很快会发现一个难题，在实施初等变换的过程中，矩阵会越来越复杂，得不到</a:t>
                </a:r>
                <a:r>
                  <a:rPr lang="en-US" altLang="zh-CN" sz="2000" b="1" dirty="0">
                    <a:latin typeface="Cambria" panose="02040503050406030204" pitchFamily="18" charset="0"/>
                    <a:ea typeface="Cambria" panose="02040503050406030204" pitchFamily="18" charset="0"/>
                  </a:rPr>
                  <a:t>Smith</a:t>
                </a:r>
                <a:r>
                  <a:rPr lang="zh-CN" altLang="en-US" sz="2000" b="1" dirty="0">
                    <a:latin typeface="Cambria" panose="02040503050406030204" pitchFamily="18" charset="0"/>
                  </a:rPr>
                  <a:t>标准形</a:t>
                </a:r>
                <a:r>
                  <a:rPr lang="en-US" altLang="zh-CN" sz="2000" b="1" dirty="0">
                    <a:latin typeface="Cambria" panose="02040503050406030204" pitchFamily="18" charset="0"/>
                    <a:ea typeface="Cambria" panose="02040503050406030204" pitchFamily="18" charset="0"/>
                  </a:rPr>
                  <a:t>. </a:t>
                </a:r>
                <a:r>
                  <a:rPr lang="zh-CN" altLang="en-US" sz="2000" b="1" dirty="0">
                    <a:latin typeface="Cambria" panose="02040503050406030204" pitchFamily="18" charset="0"/>
                  </a:rPr>
                  <a:t>这是如何造成的呢？首先我们需要了解</a:t>
                </a:r>
                <a14:m>
                  <m:oMath xmlns:m="http://schemas.openxmlformats.org/officeDocument/2006/math">
                    <m:r>
                      <a:rPr lang="en-US" altLang="zh-CN" sz="2000" b="1" i="1">
                        <a:latin typeface="Cambria Math" panose="02040503050406030204" pitchFamily="18" charset="0"/>
                      </a:rPr>
                      <m:t>𝝀</m:t>
                    </m:r>
                  </m:oMath>
                </a14:m>
                <a:r>
                  <a:rPr lang="en-US" altLang="zh-CN" sz="2000" b="1" dirty="0">
                    <a:latin typeface="Cambria" panose="02040503050406030204" pitchFamily="18" charset="0"/>
                    <a:ea typeface="Cambria" panose="02040503050406030204" pitchFamily="18" charset="0"/>
                  </a:rPr>
                  <a:t>-</a:t>
                </a:r>
                <a:r>
                  <a:rPr lang="zh-CN" altLang="en-US" sz="2000" b="1" dirty="0">
                    <a:latin typeface="Cambria" panose="02040503050406030204" pitchFamily="18" charset="0"/>
                  </a:rPr>
                  <a:t>矩阵的一些性质，在知晓了这些性质之后，再实施初等变换就可以得到</a:t>
                </a:r>
                <a14:m>
                  <m:oMath xmlns:m="http://schemas.openxmlformats.org/officeDocument/2006/math">
                    <m:r>
                      <a:rPr lang="en-US" altLang="zh-CN" sz="2000" b="1" i="1">
                        <a:latin typeface="Cambria Math" panose="02040503050406030204" pitchFamily="18" charset="0"/>
                      </a:rPr>
                      <m:t>𝝀</m:t>
                    </m:r>
                  </m:oMath>
                </a14:m>
                <a:r>
                  <a:rPr lang="en-US" altLang="zh-CN" sz="2000" b="1" dirty="0">
                    <a:latin typeface="Cambria" panose="02040503050406030204" pitchFamily="18" charset="0"/>
                    <a:ea typeface="Cambria" panose="02040503050406030204" pitchFamily="18" charset="0"/>
                  </a:rPr>
                  <a:t>-</a:t>
                </a:r>
                <a:r>
                  <a:rPr lang="zh-CN" altLang="en-US" sz="2000" b="1" dirty="0">
                    <a:latin typeface="Cambria" panose="02040503050406030204" pitchFamily="18" charset="0"/>
                  </a:rPr>
                  <a:t>矩阵的</a:t>
                </a:r>
                <a:r>
                  <a:rPr lang="en-US" altLang="zh-CN" sz="2000" b="1" dirty="0">
                    <a:latin typeface="Cambria" panose="02040503050406030204" pitchFamily="18" charset="0"/>
                    <a:ea typeface="Cambria" panose="02040503050406030204" pitchFamily="18" charset="0"/>
                  </a:rPr>
                  <a:t>Smith</a:t>
                </a:r>
                <a:r>
                  <a:rPr lang="zh-CN" altLang="en-US" sz="2000" b="1" dirty="0">
                    <a:latin typeface="Cambria" panose="02040503050406030204" pitchFamily="18" charset="0"/>
                  </a:rPr>
                  <a:t>标准形了</a:t>
                </a:r>
                <a:r>
                  <a:rPr lang="en-US" altLang="zh-CN" sz="2000" b="1" dirty="0">
                    <a:latin typeface="Cambria" panose="02040503050406030204" pitchFamily="18" charset="0"/>
                    <a:ea typeface="Cambria" panose="02040503050406030204" pitchFamily="18" charset="0"/>
                  </a:rPr>
                  <a:t>.</a:t>
                </a:r>
                <a:endParaRPr lang="en-US" altLang="zh-CN" sz="2000" b="1" dirty="0">
                  <a:solidFill>
                    <a:schemeClr val="tx1"/>
                  </a:solidFill>
                  <a:latin typeface="Cambria" panose="02040503050406030204" pitchFamily="18" charset="0"/>
                  <a:ea typeface="Cambria" panose="02040503050406030204" pitchFamily="18" charset="0"/>
                </a:endParaRPr>
              </a:p>
            </p:txBody>
          </p:sp>
        </mc:Choice>
        <mc:Fallback xmlns="">
          <p:sp>
            <p:nvSpPr>
              <p:cNvPr id="8" name="Rectangle 8">
                <a:extLst>
                  <a:ext uri="{FF2B5EF4-FFF2-40B4-BE49-F238E27FC236}">
                    <a16:creationId xmlns:a16="http://schemas.microsoft.com/office/drawing/2014/main" id="{88E0C11F-6794-4FFC-92F4-CE4389D1E38A}"/>
                  </a:ext>
                </a:extLst>
              </p:cNvPr>
              <p:cNvSpPr>
                <a:spLocks noRot="1" noChangeAspect="1" noMove="1" noResize="1" noEditPoints="1" noAdjustHandles="1" noChangeArrowheads="1" noChangeShapeType="1" noTextEdit="1"/>
              </p:cNvSpPr>
              <p:nvPr/>
            </p:nvSpPr>
            <p:spPr bwMode="auto">
              <a:xfrm>
                <a:off x="669925" y="1370527"/>
                <a:ext cx="7580532" cy="2276521"/>
              </a:xfrm>
              <a:prstGeom prst="rect">
                <a:avLst/>
              </a:prstGeom>
              <a:blipFill>
                <a:blip r:embed="rId4"/>
                <a:stretch>
                  <a:fillRect t="-536" r="-805" b="-402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22481556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0"/>
              </p:nvPr>
            </p:nvSpPr>
            <p:spPr/>
            <p:txBody>
              <a:bodyPr/>
              <a:lstStyle/>
              <a:p>
                <a14:m>
                  <m:oMath xmlns:m="http://schemas.openxmlformats.org/officeDocument/2006/math">
                    <m:r>
                      <a:rPr lang="en-US" altLang="zh-CN" i="1">
                        <a:latin typeface="Cambria Math"/>
                      </a:rPr>
                      <m:t>𝝀</m:t>
                    </m:r>
                  </m:oMath>
                </a14:m>
                <a:r>
                  <a:rPr lang="en-US" altLang="zh-CN" dirty="0"/>
                  <a:t>-</a:t>
                </a:r>
                <a:r>
                  <a:rPr lang="zh-CN" altLang="en-US" dirty="0"/>
                  <a:t>矩阵的</a:t>
                </a:r>
                <a:r>
                  <a:rPr lang="en-US" altLang="zh-CN" dirty="0"/>
                  <a:t>Smith</a:t>
                </a:r>
                <a:r>
                  <a:rPr lang="zh-CN" altLang="en-US" dirty="0"/>
                  <a:t>标准形求解</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0"/>
              </p:nvPr>
            </p:nvSpPr>
            <p:spPr>
              <a:blipFill rotWithShape="1">
                <a:blip r:embed="rId2"/>
                <a:stretch>
                  <a:fillRect b="-27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Rectangle 13"/>
              <p:cNvSpPr>
                <a:spLocks noChangeArrowheads="1"/>
              </p:cNvSpPr>
              <p:nvPr/>
            </p:nvSpPr>
            <p:spPr bwMode="auto">
              <a:xfrm>
                <a:off x="714791" y="1494331"/>
                <a:ext cx="7415213" cy="143590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SzPct val="85000"/>
                  <a:buBlip>
                    <a:blip r:embed="rId3"/>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2400" b="1" dirty="0">
                    <a:solidFill>
                      <a:srgbClr val="006666"/>
                    </a:solidFill>
                    <a:latin typeface="+mn-ea"/>
                    <a:ea typeface="+mn-ea"/>
                  </a:rPr>
                  <a:t>例</a:t>
                </a:r>
                <a:r>
                  <a:rPr lang="en-US" altLang="zh-CN" sz="2400" b="1" dirty="0">
                    <a:solidFill>
                      <a:srgbClr val="006666"/>
                    </a:solidFill>
                    <a:latin typeface="+mn-ea"/>
                    <a:ea typeface="+mn-ea"/>
                  </a:rPr>
                  <a:t>4  </a:t>
                </a:r>
                <a:r>
                  <a:rPr lang="zh-CN" altLang="en-US" sz="2400" b="1" dirty="0">
                    <a:solidFill>
                      <a:srgbClr val="006666"/>
                    </a:solidFill>
                    <a:latin typeface="+mn-ea"/>
                    <a:ea typeface="+mn-ea"/>
                  </a:rPr>
                  <a:t>求矩阵</a:t>
                </a:r>
                <a14:m>
                  <m:oMath xmlns:m="http://schemas.openxmlformats.org/officeDocument/2006/math">
                    <m:r>
                      <a:rPr lang="en-US" altLang="zh-CN" sz="2400" b="1" i="1" smtClean="0">
                        <a:solidFill>
                          <a:srgbClr val="006666"/>
                        </a:solidFill>
                        <a:latin typeface="Cambria Math"/>
                        <a:ea typeface="+mn-ea"/>
                      </a:rPr>
                      <m:t>𝑨</m:t>
                    </m:r>
                    <m:r>
                      <a:rPr lang="en-US" altLang="zh-CN" sz="2400" b="0" i="1" smtClean="0">
                        <a:solidFill>
                          <a:srgbClr val="006666"/>
                        </a:solidFill>
                        <a:latin typeface="Cambria Math"/>
                        <a:ea typeface="+mn-ea"/>
                      </a:rPr>
                      <m:t>=</m:t>
                    </m:r>
                    <m:d>
                      <m:dPr>
                        <m:begChr m:val="["/>
                        <m:endChr m:val="]"/>
                        <m:ctrlPr>
                          <a:rPr lang="en-US" altLang="zh-CN" sz="2400" i="1" smtClean="0">
                            <a:solidFill>
                              <a:srgbClr val="006666"/>
                            </a:solidFill>
                            <a:latin typeface="Cambria Math" panose="02040503050406030204" pitchFamily="18" charset="0"/>
                            <a:ea typeface="+mn-ea"/>
                          </a:rPr>
                        </m:ctrlPr>
                      </m:dPr>
                      <m:e>
                        <m:m>
                          <m:mPr>
                            <m:mcs>
                              <m:mc>
                                <m:mcPr>
                                  <m:count m:val="3"/>
                                  <m:mcJc m:val="center"/>
                                </m:mcPr>
                              </m:mc>
                            </m:mcs>
                            <m:ctrlPr>
                              <a:rPr lang="en-US" altLang="zh-CN" sz="2400" i="1" smtClean="0">
                                <a:solidFill>
                                  <a:srgbClr val="006666"/>
                                </a:solidFill>
                                <a:latin typeface="Cambria Math" panose="02040503050406030204" pitchFamily="18" charset="0"/>
                                <a:ea typeface="+mn-ea"/>
                              </a:rPr>
                            </m:ctrlPr>
                          </m:mPr>
                          <m:mr>
                            <m:e>
                              <m:r>
                                <m:rPr>
                                  <m:brk m:alnAt="7"/>
                                </m:rPr>
                                <a:rPr lang="en-US" altLang="zh-CN" sz="2400" b="0" i="1" smtClean="0">
                                  <a:solidFill>
                                    <a:srgbClr val="006666"/>
                                  </a:solidFill>
                                  <a:latin typeface="Cambria Math"/>
                                  <a:ea typeface="+mn-ea"/>
                                </a:rPr>
                                <m:t>−</m:t>
                              </m:r>
                              <m:r>
                                <a:rPr lang="en-US" altLang="zh-CN" sz="2400" b="0" i="1" smtClean="0">
                                  <a:solidFill>
                                    <a:srgbClr val="006666"/>
                                  </a:solidFill>
                                  <a:latin typeface="Cambria Math"/>
                                  <a:ea typeface="+mn-ea"/>
                                </a:rPr>
                                <m:t>1</m:t>
                              </m:r>
                            </m:e>
                            <m:e>
                              <m:r>
                                <a:rPr lang="en-US" altLang="zh-CN" sz="2400" b="0" i="1" smtClean="0">
                                  <a:solidFill>
                                    <a:srgbClr val="006666"/>
                                  </a:solidFill>
                                  <a:latin typeface="Cambria Math"/>
                                  <a:ea typeface="+mn-ea"/>
                                </a:rPr>
                                <m:t>−2</m:t>
                              </m:r>
                            </m:e>
                            <m:e>
                              <m:r>
                                <a:rPr lang="en-US" altLang="zh-CN" sz="2400" b="0" i="1" smtClean="0">
                                  <a:solidFill>
                                    <a:srgbClr val="006666"/>
                                  </a:solidFill>
                                  <a:latin typeface="Cambria Math"/>
                                  <a:ea typeface="+mn-ea"/>
                                </a:rPr>
                                <m:t>6</m:t>
                              </m:r>
                            </m:e>
                          </m:mr>
                          <m:mr>
                            <m:e>
                              <m:r>
                                <a:rPr lang="en-US" altLang="zh-CN" sz="2400" b="0" i="1" smtClean="0">
                                  <a:solidFill>
                                    <a:srgbClr val="006666"/>
                                  </a:solidFill>
                                  <a:latin typeface="Cambria Math"/>
                                  <a:ea typeface="+mn-ea"/>
                                </a:rPr>
                                <m:t>−1</m:t>
                              </m:r>
                            </m:e>
                            <m:e>
                              <m:r>
                                <a:rPr lang="en-US" altLang="zh-CN" sz="2400" b="0" i="1" smtClean="0">
                                  <a:solidFill>
                                    <a:srgbClr val="006666"/>
                                  </a:solidFill>
                                  <a:latin typeface="Cambria Math"/>
                                  <a:ea typeface="+mn-ea"/>
                                </a:rPr>
                                <m:t>0</m:t>
                              </m:r>
                            </m:e>
                            <m:e>
                              <m:r>
                                <a:rPr lang="en-US" altLang="zh-CN" sz="2400" b="0" i="1" smtClean="0">
                                  <a:solidFill>
                                    <a:srgbClr val="006666"/>
                                  </a:solidFill>
                                  <a:latin typeface="Cambria Math"/>
                                  <a:ea typeface="+mn-ea"/>
                                </a:rPr>
                                <m:t>3</m:t>
                              </m:r>
                            </m:e>
                          </m:mr>
                          <m:mr>
                            <m:e>
                              <m:r>
                                <a:rPr lang="en-US" altLang="zh-CN" sz="2400" b="0" i="1" smtClean="0">
                                  <a:solidFill>
                                    <a:srgbClr val="006666"/>
                                  </a:solidFill>
                                  <a:latin typeface="Cambria Math"/>
                                  <a:ea typeface="+mn-ea"/>
                                </a:rPr>
                                <m:t>−1</m:t>
                              </m:r>
                            </m:e>
                            <m:e>
                              <m:r>
                                <a:rPr lang="en-US" altLang="zh-CN" sz="2400" b="0" i="1" smtClean="0">
                                  <a:solidFill>
                                    <a:srgbClr val="006666"/>
                                  </a:solidFill>
                                  <a:latin typeface="Cambria Math"/>
                                  <a:ea typeface="+mn-ea"/>
                                </a:rPr>
                                <m:t>−1</m:t>
                              </m:r>
                            </m:e>
                            <m:e>
                              <m:r>
                                <a:rPr lang="en-US" altLang="zh-CN" sz="2400" b="0" i="1" smtClean="0">
                                  <a:solidFill>
                                    <a:srgbClr val="006666"/>
                                  </a:solidFill>
                                  <a:latin typeface="Cambria Math"/>
                                  <a:ea typeface="+mn-ea"/>
                                </a:rPr>
                                <m:t>4</m:t>
                              </m:r>
                            </m:e>
                          </m:mr>
                        </m:m>
                      </m:e>
                    </m:d>
                  </m:oMath>
                </a14:m>
                <a:r>
                  <a:rPr lang="zh-CN" altLang="en-US" sz="2400" b="1" dirty="0">
                    <a:solidFill>
                      <a:srgbClr val="006666"/>
                    </a:solidFill>
                    <a:latin typeface="+mn-ea"/>
                    <a:ea typeface="+mn-ea"/>
                  </a:rPr>
                  <a:t>的特征矩阵</a:t>
                </a:r>
                <a14:m>
                  <m:oMath xmlns:m="http://schemas.openxmlformats.org/officeDocument/2006/math">
                    <m:r>
                      <a:rPr lang="en-US" altLang="zh-CN" sz="2400" b="1" i="1" smtClean="0">
                        <a:solidFill>
                          <a:srgbClr val="006666"/>
                        </a:solidFill>
                        <a:latin typeface="Cambria Math"/>
                        <a:ea typeface="+mn-ea"/>
                      </a:rPr>
                      <m:t>𝝀</m:t>
                    </m:r>
                    <m:r>
                      <a:rPr lang="en-US" altLang="zh-CN" sz="2400" b="1" i="1" smtClean="0">
                        <a:solidFill>
                          <a:srgbClr val="006666"/>
                        </a:solidFill>
                        <a:latin typeface="Cambria Math"/>
                        <a:ea typeface="+mn-ea"/>
                      </a:rPr>
                      <m:t>𝑬</m:t>
                    </m:r>
                    <m:r>
                      <a:rPr lang="en-US" altLang="zh-CN" sz="2400" b="1" i="1" smtClean="0">
                        <a:solidFill>
                          <a:srgbClr val="006666"/>
                        </a:solidFill>
                        <a:latin typeface="Cambria Math"/>
                        <a:ea typeface="+mn-ea"/>
                      </a:rPr>
                      <m:t>−</m:t>
                    </m:r>
                    <m:r>
                      <a:rPr lang="en-US" altLang="zh-CN" sz="2400" b="1" i="1" smtClean="0">
                        <a:solidFill>
                          <a:srgbClr val="006666"/>
                        </a:solidFill>
                        <a:latin typeface="Cambria Math"/>
                        <a:ea typeface="+mn-ea"/>
                      </a:rPr>
                      <m:t>𝑨</m:t>
                    </m:r>
                  </m:oMath>
                </a14:m>
                <a:r>
                  <a:rPr lang="zh-CN" altLang="en-US" sz="2400" b="1" dirty="0">
                    <a:solidFill>
                      <a:srgbClr val="006666"/>
                    </a:solidFill>
                    <a:latin typeface="+mn-ea"/>
                    <a:ea typeface="+mn-ea"/>
                  </a:rPr>
                  <a:t>的</a:t>
                </a:r>
                <a:r>
                  <a:rPr lang="en-US" altLang="zh-CN" sz="2400" b="1" dirty="0">
                    <a:solidFill>
                      <a:srgbClr val="006666"/>
                    </a:solidFill>
                    <a:latin typeface="+mn-ea"/>
                    <a:ea typeface="+mn-ea"/>
                  </a:rPr>
                  <a:t>Smith</a:t>
                </a:r>
                <a:r>
                  <a:rPr lang="zh-CN" altLang="en-US" sz="2400" b="1" dirty="0">
                    <a:solidFill>
                      <a:srgbClr val="006666"/>
                    </a:solidFill>
                    <a:latin typeface="+mn-ea"/>
                    <a:ea typeface="+mn-ea"/>
                  </a:rPr>
                  <a:t>标准形</a:t>
                </a:r>
                <a:r>
                  <a:rPr lang="en-US" altLang="zh-CN" sz="2400" b="1" dirty="0">
                    <a:solidFill>
                      <a:srgbClr val="006666"/>
                    </a:solidFill>
                    <a:latin typeface="+mn-ea"/>
                    <a:ea typeface="+mn-ea"/>
                  </a:rPr>
                  <a:t>.</a:t>
                </a:r>
                <a:endParaRPr lang="zh-CN" altLang="en-US" sz="2400" b="1" dirty="0">
                  <a:solidFill>
                    <a:srgbClr val="006666"/>
                  </a:solidFill>
                  <a:latin typeface="+mn-ea"/>
                  <a:ea typeface="+mn-ea"/>
                </a:endParaRPr>
              </a:p>
            </p:txBody>
          </p:sp>
        </mc:Choice>
        <mc:Fallback xmlns="">
          <p:sp>
            <p:nvSpPr>
              <p:cNvPr id="3" name="Rectangle 13"/>
              <p:cNvSpPr>
                <a:spLocks noRot="1" noChangeAspect="1" noMove="1" noResize="1" noEditPoints="1" noAdjustHandles="1" noChangeArrowheads="1" noChangeShapeType="1" noTextEdit="1"/>
              </p:cNvSpPr>
              <p:nvPr/>
            </p:nvSpPr>
            <p:spPr bwMode="auto">
              <a:xfrm>
                <a:off x="714791" y="1494331"/>
                <a:ext cx="7415213" cy="1435906"/>
              </a:xfrm>
              <a:prstGeom prst="rect">
                <a:avLst/>
              </a:prstGeom>
              <a:blipFill>
                <a:blip r:embed="rId4"/>
                <a:stretch>
                  <a:fillRect l="-1233" b="-847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Rectangle 13"/>
              <p:cNvSpPr>
                <a:spLocks noChangeArrowheads="1"/>
              </p:cNvSpPr>
              <p:nvPr/>
            </p:nvSpPr>
            <p:spPr bwMode="auto">
              <a:xfrm>
                <a:off x="749771" y="2969956"/>
                <a:ext cx="8124409" cy="9296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3"/>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000" b="1" i="0" dirty="0">
                    <a:solidFill>
                      <a:srgbClr val="006666"/>
                    </a:solidFill>
                    <a:latin typeface="+mn-ea"/>
                    <a:ea typeface="+mn-ea"/>
                  </a:rPr>
                  <a:t>解：</a:t>
                </a:r>
                <a14:m>
                  <m:oMath xmlns:m="http://schemas.openxmlformats.org/officeDocument/2006/math">
                    <m:r>
                      <a:rPr lang="en-US" altLang="zh-CN" sz="2000" b="1" i="1" smtClean="0">
                        <a:solidFill>
                          <a:srgbClr val="0070C0"/>
                        </a:solidFill>
                        <a:latin typeface="Cambria Math"/>
                        <a:ea typeface="+mn-ea"/>
                      </a:rPr>
                      <m:t>𝝀</m:t>
                    </m:r>
                    <m:r>
                      <a:rPr lang="en-US" altLang="zh-CN" sz="2000" b="1" i="1" smtClean="0">
                        <a:solidFill>
                          <a:srgbClr val="0070C0"/>
                        </a:solidFill>
                        <a:latin typeface="Cambria Math"/>
                        <a:ea typeface="+mn-ea"/>
                      </a:rPr>
                      <m:t>𝑬</m:t>
                    </m:r>
                    <m:r>
                      <a:rPr lang="en-US" altLang="zh-CN" sz="2000" b="1" i="1" smtClean="0">
                        <a:solidFill>
                          <a:srgbClr val="0070C0"/>
                        </a:solidFill>
                        <a:latin typeface="Cambria Math"/>
                        <a:ea typeface="+mn-ea"/>
                      </a:rPr>
                      <m:t>−</m:t>
                    </m:r>
                    <m:r>
                      <a:rPr lang="en-US" altLang="zh-CN" sz="2000" b="1" i="1" smtClean="0">
                        <a:solidFill>
                          <a:srgbClr val="0070C0"/>
                        </a:solidFill>
                        <a:latin typeface="Cambria Math"/>
                        <a:ea typeface="+mn-ea"/>
                      </a:rPr>
                      <m:t>𝑨</m:t>
                    </m:r>
                    <m:r>
                      <a:rPr lang="en-US" altLang="zh-CN" sz="2000" b="1" i="1" smtClean="0">
                        <a:solidFill>
                          <a:srgbClr val="0070C0"/>
                        </a:solidFill>
                        <a:latin typeface="Cambria Math"/>
                        <a:ea typeface="+mn-ea"/>
                      </a:rPr>
                      <m:t>=</m:t>
                    </m:r>
                    <m:d>
                      <m:dPr>
                        <m:begChr m:val="["/>
                        <m:endChr m:val="]"/>
                        <m:ctrlPr>
                          <a:rPr lang="en-US" altLang="zh-CN" sz="2000" b="1" i="1" smtClean="0">
                            <a:solidFill>
                              <a:srgbClr val="0070C0"/>
                            </a:solidFill>
                            <a:latin typeface="Cambria Math" panose="02040503050406030204" pitchFamily="18" charset="0"/>
                            <a:ea typeface="+mn-ea"/>
                          </a:rPr>
                        </m:ctrlPr>
                      </m:dPr>
                      <m:e>
                        <m:m>
                          <m:mPr>
                            <m:mcs>
                              <m:mc>
                                <m:mcPr>
                                  <m:count m:val="3"/>
                                  <m:mcJc m:val="center"/>
                                </m:mcPr>
                              </m:mc>
                            </m:mcs>
                            <m:ctrlPr>
                              <a:rPr lang="en-US" altLang="zh-CN" sz="2000" b="1" i="1" smtClean="0">
                                <a:solidFill>
                                  <a:srgbClr val="0070C0"/>
                                </a:solidFill>
                                <a:latin typeface="Cambria Math" panose="02040503050406030204" pitchFamily="18" charset="0"/>
                                <a:ea typeface="+mn-ea"/>
                              </a:rPr>
                            </m:ctrlPr>
                          </m:mPr>
                          <m:mr>
                            <m:e>
                              <m:r>
                                <a:rPr lang="en-US" altLang="zh-CN" sz="2000" b="1" i="1" smtClean="0">
                                  <a:solidFill>
                                    <a:srgbClr val="0070C0"/>
                                  </a:solidFill>
                                  <a:latin typeface="Cambria Math"/>
                                  <a:ea typeface="+mn-ea"/>
                                </a:rPr>
                                <m:t>𝝀</m:t>
                              </m:r>
                              <m:r>
                                <a:rPr lang="en-US" altLang="zh-CN" sz="2000" b="1" i="1" smtClean="0">
                                  <a:solidFill>
                                    <a:srgbClr val="0070C0"/>
                                  </a:solidFill>
                                  <a:latin typeface="Cambria Math"/>
                                  <a:ea typeface="+mn-ea"/>
                                </a:rPr>
                                <m:t>+</m:t>
                              </m:r>
                              <m:r>
                                <a:rPr lang="en-US" altLang="zh-CN" sz="2000" b="1" i="1" smtClean="0">
                                  <a:solidFill>
                                    <a:srgbClr val="0070C0"/>
                                  </a:solidFill>
                                  <a:latin typeface="Cambria Math"/>
                                  <a:ea typeface="+mn-ea"/>
                                </a:rPr>
                                <m:t>𝟏</m:t>
                              </m:r>
                            </m:e>
                            <m:e>
                              <m:r>
                                <a:rPr lang="en-US" altLang="zh-CN" sz="2000" b="1" i="1" smtClean="0">
                                  <a:solidFill>
                                    <a:srgbClr val="0070C0"/>
                                  </a:solidFill>
                                  <a:latin typeface="Cambria Math"/>
                                  <a:ea typeface="+mn-ea"/>
                                </a:rPr>
                                <m:t>𝟐</m:t>
                              </m:r>
                            </m:e>
                            <m:e>
                              <m:r>
                                <a:rPr lang="en-US" altLang="zh-CN" sz="2000" b="1" i="1" smtClean="0">
                                  <a:solidFill>
                                    <a:srgbClr val="0070C0"/>
                                  </a:solidFill>
                                  <a:latin typeface="Cambria Math"/>
                                  <a:ea typeface="+mn-ea"/>
                                </a:rPr>
                                <m:t>−</m:t>
                              </m:r>
                              <m:r>
                                <a:rPr lang="en-US" altLang="zh-CN" sz="2000" b="1" i="1" smtClean="0">
                                  <a:solidFill>
                                    <a:srgbClr val="0070C0"/>
                                  </a:solidFill>
                                  <a:latin typeface="Cambria Math"/>
                                  <a:ea typeface="+mn-ea"/>
                                </a:rPr>
                                <m:t>𝟔</m:t>
                              </m:r>
                            </m:e>
                          </m:mr>
                          <m:mr>
                            <m:e>
                              <m:r>
                                <a:rPr lang="en-US" altLang="zh-CN" sz="2000" b="1" i="1" smtClean="0">
                                  <a:solidFill>
                                    <a:srgbClr val="0070C0"/>
                                  </a:solidFill>
                                  <a:latin typeface="Cambria Math"/>
                                  <a:ea typeface="+mn-ea"/>
                                </a:rPr>
                                <m:t>𝟏</m:t>
                              </m:r>
                            </m:e>
                            <m:e>
                              <m:r>
                                <a:rPr lang="en-US" altLang="zh-CN" sz="2000" b="1" i="1">
                                  <a:solidFill>
                                    <a:srgbClr val="0070C0"/>
                                  </a:solidFill>
                                  <a:latin typeface="Cambria Math"/>
                                  <a:ea typeface="+mn-ea"/>
                                </a:rPr>
                                <m:t>𝝀</m:t>
                              </m:r>
                            </m:e>
                            <m:e>
                              <m:r>
                                <a:rPr lang="en-US" altLang="zh-CN" sz="2000" b="1" i="1" smtClean="0">
                                  <a:solidFill>
                                    <a:srgbClr val="0070C0"/>
                                  </a:solidFill>
                                  <a:latin typeface="Cambria Math"/>
                                  <a:ea typeface="+mn-ea"/>
                                </a:rPr>
                                <m:t>−</m:t>
                              </m:r>
                              <m:r>
                                <a:rPr lang="en-US" altLang="zh-CN" sz="2000" b="1" i="1" smtClean="0">
                                  <a:solidFill>
                                    <a:srgbClr val="0070C0"/>
                                  </a:solidFill>
                                  <a:latin typeface="Cambria Math"/>
                                  <a:ea typeface="+mn-ea"/>
                                </a:rPr>
                                <m:t>𝟑</m:t>
                              </m:r>
                            </m:e>
                          </m:mr>
                          <m:mr>
                            <m:e>
                              <m:r>
                                <a:rPr lang="en-US" altLang="zh-CN" sz="2000" b="1" i="1" smtClean="0">
                                  <a:solidFill>
                                    <a:srgbClr val="0070C0"/>
                                  </a:solidFill>
                                  <a:latin typeface="Cambria Math"/>
                                  <a:ea typeface="+mn-ea"/>
                                </a:rPr>
                                <m:t>𝟏</m:t>
                              </m:r>
                            </m:e>
                            <m:e>
                              <m:r>
                                <a:rPr lang="en-US" altLang="zh-CN" sz="2000" b="1" i="1" smtClean="0">
                                  <a:solidFill>
                                    <a:srgbClr val="0070C0"/>
                                  </a:solidFill>
                                  <a:latin typeface="Cambria Math"/>
                                  <a:ea typeface="+mn-ea"/>
                                </a:rPr>
                                <m:t>𝟏</m:t>
                              </m:r>
                            </m:e>
                            <m:e>
                              <m:r>
                                <a:rPr lang="en-US" altLang="zh-CN" sz="2000" b="1" i="1">
                                  <a:solidFill>
                                    <a:srgbClr val="0070C0"/>
                                  </a:solidFill>
                                  <a:latin typeface="Cambria Math"/>
                                  <a:ea typeface="+mn-ea"/>
                                </a:rPr>
                                <m:t>𝝀</m:t>
                              </m:r>
                              <m:r>
                                <a:rPr lang="en-US" altLang="zh-CN" sz="2000" b="1" i="1" smtClean="0">
                                  <a:solidFill>
                                    <a:srgbClr val="0070C0"/>
                                  </a:solidFill>
                                  <a:latin typeface="Cambria Math"/>
                                  <a:ea typeface="+mn-ea"/>
                                </a:rPr>
                                <m:t>−</m:t>
                              </m:r>
                              <m:r>
                                <a:rPr lang="en-US" altLang="zh-CN" sz="2000" b="1" i="1" smtClean="0">
                                  <a:solidFill>
                                    <a:srgbClr val="0070C0"/>
                                  </a:solidFill>
                                  <a:latin typeface="Cambria Math"/>
                                  <a:ea typeface="+mn-ea"/>
                                </a:rPr>
                                <m:t>𝟒</m:t>
                              </m:r>
                            </m:e>
                          </m:mr>
                        </m:m>
                      </m:e>
                    </m:d>
                    <m:groupChr>
                      <m:groupChrPr>
                        <m:chr m:val="→"/>
                        <m:vertJc m:val="bot"/>
                        <m:ctrlPr>
                          <a:rPr lang="zh-CN" altLang="en-US" sz="2000" b="1" i="1">
                            <a:latin typeface="Cambria Math" panose="02040503050406030204" pitchFamily="18" charset="0"/>
                          </a:rPr>
                        </m:ctrlPr>
                      </m:groupChrPr>
                      <m:e>
                        <m:m>
                          <m:mPr>
                            <m:mcs>
                              <m:mc>
                                <m:mcPr>
                                  <m:count m:val="1"/>
                                  <m:mcJc m:val="center"/>
                                </m:mcPr>
                              </m:mc>
                            </m:mcs>
                            <m:ctrlPr>
                              <a:rPr lang="zh-CN" altLang="en-US" sz="2000" b="1" i="1">
                                <a:latin typeface="Cambria Math" panose="02040503050406030204" pitchFamily="18" charset="0"/>
                              </a:rPr>
                            </m:ctrlPr>
                          </m:mPr>
                          <m:mr>
                            <m:e>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𝒓</m:t>
                                  </m:r>
                                </m:e>
                                <m:sub>
                                  <m:r>
                                    <a:rPr lang="zh-CN" altLang="en-US" sz="2000" b="1" i="1">
                                      <a:latin typeface="Cambria Math" panose="02040503050406030204" pitchFamily="18" charset="0"/>
                                    </a:rPr>
                                    <m:t>𝟏</m:t>
                                  </m:r>
                                </m:sub>
                              </m:sSub>
                              <m:r>
                                <a:rPr lang="zh-CN" altLang="en-US" sz="2000">
                                  <a:latin typeface="Cambria Math"/>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𝒓</m:t>
                                  </m:r>
                                </m:e>
                                <m:sub>
                                  <m:r>
                                    <a:rPr lang="en-US" altLang="zh-CN" sz="2000" b="1" i="1">
                                      <a:latin typeface="Cambria Math" panose="02040503050406030204" pitchFamily="18" charset="0"/>
                                    </a:rPr>
                                    <m:t>3</m:t>
                                  </m:r>
                                </m:sub>
                              </m:sSub>
                            </m:e>
                          </m:mr>
                          <m:mr>
                            <m:e/>
                          </m:mr>
                        </m:m>
                      </m:e>
                    </m:groupChr>
                    <m:d>
                      <m:dPr>
                        <m:begChr m:val="["/>
                        <m:endChr m:val="]"/>
                        <m:ctrlPr>
                          <a:rPr lang="zh-CN" altLang="en-US" sz="2000" b="1" i="1">
                            <a:latin typeface="Cambria Math" panose="02040503050406030204" pitchFamily="18" charset="0"/>
                          </a:rPr>
                        </m:ctrlPr>
                      </m:dPr>
                      <m:e>
                        <m:m>
                          <m:mPr>
                            <m:mcs>
                              <m:mc>
                                <m:mcPr>
                                  <m:count m:val="3"/>
                                  <m:mcJc m:val="center"/>
                                </m:mcPr>
                              </m:mc>
                            </m:mcs>
                            <m:ctrlPr>
                              <a:rPr lang="zh-CN" altLang="en-US" sz="2000" b="1" i="1">
                                <a:latin typeface="Cambria Math" panose="02040503050406030204" pitchFamily="18" charset="0"/>
                              </a:rPr>
                            </m:ctrlPr>
                          </m:mPr>
                          <m:mr>
                            <m:e>
                              <m:r>
                                <a:rPr lang="zh-CN" altLang="en-US" sz="2000" b="1" i="1" smtClean="0">
                                  <a:solidFill>
                                    <a:srgbClr val="FF0000"/>
                                  </a:solidFill>
                                  <a:latin typeface="Cambria Math"/>
                                </a:rPr>
                                <m:t>𝟏</m:t>
                              </m:r>
                            </m:e>
                            <m:e>
                              <m:r>
                                <a:rPr lang="zh-CN" altLang="en-US" sz="2000" b="1" i="1">
                                  <a:latin typeface="Cambria Math"/>
                                </a:rPr>
                                <m:t>𝟏</m:t>
                              </m:r>
                            </m:e>
                            <m:e>
                              <m:r>
                                <a:rPr lang="zh-CN" altLang="en-US" sz="2000" b="1" i="1">
                                  <a:latin typeface="Cambria Math"/>
                                </a:rPr>
                                <m:t>𝝀</m:t>
                              </m:r>
                              <m:r>
                                <a:rPr lang="zh-CN" altLang="en-US" sz="2000" b="1">
                                  <a:latin typeface="Cambria Math"/>
                                </a:rPr>
                                <m:t>−</m:t>
                              </m:r>
                              <m:r>
                                <a:rPr lang="zh-CN" altLang="en-US" sz="2000" b="1" i="1">
                                  <a:latin typeface="Cambria Math"/>
                                </a:rPr>
                                <m:t>𝟒</m:t>
                              </m:r>
                            </m:e>
                          </m:mr>
                          <m:mr>
                            <m:e>
                              <m:r>
                                <a:rPr lang="zh-CN" altLang="en-US" sz="2000" b="1" i="1">
                                  <a:latin typeface="Cambria Math"/>
                                </a:rPr>
                                <m:t>𝟏</m:t>
                              </m:r>
                            </m:e>
                            <m:e>
                              <m:r>
                                <a:rPr lang="zh-CN" altLang="en-US" sz="2000" b="1" i="1">
                                  <a:latin typeface="Cambria Math"/>
                                </a:rPr>
                                <m:t>𝝀</m:t>
                              </m:r>
                            </m:e>
                            <m:e>
                              <m:r>
                                <a:rPr lang="zh-CN" altLang="en-US" sz="2000" b="1">
                                  <a:latin typeface="Cambria Math"/>
                                </a:rPr>
                                <m:t>−</m:t>
                              </m:r>
                              <m:r>
                                <a:rPr lang="zh-CN" altLang="en-US" sz="2000" b="1" i="1">
                                  <a:latin typeface="Cambria Math"/>
                                </a:rPr>
                                <m:t>𝟑</m:t>
                              </m:r>
                            </m:e>
                          </m:mr>
                          <m:mr>
                            <m:e>
                              <m:r>
                                <a:rPr lang="zh-CN" altLang="en-US" sz="2000" b="1" i="1">
                                  <a:latin typeface="Cambria Math"/>
                                </a:rPr>
                                <m:t>𝝀</m:t>
                              </m:r>
                              <m:r>
                                <a:rPr lang="zh-CN" altLang="en-US" sz="2000" b="1">
                                  <a:latin typeface="Cambria Math"/>
                                </a:rPr>
                                <m:t>+</m:t>
                              </m:r>
                              <m:r>
                                <a:rPr lang="zh-CN" altLang="en-US" sz="2000" b="1" i="1">
                                  <a:latin typeface="Cambria Math"/>
                                </a:rPr>
                                <m:t>𝟏</m:t>
                              </m:r>
                            </m:e>
                            <m:e>
                              <m:r>
                                <a:rPr lang="zh-CN" altLang="en-US" sz="2000" b="1" i="1">
                                  <a:latin typeface="Cambria Math"/>
                                </a:rPr>
                                <m:t>𝟐</m:t>
                              </m:r>
                            </m:e>
                            <m:e>
                              <m:r>
                                <a:rPr lang="zh-CN" altLang="en-US" sz="2000" b="1">
                                  <a:latin typeface="Cambria Math"/>
                                </a:rPr>
                                <m:t>−</m:t>
                              </m:r>
                              <m:r>
                                <a:rPr lang="zh-CN" altLang="en-US" sz="2000" b="1" i="1">
                                  <a:latin typeface="Cambria Math"/>
                                </a:rPr>
                                <m:t>𝟔</m:t>
                              </m:r>
                            </m:e>
                          </m:mr>
                        </m:m>
                      </m:e>
                    </m:d>
                  </m:oMath>
                </a14:m>
                <a:endParaRPr lang="zh-CN" altLang="en-US" sz="2000" b="1" dirty="0">
                  <a:solidFill>
                    <a:srgbClr val="006666"/>
                  </a:solidFill>
                  <a:latin typeface="+mn-ea"/>
                  <a:ea typeface="+mn-ea"/>
                </a:endParaRPr>
              </a:p>
            </p:txBody>
          </p:sp>
        </mc:Choice>
        <mc:Fallback xmlns="">
          <p:sp>
            <p:nvSpPr>
              <p:cNvPr id="5" name="Rectangle 13"/>
              <p:cNvSpPr>
                <a:spLocks noRot="1" noChangeAspect="1" noMove="1" noResize="1" noEditPoints="1" noAdjustHandles="1" noChangeArrowheads="1" noChangeShapeType="1" noTextEdit="1"/>
              </p:cNvSpPr>
              <p:nvPr/>
            </p:nvSpPr>
            <p:spPr bwMode="auto">
              <a:xfrm>
                <a:off x="749771" y="2969956"/>
                <a:ext cx="8124409" cy="929678"/>
              </a:xfrm>
              <a:prstGeom prst="rect">
                <a:avLst/>
              </a:prstGeom>
              <a:blipFill>
                <a:blip r:embed="rId5"/>
                <a:stretch>
                  <a:fillRect l="-82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8" name="组合 7"/>
          <p:cNvGrpSpPr/>
          <p:nvPr/>
        </p:nvGrpSpPr>
        <p:grpSpPr>
          <a:xfrm>
            <a:off x="277572" y="4045369"/>
            <a:ext cx="9030470" cy="1086119"/>
            <a:chOff x="403407" y="4045369"/>
            <a:chExt cx="7558228" cy="1086119"/>
          </a:xfrm>
        </p:grpSpPr>
        <mc:AlternateContent xmlns:mc="http://schemas.openxmlformats.org/markup-compatibility/2006" xmlns:a14="http://schemas.microsoft.com/office/drawing/2010/main">
          <mc:Choice Requires="a14">
            <p:sp>
              <p:nvSpPr>
                <p:cNvPr id="6" name="矩形 5"/>
                <p:cNvSpPr/>
                <p:nvPr/>
              </p:nvSpPr>
              <p:spPr>
                <a:xfrm>
                  <a:off x="403407" y="4045369"/>
                  <a:ext cx="3866838" cy="1070549"/>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limLow>
                          <m:limLowPr>
                            <m:ctrlPr>
                              <a:rPr lang="zh-CN" altLang="en-US" sz="2000" i="1" smtClean="0">
                                <a:latin typeface="Cambria Math" panose="02040503050406030204" pitchFamily="18" charset="0"/>
                              </a:rPr>
                            </m:ctrlPr>
                          </m:limLowPr>
                          <m:e>
                            <m:groupChr>
                              <m:groupChrPr>
                                <m:chr m:val="→"/>
                                <m:vertJc m:val="bot"/>
                                <m:ctrlPr>
                                  <a:rPr lang="zh-CN" altLang="en-US" sz="2000" i="1">
                                    <a:latin typeface="Cambria Math" panose="02040503050406030204" pitchFamily="18" charset="0"/>
                                  </a:rPr>
                                </m:ctrlPr>
                              </m:groupChrPr>
                              <m:e>
                                <m:m>
                                  <m:mPr>
                                    <m:mcs>
                                      <m:mc>
                                        <m:mcPr>
                                          <m:count m:val="1"/>
                                          <m:mcJc m:val="center"/>
                                        </m:mcPr>
                                      </m:mc>
                                    </m:mcs>
                                    <m:ctrlPr>
                                      <a:rPr lang="zh-CN" altLang="en-US" sz="2000" i="1">
                                        <a:latin typeface="Cambria Math" panose="02040503050406030204" pitchFamily="18" charset="0"/>
                                      </a:rPr>
                                    </m:ctrlPr>
                                  </m:mPr>
                                  <m:mr>
                                    <m:e>
                                      <m:sSub>
                                        <m:sSubPr>
                                          <m:ctrlPr>
                                            <a:rPr lang="en-US" altLang="zh-CN" sz="2000" b="0" i="1" smtClean="0">
                                              <a:latin typeface="Cambria Math" panose="02040503050406030204" pitchFamily="18" charset="0"/>
                                            </a:rPr>
                                          </m:ctrlPr>
                                        </m:sSubPr>
                                        <m:e>
                                          <m:r>
                                            <m:rPr>
                                              <m:brk m:alnAt="7"/>
                                            </m:rPr>
                                            <a:rPr lang="en-US" altLang="zh-CN" sz="2000" b="0" i="1" smtClean="0">
                                              <a:latin typeface="Cambria Math" panose="02040503050406030204" pitchFamily="18" charset="0"/>
                                            </a:rPr>
                                            <m:t>𝑟</m:t>
                                          </m:r>
                                        </m:e>
                                        <m:sub>
                                          <m:r>
                                            <m:rPr>
                                              <m:brk m:alnAt="7"/>
                                            </m:rPr>
                                            <a:rPr lang="en-US" altLang="zh-CN" sz="2000" b="0" i="1" smtClean="0">
                                              <a:latin typeface="Cambria Math" panose="02040503050406030204" pitchFamily="18" charset="0"/>
                                            </a:rPr>
                                            <m:t>2</m:t>
                                          </m:r>
                                        </m:sub>
                                      </m:sSub>
                                      <m:r>
                                        <m:rPr>
                                          <m:brk m:alnAt="7"/>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m:rPr>
                                              <m:brk m:alnAt="7"/>
                                            </m:rPr>
                                            <a:rPr lang="en-US" altLang="zh-CN" sz="2000" b="0" i="1" smtClean="0">
                                              <a:latin typeface="Cambria Math" panose="02040503050406030204" pitchFamily="18" charset="0"/>
                                            </a:rPr>
                                            <m:t>𝑟</m:t>
                                          </m:r>
                                        </m:e>
                                        <m:sub>
                                          <m:r>
                                            <m:rPr>
                                              <m:brk m:alnAt="7"/>
                                            </m:rPr>
                                            <a:rPr lang="en-US" altLang="zh-CN" sz="2000" b="0" i="1" smtClean="0">
                                              <a:latin typeface="Cambria Math" panose="02040503050406030204" pitchFamily="18" charset="0"/>
                                            </a:rPr>
                                            <m:t>1</m:t>
                                          </m:r>
                                        </m:sub>
                                      </m:sSub>
                                    </m:e>
                                  </m:mr>
                                  <m:m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𝜆</m:t>
                                          </m:r>
                                          <m:r>
                                            <a:rPr lang="en-US" altLang="zh-CN" sz="2000" b="0" i="1" smtClean="0">
                                              <a:latin typeface="Cambria Math" panose="02040503050406030204" pitchFamily="18" charset="0"/>
                                            </a:rPr>
                                            <m:t>+1</m:t>
                                          </m:r>
                                        </m:e>
                                      </m:d>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1</m:t>
                                          </m:r>
                                        </m:sub>
                                      </m:sSub>
                                    </m:e>
                                  </m:mr>
                                </m:m>
                              </m:e>
                            </m:groupChr>
                          </m:e>
                          <m:lim/>
                        </m:limLow>
                        <m:d>
                          <m:dPr>
                            <m:begChr m:val="["/>
                            <m:endChr m:val="]"/>
                            <m:ctrlPr>
                              <a:rPr lang="zh-CN" altLang="en-US" sz="2000" b="1" i="1">
                                <a:latin typeface="Cambria Math" panose="02040503050406030204" pitchFamily="18" charset="0"/>
                              </a:rPr>
                            </m:ctrlPr>
                          </m:dPr>
                          <m:e>
                            <m:m>
                              <m:mPr>
                                <m:mcs>
                                  <m:mc>
                                    <m:mcPr>
                                      <m:count m:val="3"/>
                                      <m:mcJc m:val="center"/>
                                    </m:mcPr>
                                  </m:mc>
                                </m:mcs>
                                <m:ctrlPr>
                                  <a:rPr lang="zh-CN" altLang="en-US" sz="2000" b="1" i="1">
                                    <a:latin typeface="Cambria Math" panose="02040503050406030204" pitchFamily="18" charset="0"/>
                                  </a:rPr>
                                </m:ctrlPr>
                              </m:mPr>
                              <m:mr>
                                <m:e>
                                  <m:r>
                                    <a:rPr lang="zh-CN" altLang="en-US" sz="2000" b="1" i="1">
                                      <a:latin typeface="Cambria Math"/>
                                    </a:rPr>
                                    <m:t>𝟏</m:t>
                                  </m:r>
                                </m:e>
                                <m:e>
                                  <m:r>
                                    <a:rPr lang="zh-CN" altLang="en-US" sz="2000" b="1" i="1">
                                      <a:latin typeface="Cambria Math"/>
                                    </a:rPr>
                                    <m:t>𝟏</m:t>
                                  </m:r>
                                </m:e>
                                <m:e>
                                  <m:r>
                                    <a:rPr lang="zh-CN" altLang="en-US" sz="2000" b="1" i="1">
                                      <a:latin typeface="Cambria Math"/>
                                    </a:rPr>
                                    <m:t>𝝀</m:t>
                                  </m:r>
                                  <m:r>
                                    <a:rPr lang="zh-CN" altLang="en-US" sz="2000" b="1">
                                      <a:latin typeface="Cambria Math"/>
                                    </a:rPr>
                                    <m:t>−</m:t>
                                  </m:r>
                                  <m:r>
                                    <a:rPr lang="zh-CN" altLang="en-US" sz="2000" b="1" i="1">
                                      <a:latin typeface="Cambria Math"/>
                                    </a:rPr>
                                    <m:t>𝟒</m:t>
                                  </m:r>
                                </m:e>
                              </m:mr>
                              <m:mr>
                                <m:e>
                                  <m:r>
                                    <a:rPr lang="zh-CN" altLang="en-US" sz="2000" b="1" i="1">
                                      <a:latin typeface="Cambria Math"/>
                                    </a:rPr>
                                    <m:t>𝟎</m:t>
                                  </m:r>
                                </m:e>
                                <m:e>
                                  <m:r>
                                    <a:rPr lang="zh-CN" altLang="en-US" sz="2000" b="1" i="1">
                                      <a:latin typeface="Cambria Math"/>
                                    </a:rPr>
                                    <m:t>𝝀</m:t>
                                  </m:r>
                                  <m:r>
                                    <a:rPr lang="zh-CN" altLang="en-US" sz="2000" b="1">
                                      <a:latin typeface="Cambria Math"/>
                                    </a:rPr>
                                    <m:t>−</m:t>
                                  </m:r>
                                  <m:r>
                                    <a:rPr lang="zh-CN" altLang="en-US" sz="2000" b="1" i="1">
                                      <a:latin typeface="Cambria Math"/>
                                    </a:rPr>
                                    <m:t>𝟏</m:t>
                                  </m:r>
                                </m:e>
                                <m:e>
                                  <m:r>
                                    <a:rPr lang="zh-CN" altLang="en-US" sz="2000" b="1">
                                      <a:latin typeface="Cambria Math"/>
                                    </a:rPr>
                                    <m:t>−</m:t>
                                  </m:r>
                                  <m:r>
                                    <a:rPr lang="zh-CN" altLang="en-US" sz="2000" b="1" i="1">
                                      <a:latin typeface="Cambria Math"/>
                                    </a:rPr>
                                    <m:t>𝝀</m:t>
                                  </m:r>
                                  <m:r>
                                    <a:rPr lang="zh-CN" altLang="en-US" sz="2000" b="1">
                                      <a:latin typeface="Cambria Math"/>
                                    </a:rPr>
                                    <m:t>+</m:t>
                                  </m:r>
                                  <m:r>
                                    <a:rPr lang="zh-CN" altLang="en-US" sz="2000" b="1" i="1">
                                      <a:latin typeface="Cambria Math"/>
                                    </a:rPr>
                                    <m:t>𝟏</m:t>
                                  </m:r>
                                </m:e>
                              </m:mr>
                              <m:mr>
                                <m:e>
                                  <m:r>
                                    <a:rPr lang="zh-CN" altLang="en-US" sz="2000" b="1" i="1">
                                      <a:latin typeface="Cambria Math"/>
                                    </a:rPr>
                                    <m:t>𝟎</m:t>
                                  </m:r>
                                </m:e>
                                <m:e>
                                  <m:r>
                                    <a:rPr lang="zh-CN" altLang="en-US" sz="2000" b="1" i="1">
                                      <a:latin typeface="Cambria Math"/>
                                    </a:rPr>
                                    <m:t>𝟏</m:t>
                                  </m:r>
                                  <m:r>
                                    <a:rPr lang="zh-CN" altLang="en-US" sz="2000" b="1">
                                      <a:latin typeface="Cambria Math"/>
                                    </a:rPr>
                                    <m:t>−</m:t>
                                  </m:r>
                                  <m:r>
                                    <a:rPr lang="zh-CN" altLang="en-US" sz="2000" b="1" i="1">
                                      <a:latin typeface="Cambria Math"/>
                                    </a:rPr>
                                    <m:t>𝝀</m:t>
                                  </m:r>
                                </m:e>
                                <m:e>
                                  <m:d>
                                    <m:dPr>
                                      <m:begChr m:val=""/>
                                      <m:ctrlPr>
                                        <a:rPr lang="zh-CN" altLang="en-US" sz="2000" b="1" i="1">
                                          <a:latin typeface="Cambria Math" panose="02040503050406030204" pitchFamily="18" charset="0"/>
                                        </a:rPr>
                                      </m:ctrlPr>
                                    </m:dPr>
                                    <m:e>
                                      <m:r>
                                        <a:rPr lang="zh-CN" altLang="en-US" sz="2000" b="1">
                                          <a:latin typeface="Cambria Math"/>
                                        </a:rPr>
                                        <m:t>−(</m:t>
                                      </m:r>
                                      <m:r>
                                        <a:rPr lang="zh-CN" altLang="en-US" sz="2000" b="1" i="1">
                                          <a:latin typeface="Cambria Math"/>
                                        </a:rPr>
                                        <m:t>𝝀</m:t>
                                      </m:r>
                                      <m:r>
                                        <a:rPr lang="zh-CN" altLang="en-US" sz="2000" b="1">
                                          <a:latin typeface="Cambria Math"/>
                                        </a:rPr>
                                        <m:t>−</m:t>
                                      </m:r>
                                      <m:r>
                                        <a:rPr lang="zh-CN" altLang="en-US" sz="2000" b="1" i="1">
                                          <a:latin typeface="Cambria Math"/>
                                        </a:rPr>
                                        <m:t>𝟏</m:t>
                                      </m:r>
                                      <m:r>
                                        <a:rPr lang="zh-CN" altLang="en-US" sz="2000" b="1">
                                          <a:latin typeface="Cambria Math"/>
                                        </a:rPr>
                                        <m:t>)(</m:t>
                                      </m:r>
                                      <m:r>
                                        <a:rPr lang="zh-CN" altLang="en-US" sz="2000" b="1" i="1">
                                          <a:latin typeface="Cambria Math"/>
                                        </a:rPr>
                                        <m:t>𝝀</m:t>
                                      </m:r>
                                      <m:r>
                                        <a:rPr lang="zh-CN" altLang="en-US" sz="2000" b="1">
                                          <a:latin typeface="Cambria Math"/>
                                        </a:rPr>
                                        <m:t>−</m:t>
                                      </m:r>
                                      <m:r>
                                        <a:rPr lang="zh-CN" altLang="en-US" sz="2000" b="1" i="1">
                                          <a:latin typeface="Cambria Math"/>
                                        </a:rPr>
                                        <m:t>𝟐</m:t>
                                      </m:r>
                                    </m:e>
                                  </m:d>
                                </m:e>
                              </m:mr>
                            </m:m>
                          </m:e>
                        </m:d>
                      </m:oMath>
                    </m:oMathPara>
                  </a14:m>
                  <a:endParaRPr lang="zh-CN" altLang="en-US" sz="2000" b="1" dirty="0"/>
                </a:p>
              </p:txBody>
            </p:sp>
          </mc:Choice>
          <mc:Fallback xmlns="">
            <p:sp>
              <p:nvSpPr>
                <p:cNvPr id="6" name="矩形 5"/>
                <p:cNvSpPr>
                  <a:spLocks noRot="1" noChangeAspect="1" noMove="1" noResize="1" noEditPoints="1" noAdjustHandles="1" noChangeArrowheads="1" noChangeShapeType="1" noTextEdit="1"/>
                </p:cNvSpPr>
                <p:nvPr/>
              </p:nvSpPr>
              <p:spPr>
                <a:xfrm>
                  <a:off x="403407" y="4045369"/>
                  <a:ext cx="3866838" cy="10705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005119" y="4060939"/>
                  <a:ext cx="3956516"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sz="2000" i="1" smtClean="0">
                                <a:latin typeface="Cambria Math" panose="02040503050406030204" pitchFamily="18" charset="0"/>
                              </a:rPr>
                            </m:ctrlPr>
                          </m:limLowPr>
                          <m:e>
                            <m:groupChr>
                              <m:groupChrPr>
                                <m:chr m:val="→"/>
                                <m:vertJc m:val="bot"/>
                                <m:ctrlPr>
                                  <a:rPr lang="zh-CN" altLang="en-US" sz="2000" i="1">
                                    <a:latin typeface="Cambria Math" panose="02040503050406030204" pitchFamily="18" charset="0"/>
                                  </a:rPr>
                                </m:ctrlPr>
                              </m:groupChrPr>
                              <m:e>
                                <m:m>
                                  <m:mPr>
                                    <m:mcs>
                                      <m:mc>
                                        <m:mcPr>
                                          <m:count m:val="1"/>
                                          <m:mcJc m:val="center"/>
                                        </m:mcPr>
                                      </m:mc>
                                    </m:mcs>
                                    <m:ctrlPr>
                                      <a:rPr lang="zh-CN" altLang="en-US" sz="2000" i="1">
                                        <a:latin typeface="Cambria Math" panose="02040503050406030204" pitchFamily="18" charset="0"/>
                                      </a:rPr>
                                    </m:ctrlPr>
                                  </m:mPr>
                                  <m:mr>
                                    <m:e>
                                      <m:sSub>
                                        <m:sSubPr>
                                          <m:ctrlPr>
                                            <a:rPr lang="en-US" altLang="zh-CN" sz="2000" i="1">
                                              <a:latin typeface="Cambria Math" panose="02040503050406030204" pitchFamily="18" charset="0"/>
                                            </a:rPr>
                                          </m:ctrlPr>
                                        </m:sSubPr>
                                        <m:e>
                                          <m:r>
                                            <m:rPr>
                                              <m:brk m:alnAt="7"/>
                                            </m:rPr>
                                            <a:rPr lang="en-US" altLang="zh-CN" sz="2000" b="0" i="1" smtClean="0">
                                              <a:latin typeface="Cambria Math" panose="02040503050406030204" pitchFamily="18" charset="0"/>
                                            </a:rPr>
                                            <m:t>𝑐</m:t>
                                          </m:r>
                                        </m:e>
                                        <m:sub>
                                          <m:r>
                                            <m:rPr>
                                              <m:brk m:alnAt="7"/>
                                            </m:rPr>
                                            <a:rPr lang="en-US" altLang="zh-CN" sz="2000" i="1">
                                              <a:latin typeface="Cambria Math" panose="02040503050406030204" pitchFamily="18" charset="0"/>
                                            </a:rPr>
                                            <m:t>2</m:t>
                                          </m:r>
                                        </m:sub>
                                      </m:sSub>
                                      <m:r>
                                        <m:rPr>
                                          <m:brk m:alnAt="7"/>
                                        </m:rP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𝑐</m:t>
                                          </m:r>
                                        </m:e>
                                        <m:sub>
                                          <m:r>
                                            <m:rPr>
                                              <m:brk m:alnAt="7"/>
                                            </m:rPr>
                                            <a:rPr lang="en-US" altLang="zh-CN" sz="2000" i="1">
                                              <a:latin typeface="Cambria Math" panose="02040503050406030204" pitchFamily="18" charset="0"/>
                                            </a:rPr>
                                            <m:t>1</m:t>
                                          </m:r>
                                        </m:sub>
                                      </m:sSub>
                                    </m:e>
                                  </m:mr>
                                  <m:mr>
                                    <m:e>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i="1">
                                              <a:latin typeface="Cambria Math" panose="02040503050406030204" pitchFamily="18" charset="0"/>
                                            </a:rPr>
                                            <m:t>3</m:t>
                                          </m:r>
                                        </m:sub>
                                      </m:sSub>
                                      <m: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𝜆</m:t>
                                          </m:r>
                                          <m:r>
                                            <a:rPr lang="en-US" altLang="zh-CN" sz="2000" b="0" i="1" smtClean="0">
                                              <a:latin typeface="Cambria Math" panose="02040503050406030204" pitchFamily="18" charset="0"/>
                                            </a:rPr>
                                            <m:t>−4</m:t>
                                          </m:r>
                                        </m:e>
                                      </m:d>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1</m:t>
                                          </m:r>
                                        </m:sub>
                                      </m:sSub>
                                    </m:e>
                                  </m:mr>
                                </m:m>
                              </m:e>
                            </m:groupChr>
                          </m:e>
                          <m:lim/>
                        </m:limLow>
                        <m:d>
                          <m:dPr>
                            <m:begChr m:val="["/>
                            <m:endChr m:val="]"/>
                            <m:ctrlPr>
                              <a:rPr lang="zh-CN" altLang="en-US" sz="2000" b="1" i="1">
                                <a:latin typeface="Cambria Math" panose="02040503050406030204" pitchFamily="18" charset="0"/>
                              </a:rPr>
                            </m:ctrlPr>
                          </m:dPr>
                          <m:e>
                            <m:m>
                              <m:mPr>
                                <m:mcs>
                                  <m:mc>
                                    <m:mcPr>
                                      <m:count m:val="3"/>
                                      <m:mcJc m:val="center"/>
                                    </m:mcPr>
                                  </m:mc>
                                </m:mcs>
                                <m:ctrlPr>
                                  <a:rPr lang="zh-CN" altLang="en-US" sz="2000" b="1" i="1">
                                    <a:latin typeface="Cambria Math" panose="02040503050406030204" pitchFamily="18" charset="0"/>
                                  </a:rPr>
                                </m:ctrlPr>
                              </m:mPr>
                              <m:mr>
                                <m:e>
                                  <m:r>
                                    <a:rPr lang="zh-CN" altLang="en-US" sz="2000" b="1" i="1">
                                      <a:latin typeface="Cambria Math"/>
                                    </a:rPr>
                                    <m:t>𝟏</m:t>
                                  </m:r>
                                </m:e>
                                <m:e>
                                  <m:r>
                                    <a:rPr lang="en-US" altLang="zh-CN" sz="2000" b="1" i="1" smtClean="0">
                                      <a:latin typeface="Cambria Math"/>
                                    </a:rPr>
                                    <m:t>𝟎</m:t>
                                  </m:r>
                                </m:e>
                                <m:e>
                                  <m:r>
                                    <a:rPr lang="en-US" altLang="zh-CN" sz="2000" b="1" i="1" smtClean="0">
                                      <a:latin typeface="Cambria Math"/>
                                    </a:rPr>
                                    <m:t>𝟎</m:t>
                                  </m:r>
                                </m:e>
                              </m:mr>
                              <m:mr>
                                <m:e>
                                  <m:r>
                                    <a:rPr lang="zh-CN" altLang="en-US" sz="2000" b="1" i="1">
                                      <a:latin typeface="Cambria Math"/>
                                    </a:rPr>
                                    <m:t>𝟎</m:t>
                                  </m:r>
                                </m:e>
                                <m:e>
                                  <m:r>
                                    <a:rPr lang="zh-CN" altLang="en-US" sz="2000" b="1" i="1" smtClean="0">
                                      <a:solidFill>
                                        <a:srgbClr val="FF0000"/>
                                      </a:solidFill>
                                      <a:latin typeface="Cambria Math"/>
                                    </a:rPr>
                                    <m:t>𝝀</m:t>
                                  </m:r>
                                  <m:r>
                                    <a:rPr lang="zh-CN" altLang="en-US" sz="2000" b="1">
                                      <a:solidFill>
                                        <a:srgbClr val="FF0000"/>
                                      </a:solidFill>
                                      <a:latin typeface="Cambria Math"/>
                                    </a:rPr>
                                    <m:t>−</m:t>
                                  </m:r>
                                  <m:r>
                                    <a:rPr lang="zh-CN" altLang="en-US" sz="2000" b="1" i="1">
                                      <a:solidFill>
                                        <a:srgbClr val="FF0000"/>
                                      </a:solidFill>
                                      <a:latin typeface="Cambria Math"/>
                                    </a:rPr>
                                    <m:t>𝟏</m:t>
                                  </m:r>
                                </m:e>
                                <m:e>
                                  <m:r>
                                    <a:rPr lang="zh-CN" altLang="en-US" sz="2000" b="1">
                                      <a:latin typeface="Cambria Math"/>
                                    </a:rPr>
                                    <m:t>−</m:t>
                                  </m:r>
                                  <m:r>
                                    <a:rPr lang="zh-CN" altLang="en-US" sz="2000" b="1" i="1">
                                      <a:latin typeface="Cambria Math"/>
                                    </a:rPr>
                                    <m:t>𝝀</m:t>
                                  </m:r>
                                  <m:r>
                                    <a:rPr lang="zh-CN" altLang="en-US" sz="2000" b="1">
                                      <a:latin typeface="Cambria Math"/>
                                    </a:rPr>
                                    <m:t>+</m:t>
                                  </m:r>
                                  <m:r>
                                    <a:rPr lang="zh-CN" altLang="en-US" sz="2000" b="1" i="1">
                                      <a:latin typeface="Cambria Math"/>
                                    </a:rPr>
                                    <m:t>𝟏</m:t>
                                  </m:r>
                                </m:e>
                              </m:mr>
                              <m:mr>
                                <m:e>
                                  <m:r>
                                    <a:rPr lang="zh-CN" altLang="en-US" sz="2000" b="1" i="1">
                                      <a:latin typeface="Cambria Math" panose="02040503050406030204" pitchFamily="18" charset="0"/>
                                    </a:rPr>
                                    <m:t>𝟎</m:t>
                                  </m:r>
                                </m:e>
                                <m:e>
                                  <m:r>
                                    <a:rPr lang="zh-CN" altLang="en-US" sz="2000" b="1" i="1">
                                      <a:latin typeface="Cambria Math"/>
                                    </a:rPr>
                                    <m:t>𝟏</m:t>
                                  </m:r>
                                  <m:r>
                                    <a:rPr lang="zh-CN" altLang="en-US" sz="2000" b="1">
                                      <a:latin typeface="Cambria Math"/>
                                    </a:rPr>
                                    <m:t>−</m:t>
                                  </m:r>
                                  <m:r>
                                    <a:rPr lang="zh-CN" altLang="en-US" sz="2000" b="1" i="1" smtClean="0">
                                      <a:latin typeface="Cambria Math"/>
                                    </a:rPr>
                                    <m:t>𝝀</m:t>
                                  </m:r>
                                </m:e>
                                <m:e>
                                  <m:d>
                                    <m:dPr>
                                      <m:begChr m:val=""/>
                                      <m:ctrlPr>
                                        <a:rPr lang="zh-CN" altLang="en-US" sz="2000" b="1" i="1">
                                          <a:latin typeface="Cambria Math" panose="02040503050406030204" pitchFamily="18" charset="0"/>
                                        </a:rPr>
                                      </m:ctrlPr>
                                    </m:dPr>
                                    <m:e>
                                      <m:r>
                                        <a:rPr lang="zh-CN" altLang="en-US" sz="2000" b="1" smtClean="0">
                                          <a:latin typeface="Cambria Math"/>
                                        </a:rPr>
                                        <m:t>−</m:t>
                                      </m:r>
                                      <m:r>
                                        <a:rPr lang="zh-CN" altLang="en-US" sz="2000" b="1">
                                          <a:latin typeface="Cambria Math"/>
                                        </a:rPr>
                                        <m:t>(</m:t>
                                      </m:r>
                                      <m:r>
                                        <a:rPr lang="zh-CN" altLang="en-US" sz="2000" b="1" i="1">
                                          <a:latin typeface="Cambria Math"/>
                                        </a:rPr>
                                        <m:t>𝝀</m:t>
                                      </m:r>
                                      <m:r>
                                        <a:rPr lang="zh-CN" altLang="en-US" sz="2000" b="1">
                                          <a:latin typeface="Cambria Math"/>
                                        </a:rPr>
                                        <m:t>−</m:t>
                                      </m:r>
                                      <m:r>
                                        <a:rPr lang="zh-CN" altLang="en-US" sz="2000" b="1" i="1">
                                          <a:latin typeface="Cambria Math"/>
                                        </a:rPr>
                                        <m:t>𝟏</m:t>
                                      </m:r>
                                      <m:r>
                                        <a:rPr lang="zh-CN" altLang="en-US" sz="2000" b="1">
                                          <a:latin typeface="Cambria Math"/>
                                        </a:rPr>
                                        <m:t>)(</m:t>
                                      </m:r>
                                      <m:r>
                                        <a:rPr lang="zh-CN" altLang="en-US" sz="2000" b="1" i="1">
                                          <a:latin typeface="Cambria Math"/>
                                        </a:rPr>
                                        <m:t>𝝀</m:t>
                                      </m:r>
                                      <m:r>
                                        <a:rPr lang="zh-CN" altLang="en-US" sz="2000" b="1">
                                          <a:latin typeface="Cambria Math"/>
                                        </a:rPr>
                                        <m:t>−</m:t>
                                      </m:r>
                                      <m:r>
                                        <a:rPr lang="zh-CN" altLang="en-US" sz="2000" b="1" i="1">
                                          <a:latin typeface="Cambria Math"/>
                                        </a:rPr>
                                        <m:t>𝟐</m:t>
                                      </m:r>
                                    </m:e>
                                  </m:d>
                                </m:e>
                              </m:mr>
                            </m:m>
                          </m:e>
                        </m:d>
                      </m:oMath>
                    </m:oMathPara>
                  </a14:m>
                  <a:endParaRPr lang="zh-CN" altLang="en-US" sz="2000" b="1" dirty="0"/>
                </a:p>
              </p:txBody>
            </p:sp>
          </mc:Choice>
          <mc:Fallback xmlns="">
            <p:sp>
              <p:nvSpPr>
                <p:cNvPr id="13" name="矩形 12"/>
                <p:cNvSpPr>
                  <a:spLocks noRot="1" noChangeAspect="1" noMove="1" noResize="1" noEditPoints="1" noAdjustHandles="1" noChangeArrowheads="1" noChangeShapeType="1" noTextEdit="1"/>
                </p:cNvSpPr>
                <p:nvPr/>
              </p:nvSpPr>
              <p:spPr>
                <a:xfrm>
                  <a:off x="4005119" y="4060939"/>
                  <a:ext cx="3956516" cy="1070549"/>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4" name="矩形 13"/>
              <p:cNvSpPr/>
              <p:nvPr/>
            </p:nvSpPr>
            <p:spPr>
              <a:xfrm>
                <a:off x="277572" y="5239771"/>
                <a:ext cx="6675994"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sz="2000" i="1" smtClean="0">
                              <a:latin typeface="Cambria Math" panose="02040503050406030204" pitchFamily="18" charset="0"/>
                            </a:rPr>
                          </m:ctrlPr>
                        </m:limLowPr>
                        <m:e>
                          <m:groupChr>
                            <m:groupChrPr>
                              <m:chr m:val="→"/>
                              <m:vertJc m:val="bot"/>
                              <m:ctrlPr>
                                <a:rPr lang="zh-CN" altLang="en-US" sz="2000" i="1">
                                  <a:latin typeface="Cambria Math" panose="02040503050406030204" pitchFamily="18" charset="0"/>
                                </a:rPr>
                              </m:ctrlPr>
                            </m:groupChrPr>
                            <m:e>
                              <m:m>
                                <m:mPr>
                                  <m:mcs>
                                    <m:mc>
                                      <m:mcPr>
                                        <m:count m:val="1"/>
                                        <m:mcJc m:val="center"/>
                                      </m:mcPr>
                                    </m:mc>
                                  </m:mcs>
                                  <m:ctrlPr>
                                    <a:rPr lang="zh-CN" altLang="en-US" sz="2000" i="1">
                                      <a:latin typeface="Cambria Math" panose="02040503050406030204" pitchFamily="18" charset="0"/>
                                    </a:rPr>
                                  </m:ctrlPr>
                                </m:mPr>
                                <m:mr>
                                  <m:e>
                                    <m:sSub>
                                      <m:sSubPr>
                                        <m:ctrlPr>
                                          <a:rPr lang="en-US" altLang="zh-CN" sz="2000" i="1">
                                            <a:latin typeface="Cambria Math" panose="02040503050406030204" pitchFamily="18" charset="0"/>
                                          </a:rPr>
                                        </m:ctrlPr>
                                      </m:sSubPr>
                                      <m:e>
                                        <m:r>
                                          <m:rPr>
                                            <m:brk m:alnAt="7"/>
                                          </m:rPr>
                                          <a:rPr lang="en-US" altLang="zh-CN" sz="2000" i="1">
                                            <a:latin typeface="Cambria Math" panose="02040503050406030204" pitchFamily="18" charset="0"/>
                                          </a:rPr>
                                          <m:t>𝑟</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m:rPr>
                                            <m:brk m:alnAt="7"/>
                                          </m:rPr>
                                          <a:rPr lang="en-US" altLang="zh-CN" sz="2000" i="1">
                                            <a:latin typeface="Cambria Math" panose="02040503050406030204" pitchFamily="18" charset="0"/>
                                          </a:rPr>
                                          <m:t>𝑟</m:t>
                                        </m:r>
                                      </m:e>
                                      <m:sub>
                                        <m:r>
                                          <a:rPr lang="en-US" altLang="zh-CN" sz="2000" b="0" i="1" smtClean="0">
                                            <a:latin typeface="Cambria Math" panose="02040503050406030204" pitchFamily="18" charset="0"/>
                                          </a:rPr>
                                          <m:t>2</m:t>
                                        </m:r>
                                      </m:sub>
                                    </m:sSub>
                                  </m:e>
                                </m:mr>
                                <m:mr>
                                  <m:e/>
                                </m:mr>
                              </m:m>
                            </m:e>
                          </m:groupChr>
                        </m:e>
                        <m:lim/>
                      </m:limLow>
                      <m:d>
                        <m:dPr>
                          <m:begChr m:val="["/>
                          <m:endChr m:val="]"/>
                          <m:ctrlPr>
                            <a:rPr lang="zh-CN" altLang="en-US" sz="2000" b="1" i="1">
                              <a:latin typeface="Cambria Math" panose="02040503050406030204" pitchFamily="18" charset="0"/>
                            </a:rPr>
                          </m:ctrlPr>
                        </m:dPr>
                        <m:e>
                          <m:m>
                            <m:mPr>
                              <m:mcs>
                                <m:mc>
                                  <m:mcPr>
                                    <m:count m:val="3"/>
                                    <m:mcJc m:val="center"/>
                                  </m:mcPr>
                                </m:mc>
                              </m:mcs>
                              <m:ctrlPr>
                                <a:rPr lang="zh-CN" altLang="en-US" sz="2000" b="1" i="1">
                                  <a:latin typeface="Cambria Math" panose="02040503050406030204" pitchFamily="18" charset="0"/>
                                </a:rPr>
                              </m:ctrlPr>
                            </m:mPr>
                            <m:mr>
                              <m:e>
                                <m:r>
                                  <a:rPr lang="zh-CN" altLang="en-US" sz="2000" b="1" i="1">
                                    <a:latin typeface="Cambria Math"/>
                                  </a:rPr>
                                  <m:t>𝟏</m:t>
                                </m:r>
                              </m:e>
                              <m:e>
                                <m:r>
                                  <a:rPr lang="zh-CN" altLang="en-US" sz="2000" b="1" i="1">
                                    <a:latin typeface="Cambria Math"/>
                                  </a:rPr>
                                  <m:t>𝟎</m:t>
                                </m:r>
                              </m:e>
                              <m:e>
                                <m:r>
                                  <a:rPr lang="zh-CN" altLang="en-US" sz="2000" b="1" i="1">
                                    <a:latin typeface="Cambria Math"/>
                                  </a:rPr>
                                  <m:t>𝟎</m:t>
                                </m:r>
                              </m:e>
                            </m:mr>
                            <m:mr>
                              <m:e>
                                <m:r>
                                  <a:rPr lang="zh-CN" altLang="en-US" sz="2000" b="1" i="1">
                                    <a:latin typeface="Cambria Math"/>
                                  </a:rPr>
                                  <m:t>𝟎</m:t>
                                </m:r>
                              </m:e>
                              <m:e>
                                <m:r>
                                  <a:rPr lang="zh-CN" altLang="en-US" sz="2000" b="1" i="1">
                                    <a:latin typeface="Cambria Math"/>
                                  </a:rPr>
                                  <m:t>𝝀</m:t>
                                </m:r>
                                <m:r>
                                  <a:rPr lang="zh-CN" altLang="en-US" sz="2000" b="1">
                                    <a:latin typeface="Cambria Math"/>
                                  </a:rPr>
                                  <m:t>−</m:t>
                                </m:r>
                                <m:r>
                                  <a:rPr lang="zh-CN" altLang="en-US" sz="2000" b="1" i="1">
                                    <a:latin typeface="Cambria Math"/>
                                  </a:rPr>
                                  <m:t>𝟏</m:t>
                                </m:r>
                              </m:e>
                              <m:e>
                                <m:r>
                                  <a:rPr lang="zh-CN" altLang="en-US" sz="2000" b="1">
                                    <a:latin typeface="Cambria Math"/>
                                  </a:rPr>
                                  <m:t>−</m:t>
                                </m:r>
                                <m:r>
                                  <a:rPr lang="zh-CN" altLang="en-US" sz="2000" b="1" i="1">
                                    <a:latin typeface="Cambria Math"/>
                                  </a:rPr>
                                  <m:t>𝝀</m:t>
                                </m:r>
                                <m:r>
                                  <a:rPr lang="zh-CN" altLang="en-US" sz="2000" b="1">
                                    <a:latin typeface="Cambria Math"/>
                                  </a:rPr>
                                  <m:t>+</m:t>
                                </m:r>
                                <m:r>
                                  <a:rPr lang="zh-CN" altLang="en-US" sz="2000" b="1" i="1">
                                    <a:latin typeface="Cambria Math"/>
                                  </a:rPr>
                                  <m:t>𝟏</m:t>
                                </m:r>
                              </m:e>
                            </m:mr>
                            <m:mr>
                              <m:e>
                                <m:r>
                                  <a:rPr lang="zh-CN" altLang="en-US" sz="2000" b="1" i="1">
                                    <a:latin typeface="Cambria Math"/>
                                  </a:rPr>
                                  <m:t>𝟎</m:t>
                                </m:r>
                              </m:e>
                              <m:e>
                                <m:r>
                                  <a:rPr lang="zh-CN" altLang="en-US" sz="2000" b="1" i="1">
                                    <a:latin typeface="Cambria Math"/>
                                  </a:rPr>
                                  <m:t>𝟎</m:t>
                                </m:r>
                              </m:e>
                              <m:e>
                                <m:r>
                                  <a:rPr lang="zh-CN" altLang="en-US" sz="2000" b="1">
                                    <a:latin typeface="Cambria Math"/>
                                  </a:rPr>
                                  <m:t>−</m:t>
                                </m:r>
                                <m:sSup>
                                  <m:sSupPr>
                                    <m:ctrlPr>
                                      <a:rPr lang="zh-CN" altLang="en-US" sz="2000" b="1" i="1">
                                        <a:latin typeface="Cambria Math" panose="02040503050406030204" pitchFamily="18" charset="0"/>
                                      </a:rPr>
                                    </m:ctrlPr>
                                  </m:sSupPr>
                                  <m:e>
                                    <m:d>
                                      <m:dPr>
                                        <m:ctrlPr>
                                          <a:rPr lang="zh-CN" altLang="en-US" sz="2000" b="1" i="1">
                                            <a:latin typeface="Cambria Math" panose="02040503050406030204" pitchFamily="18" charset="0"/>
                                          </a:rPr>
                                        </m:ctrlPr>
                                      </m:dPr>
                                      <m:e>
                                        <m:r>
                                          <a:rPr lang="zh-CN" altLang="en-US" sz="2000" b="1" i="1">
                                            <a:latin typeface="Cambria Math"/>
                                          </a:rPr>
                                          <m:t>𝝀</m:t>
                                        </m:r>
                                        <m:r>
                                          <a:rPr lang="zh-CN" altLang="en-US" sz="2000" b="1">
                                            <a:latin typeface="Cambria Math"/>
                                          </a:rPr>
                                          <m:t>−</m:t>
                                        </m:r>
                                        <m:r>
                                          <a:rPr lang="zh-CN" altLang="en-US" sz="2000" b="1" i="1">
                                            <a:latin typeface="Cambria Math"/>
                                          </a:rPr>
                                          <m:t>𝟏</m:t>
                                        </m:r>
                                      </m:e>
                                    </m:d>
                                  </m:e>
                                  <m:sup>
                                    <m:r>
                                      <a:rPr lang="zh-CN" altLang="en-US" sz="2000" b="1" i="1">
                                        <a:latin typeface="Cambria Math"/>
                                      </a:rPr>
                                      <m:t>𝟐</m:t>
                                    </m:r>
                                  </m:sup>
                                </m:sSup>
                              </m:e>
                            </m:mr>
                          </m:m>
                        </m:e>
                      </m:d>
                      <m:limLow>
                        <m:limLowPr>
                          <m:ctrlPr>
                            <a:rPr lang="zh-CN" altLang="en-US" sz="2000" i="1">
                              <a:latin typeface="Cambria Math" panose="02040503050406030204" pitchFamily="18" charset="0"/>
                            </a:rPr>
                          </m:ctrlPr>
                        </m:limLowPr>
                        <m:e>
                          <m:groupChr>
                            <m:groupChrPr>
                              <m:chr m:val="→"/>
                              <m:vertJc m:val="bot"/>
                              <m:ctrlPr>
                                <a:rPr lang="zh-CN" altLang="en-US" sz="2000" i="1">
                                  <a:latin typeface="Cambria Math" panose="02040503050406030204" pitchFamily="18" charset="0"/>
                                </a:rPr>
                              </m:ctrlPr>
                            </m:groupChrPr>
                            <m:e>
                              <m:m>
                                <m:mPr>
                                  <m:mcs>
                                    <m:mc>
                                      <m:mcPr>
                                        <m:count m:val="1"/>
                                        <m:mcJc m:val="center"/>
                                      </m:mcPr>
                                    </m:mc>
                                  </m:mcs>
                                  <m:ctrlPr>
                                    <a:rPr lang="zh-CN" altLang="en-US" sz="2000" i="1">
                                      <a:latin typeface="Cambria Math" panose="02040503050406030204" pitchFamily="18" charset="0"/>
                                    </a:rPr>
                                  </m:ctrlPr>
                                </m:mPr>
                                <m:mr>
                                  <m:e>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2</m:t>
                                        </m:r>
                                      </m:sub>
                                    </m:sSub>
                                  </m:e>
                                </m:mr>
                                <m:mr>
                                  <m:e>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(−1)</m:t>
                                        </m:r>
                                        <m:r>
                                          <a:rPr lang="en-US" altLang="zh-CN" sz="2000" i="1">
                                            <a:latin typeface="Cambria Math" panose="02040503050406030204" pitchFamily="18" charset="0"/>
                                          </a:rPr>
                                          <m:t>𝑟</m:t>
                                        </m:r>
                                      </m:e>
                                      <m:sub>
                                        <m:r>
                                          <a:rPr lang="en-US" altLang="zh-CN" sz="2000" i="1">
                                            <a:latin typeface="Cambria Math" panose="02040503050406030204" pitchFamily="18" charset="0"/>
                                          </a:rPr>
                                          <m:t>3</m:t>
                                        </m:r>
                                      </m:sub>
                                    </m:sSub>
                                  </m:e>
                                </m:mr>
                              </m:m>
                            </m:e>
                          </m:groupChr>
                        </m:e>
                        <m:lim/>
                      </m:limLow>
                      <m:d>
                        <m:dPr>
                          <m:begChr m:val="["/>
                          <m:endChr m:val="]"/>
                          <m:ctrlPr>
                            <a:rPr lang="zh-CN" altLang="en-US" sz="2000" b="1" i="1" smtClean="0">
                              <a:solidFill>
                                <a:srgbClr val="0070C0"/>
                              </a:solidFill>
                              <a:latin typeface="Cambria Math" panose="02040503050406030204" pitchFamily="18" charset="0"/>
                            </a:rPr>
                          </m:ctrlPr>
                        </m:dPr>
                        <m:e>
                          <m:m>
                            <m:mPr>
                              <m:mcs>
                                <m:mc>
                                  <m:mcPr>
                                    <m:count m:val="3"/>
                                    <m:mcJc m:val="center"/>
                                  </m:mcPr>
                                </m:mc>
                              </m:mcs>
                              <m:ctrlPr>
                                <a:rPr lang="zh-CN" altLang="en-US" sz="2000" b="1" i="1">
                                  <a:solidFill>
                                    <a:srgbClr val="0070C0"/>
                                  </a:solidFill>
                                  <a:latin typeface="Cambria Math" panose="02040503050406030204" pitchFamily="18" charset="0"/>
                                </a:rPr>
                              </m:ctrlPr>
                            </m:mPr>
                            <m:mr>
                              <m:e>
                                <m:r>
                                  <a:rPr lang="zh-CN" altLang="en-US" sz="2000" b="1" i="1">
                                    <a:solidFill>
                                      <a:srgbClr val="0070C0"/>
                                    </a:solidFill>
                                    <a:latin typeface="Cambria Math"/>
                                  </a:rPr>
                                  <m:t>𝟏</m:t>
                                </m:r>
                              </m:e>
                              <m:e>
                                <m:r>
                                  <a:rPr lang="zh-CN" altLang="en-US" sz="2000" b="1" i="1">
                                    <a:solidFill>
                                      <a:srgbClr val="0070C0"/>
                                    </a:solidFill>
                                    <a:latin typeface="Cambria Math"/>
                                  </a:rPr>
                                  <m:t>𝟎</m:t>
                                </m:r>
                              </m:e>
                              <m:e>
                                <m:r>
                                  <a:rPr lang="zh-CN" altLang="en-US" sz="2000" b="1" i="1">
                                    <a:solidFill>
                                      <a:srgbClr val="0070C0"/>
                                    </a:solidFill>
                                    <a:latin typeface="Cambria Math"/>
                                  </a:rPr>
                                  <m:t>𝟎</m:t>
                                </m:r>
                              </m:e>
                            </m:mr>
                            <m:mr>
                              <m:e>
                                <m:r>
                                  <a:rPr lang="zh-CN" altLang="en-US" sz="2000" b="1" i="1">
                                    <a:solidFill>
                                      <a:srgbClr val="0070C0"/>
                                    </a:solidFill>
                                    <a:latin typeface="Cambria Math"/>
                                  </a:rPr>
                                  <m:t>𝟎</m:t>
                                </m:r>
                              </m:e>
                              <m:e>
                                <m:r>
                                  <a:rPr lang="zh-CN" altLang="en-US" sz="2000" b="1" i="1">
                                    <a:solidFill>
                                      <a:srgbClr val="0070C0"/>
                                    </a:solidFill>
                                    <a:latin typeface="Cambria Math"/>
                                  </a:rPr>
                                  <m:t>𝝀</m:t>
                                </m:r>
                                <m:r>
                                  <a:rPr lang="zh-CN" altLang="en-US" sz="2000" b="1">
                                    <a:solidFill>
                                      <a:srgbClr val="0070C0"/>
                                    </a:solidFill>
                                    <a:latin typeface="Cambria Math"/>
                                  </a:rPr>
                                  <m:t>−</m:t>
                                </m:r>
                                <m:r>
                                  <a:rPr lang="zh-CN" altLang="en-US" sz="2000" b="1" i="1">
                                    <a:solidFill>
                                      <a:srgbClr val="0070C0"/>
                                    </a:solidFill>
                                    <a:latin typeface="Cambria Math"/>
                                  </a:rPr>
                                  <m:t>𝟏</m:t>
                                </m:r>
                              </m:e>
                              <m:e>
                                <m:r>
                                  <a:rPr lang="zh-CN" altLang="en-US" sz="2000" b="1" i="1">
                                    <a:solidFill>
                                      <a:srgbClr val="0070C0"/>
                                    </a:solidFill>
                                    <a:latin typeface="Cambria Math"/>
                                  </a:rPr>
                                  <m:t>𝟎</m:t>
                                </m:r>
                              </m:e>
                            </m:mr>
                            <m:mr>
                              <m:e>
                                <m:r>
                                  <a:rPr lang="zh-CN" altLang="en-US" sz="2000" b="1" i="1">
                                    <a:solidFill>
                                      <a:srgbClr val="0070C0"/>
                                    </a:solidFill>
                                    <a:latin typeface="Cambria Math"/>
                                  </a:rPr>
                                  <m:t>𝟎</m:t>
                                </m:r>
                              </m:e>
                              <m:e>
                                <m:r>
                                  <a:rPr lang="zh-CN" altLang="en-US" sz="2000" b="1" i="1">
                                    <a:solidFill>
                                      <a:srgbClr val="0070C0"/>
                                    </a:solidFill>
                                    <a:latin typeface="Cambria Math"/>
                                  </a:rPr>
                                  <m:t>𝟎</m:t>
                                </m:r>
                              </m:e>
                              <m:e>
                                <m:sSup>
                                  <m:sSupPr>
                                    <m:ctrlPr>
                                      <a:rPr lang="zh-CN" altLang="en-US" sz="2000" b="1" i="1">
                                        <a:solidFill>
                                          <a:srgbClr val="0070C0"/>
                                        </a:solidFill>
                                        <a:latin typeface="Cambria Math" panose="02040503050406030204" pitchFamily="18" charset="0"/>
                                      </a:rPr>
                                    </m:ctrlPr>
                                  </m:sSupPr>
                                  <m:e>
                                    <m:d>
                                      <m:dPr>
                                        <m:ctrlPr>
                                          <a:rPr lang="zh-CN" altLang="en-US" sz="2000" b="1" i="1">
                                            <a:solidFill>
                                              <a:srgbClr val="0070C0"/>
                                            </a:solidFill>
                                            <a:latin typeface="Cambria Math" panose="02040503050406030204" pitchFamily="18" charset="0"/>
                                          </a:rPr>
                                        </m:ctrlPr>
                                      </m:dPr>
                                      <m:e>
                                        <m:r>
                                          <a:rPr lang="zh-CN" altLang="en-US" sz="2000" b="1" i="1">
                                            <a:solidFill>
                                              <a:srgbClr val="0070C0"/>
                                            </a:solidFill>
                                            <a:latin typeface="Cambria Math"/>
                                          </a:rPr>
                                          <m:t>𝝀</m:t>
                                        </m:r>
                                        <m:r>
                                          <a:rPr lang="zh-CN" altLang="en-US" sz="2000" b="1">
                                            <a:solidFill>
                                              <a:srgbClr val="0070C0"/>
                                            </a:solidFill>
                                            <a:latin typeface="Cambria Math"/>
                                          </a:rPr>
                                          <m:t>−</m:t>
                                        </m:r>
                                        <m:r>
                                          <a:rPr lang="zh-CN" altLang="en-US" sz="2000" b="1" i="1">
                                            <a:solidFill>
                                              <a:srgbClr val="0070C0"/>
                                            </a:solidFill>
                                            <a:latin typeface="Cambria Math"/>
                                          </a:rPr>
                                          <m:t>𝟏</m:t>
                                        </m:r>
                                      </m:e>
                                    </m:d>
                                  </m:e>
                                  <m:sup>
                                    <m:r>
                                      <a:rPr lang="zh-CN" altLang="en-US" sz="2000" b="1" i="1">
                                        <a:solidFill>
                                          <a:srgbClr val="0070C0"/>
                                        </a:solidFill>
                                        <a:latin typeface="Cambria Math"/>
                                      </a:rPr>
                                      <m:t>𝟐</m:t>
                                    </m:r>
                                  </m:sup>
                                </m:sSup>
                              </m:e>
                            </m:mr>
                          </m:m>
                        </m:e>
                      </m:d>
                    </m:oMath>
                  </m:oMathPara>
                </a14:m>
                <a:endParaRPr lang="zh-CN" altLang="en-US" sz="2000" b="1" dirty="0"/>
              </a:p>
            </p:txBody>
          </p:sp>
        </mc:Choice>
        <mc:Fallback xmlns="">
          <p:sp>
            <p:nvSpPr>
              <p:cNvPr id="14" name="矩形 13"/>
              <p:cNvSpPr>
                <a:spLocks noRot="1" noChangeAspect="1" noMove="1" noResize="1" noEditPoints="1" noAdjustHandles="1" noChangeArrowheads="1" noChangeShapeType="1" noTextEdit="1"/>
              </p:cNvSpPr>
              <p:nvPr/>
            </p:nvSpPr>
            <p:spPr>
              <a:xfrm>
                <a:off x="277572" y="5239771"/>
                <a:ext cx="6675994" cy="107054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7179614"/>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down)">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计算矩阵</a:t>
            </a:r>
            <a:r>
              <a:rPr lang="en-US" altLang="zh-CN" dirty="0"/>
              <a:t>Jordan</a:t>
            </a:r>
            <a:r>
              <a:rPr lang="zh-CN" altLang="en-US" dirty="0"/>
              <a:t>标准形的方法二</a:t>
            </a:r>
          </a:p>
        </p:txBody>
      </p:sp>
      <p:grpSp>
        <p:nvGrpSpPr>
          <p:cNvPr id="4" name="组合 3"/>
          <p:cNvGrpSpPr/>
          <p:nvPr/>
        </p:nvGrpSpPr>
        <p:grpSpPr>
          <a:xfrm>
            <a:off x="2502846" y="1987551"/>
            <a:ext cx="1933543" cy="833336"/>
            <a:chOff x="2502846" y="1987551"/>
            <a:chExt cx="1933543" cy="833336"/>
          </a:xfrm>
        </p:grpSpPr>
        <p:sp>
          <p:nvSpPr>
            <p:cNvPr id="15" name="矩形 14"/>
            <p:cNvSpPr/>
            <p:nvPr/>
          </p:nvSpPr>
          <p:spPr>
            <a:xfrm>
              <a:off x="2502846" y="2359222"/>
              <a:ext cx="1933543" cy="461665"/>
            </a:xfrm>
            <a:prstGeom prst="rect">
              <a:avLst/>
            </a:prstGeom>
            <a:solidFill>
              <a:schemeClr val="accent5">
                <a:lumMod val="20000"/>
                <a:lumOff val="80000"/>
              </a:schemeClr>
            </a:solidFill>
            <a:ln w="22225">
              <a:noFill/>
              <a:prstDash val="solid"/>
            </a:ln>
            <a:effectLst>
              <a:outerShdw blurRad="50800" dist="38100" dir="2700000" algn="tl" rotWithShape="0">
                <a:prstClr val="black">
                  <a:alpha val="40000"/>
                </a:prstClr>
              </a:outerShdw>
            </a:effectLst>
            <a:scene3d>
              <a:camera prst="orthographicFront"/>
              <a:lightRig rig="threePt" dir="t"/>
            </a:scene3d>
            <a:sp3d>
              <a:bevelT w="38100" h="38100" prst="relaxedInset"/>
            </a:sp3d>
          </p:spPr>
          <p:txBody>
            <a:bodyPr wrap="none">
              <a:spAutoFit/>
            </a:bodyPr>
            <a:lstStyle/>
            <a:p>
              <a:r>
                <a:rPr kumimoji="1" lang="en-US" altLang="zh-CN" sz="2400" b="1" dirty="0">
                  <a:solidFill>
                    <a:schemeClr val="accent6">
                      <a:lumMod val="75000"/>
                    </a:schemeClr>
                  </a:solidFill>
                  <a:latin typeface="Cambria" panose="02040503050406030204" pitchFamily="18" charset="0"/>
                  <a:ea typeface="Cambria" panose="02040503050406030204" pitchFamily="18" charset="0"/>
                </a:rPr>
                <a:t>Smith</a:t>
              </a:r>
              <a:r>
                <a:rPr kumimoji="1" lang="zh-CN" altLang="en-US" sz="2400" b="1" dirty="0">
                  <a:solidFill>
                    <a:schemeClr val="accent6">
                      <a:lumMod val="75000"/>
                    </a:schemeClr>
                  </a:solidFill>
                  <a:latin typeface="+mj-lt"/>
                </a:rPr>
                <a:t>标准型</a:t>
              </a:r>
              <a:endParaRPr lang="zh-CN" altLang="en-US" sz="2400" dirty="0">
                <a:solidFill>
                  <a:schemeClr val="accent6">
                    <a:lumMod val="75000"/>
                  </a:schemeClr>
                </a:solidFill>
              </a:endParaRPr>
            </a:p>
          </p:txBody>
        </p:sp>
        <p:sp>
          <p:nvSpPr>
            <p:cNvPr id="16" name="下箭头 15"/>
            <p:cNvSpPr/>
            <p:nvPr/>
          </p:nvSpPr>
          <p:spPr>
            <a:xfrm>
              <a:off x="3348000" y="1987551"/>
              <a:ext cx="144000" cy="324000"/>
            </a:xfrm>
            <a:prstGeom prst="downArrow">
              <a:avLst/>
            </a:prstGeom>
            <a:solidFill>
              <a:schemeClr val="accent5">
                <a:lumMod val="20000"/>
                <a:lumOff val="80000"/>
              </a:schemeClr>
            </a:solidFill>
            <a:ln>
              <a:noFill/>
              <a:prstDash val="solid"/>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75000"/>
                  </a:schemeClr>
                </a:solidFill>
              </a:endParaRPr>
            </a:p>
          </p:txBody>
        </p:sp>
      </p:grpSp>
      <p:grpSp>
        <p:nvGrpSpPr>
          <p:cNvPr id="5" name="组合 4"/>
          <p:cNvGrpSpPr/>
          <p:nvPr/>
        </p:nvGrpSpPr>
        <p:grpSpPr>
          <a:xfrm>
            <a:off x="2707226" y="2908253"/>
            <a:ext cx="1415772" cy="817522"/>
            <a:chOff x="2707226" y="2908253"/>
            <a:chExt cx="1415772" cy="817522"/>
          </a:xfrm>
        </p:grpSpPr>
        <p:sp>
          <p:nvSpPr>
            <p:cNvPr id="19" name="矩形 18"/>
            <p:cNvSpPr/>
            <p:nvPr/>
          </p:nvSpPr>
          <p:spPr>
            <a:xfrm>
              <a:off x="2707226" y="3264110"/>
              <a:ext cx="1415772" cy="461665"/>
            </a:xfrm>
            <a:prstGeom prst="rect">
              <a:avLst/>
            </a:prstGeom>
            <a:solidFill>
              <a:schemeClr val="accent5">
                <a:lumMod val="20000"/>
                <a:lumOff val="80000"/>
              </a:schemeClr>
            </a:solidFill>
            <a:ln w="22225">
              <a:noFill/>
              <a:prstDash val="solid"/>
            </a:ln>
            <a:effectLst>
              <a:outerShdw blurRad="50800" dist="38100" dir="2700000" algn="tl" rotWithShape="0">
                <a:prstClr val="black">
                  <a:alpha val="40000"/>
                </a:prstClr>
              </a:outerShdw>
            </a:effectLst>
            <a:scene3d>
              <a:camera prst="orthographicFront"/>
              <a:lightRig rig="threePt" dir="t"/>
            </a:scene3d>
            <a:sp3d>
              <a:bevelT w="38100" h="38100" prst="relaxedInset"/>
            </a:sp3d>
          </p:spPr>
          <p:txBody>
            <a:bodyPr wrap="none">
              <a:spAutoFit/>
            </a:bodyPr>
            <a:lstStyle/>
            <a:p>
              <a:r>
                <a:rPr lang="zh-CN" altLang="en-US" sz="2400" b="1" dirty="0">
                  <a:solidFill>
                    <a:schemeClr val="accent6">
                      <a:lumMod val="75000"/>
                    </a:schemeClr>
                  </a:solidFill>
                </a:rPr>
                <a:t>不变因子</a:t>
              </a:r>
            </a:p>
          </p:txBody>
        </p:sp>
        <p:sp>
          <p:nvSpPr>
            <p:cNvPr id="20" name="下箭头 19"/>
            <p:cNvSpPr/>
            <p:nvPr/>
          </p:nvSpPr>
          <p:spPr>
            <a:xfrm>
              <a:off x="3348000" y="2908253"/>
              <a:ext cx="144000" cy="324000"/>
            </a:xfrm>
            <a:prstGeom prst="downArrow">
              <a:avLst/>
            </a:prstGeom>
            <a:solidFill>
              <a:schemeClr val="accent5">
                <a:lumMod val="20000"/>
                <a:lumOff val="80000"/>
              </a:schemeClr>
            </a:solidFill>
            <a:ln>
              <a:noFill/>
              <a:prstDash val="solid"/>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75000"/>
                  </a:schemeClr>
                </a:solidFill>
              </a:endParaRPr>
            </a:p>
          </p:txBody>
        </p:sp>
      </p:grpSp>
      <p:grpSp>
        <p:nvGrpSpPr>
          <p:cNvPr id="3" name="组合 2"/>
          <p:cNvGrpSpPr/>
          <p:nvPr/>
        </p:nvGrpSpPr>
        <p:grpSpPr>
          <a:xfrm>
            <a:off x="1008000" y="1440000"/>
            <a:ext cx="3590633" cy="472050"/>
            <a:chOff x="1008000" y="1440000"/>
            <a:chExt cx="3590633" cy="472050"/>
          </a:xfrm>
        </p:grpSpPr>
        <mc:AlternateContent xmlns:mc="http://schemas.openxmlformats.org/markup-compatibility/2006" xmlns:a14="http://schemas.microsoft.com/office/drawing/2010/main">
          <mc:Choice Requires="a14">
            <p:sp>
              <p:nvSpPr>
                <p:cNvPr id="13" name="矩形 12"/>
                <p:cNvSpPr/>
                <p:nvPr/>
              </p:nvSpPr>
              <p:spPr>
                <a:xfrm>
                  <a:off x="2345517" y="1440000"/>
                  <a:ext cx="2253116" cy="461665"/>
                </a:xfrm>
                <a:prstGeom prst="rect">
                  <a:avLst/>
                </a:prstGeom>
                <a:solidFill>
                  <a:schemeClr val="accent5">
                    <a:lumMod val="20000"/>
                    <a:lumOff val="80000"/>
                  </a:schemeClr>
                </a:solidFill>
                <a:ln w="22225">
                  <a:noFill/>
                  <a:prstDash val="solid"/>
                </a:ln>
                <a:effectLst>
                  <a:outerShdw blurRad="50800" dist="38100" dir="2700000" algn="tl" rotWithShape="0">
                    <a:prstClr val="black">
                      <a:alpha val="40000"/>
                    </a:prstClr>
                  </a:outerShdw>
                </a:effectLst>
                <a:scene3d>
                  <a:camera prst="orthographicFront"/>
                  <a:lightRig rig="threePt" dir="t"/>
                </a:scene3d>
                <a:sp3d>
                  <a:bevelT w="38100" h="38100" prst="relaxedInset"/>
                </a:sp3d>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chemeClr val="accent6">
                                <a:lumMod val="75000"/>
                              </a:schemeClr>
                            </a:solidFill>
                            <a:latin typeface="Cambria Math"/>
                          </a:rPr>
                          <m:t>𝑨</m:t>
                        </m:r>
                        <m:d>
                          <m:dPr>
                            <m:ctrlPr>
                              <a:rPr lang="en-US" altLang="zh-CN" sz="2400" b="1" i="1" smtClean="0">
                                <a:solidFill>
                                  <a:schemeClr val="accent6">
                                    <a:lumMod val="75000"/>
                                  </a:schemeClr>
                                </a:solidFill>
                                <a:latin typeface="Cambria Math" panose="02040503050406030204" pitchFamily="18" charset="0"/>
                              </a:rPr>
                            </m:ctrlPr>
                          </m:dPr>
                          <m:e>
                            <m:r>
                              <a:rPr lang="en-US" altLang="zh-CN" sz="2400" b="1" i="1" smtClean="0">
                                <a:solidFill>
                                  <a:schemeClr val="accent6">
                                    <a:lumMod val="75000"/>
                                  </a:schemeClr>
                                </a:solidFill>
                                <a:latin typeface="Cambria Math"/>
                              </a:rPr>
                              <m:t>𝝀</m:t>
                            </m:r>
                          </m:e>
                        </m:d>
                        <m:r>
                          <a:rPr lang="en-US" altLang="zh-CN" sz="2400" b="1" i="1" smtClean="0">
                            <a:solidFill>
                              <a:schemeClr val="accent6">
                                <a:lumMod val="75000"/>
                              </a:schemeClr>
                            </a:solidFill>
                            <a:latin typeface="Cambria Math"/>
                          </a:rPr>
                          <m:t>=</m:t>
                        </m:r>
                        <m:r>
                          <a:rPr lang="en-US" altLang="zh-CN" sz="2400" b="1" i="1" smtClean="0">
                            <a:solidFill>
                              <a:schemeClr val="accent6">
                                <a:lumMod val="75000"/>
                              </a:schemeClr>
                            </a:solidFill>
                            <a:latin typeface="Cambria Math"/>
                          </a:rPr>
                          <m:t>𝝀</m:t>
                        </m:r>
                        <m:r>
                          <a:rPr lang="en-US" altLang="zh-CN" sz="2400" b="1" i="1" smtClean="0">
                            <a:solidFill>
                              <a:schemeClr val="accent6">
                                <a:lumMod val="75000"/>
                              </a:schemeClr>
                            </a:solidFill>
                            <a:latin typeface="Cambria Math"/>
                          </a:rPr>
                          <m:t>𝑬</m:t>
                        </m:r>
                        <m:r>
                          <a:rPr lang="en-US" altLang="zh-CN" sz="2400" b="1" i="1" smtClean="0">
                            <a:solidFill>
                              <a:schemeClr val="accent6">
                                <a:lumMod val="75000"/>
                              </a:schemeClr>
                            </a:solidFill>
                            <a:latin typeface="Cambria Math"/>
                          </a:rPr>
                          <m:t>−</m:t>
                        </m:r>
                        <m:r>
                          <a:rPr lang="en-US" altLang="zh-CN" sz="2400" b="1" i="1" smtClean="0">
                            <a:solidFill>
                              <a:schemeClr val="accent6">
                                <a:lumMod val="75000"/>
                              </a:schemeClr>
                            </a:solidFill>
                            <a:latin typeface="Cambria Math"/>
                          </a:rPr>
                          <m:t>𝑨</m:t>
                        </m:r>
                      </m:oMath>
                    </m:oMathPara>
                  </a14:m>
                  <a:endParaRPr lang="zh-CN" altLang="en-US" sz="2400" b="1" dirty="0">
                    <a:solidFill>
                      <a:schemeClr val="accent6">
                        <a:lumMod val="75000"/>
                      </a:schemeClr>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2345517" y="1440000"/>
                  <a:ext cx="2253116" cy="461665"/>
                </a:xfrm>
                <a:prstGeom prst="rect">
                  <a:avLst/>
                </a:prstGeom>
                <a:blipFill rotWithShape="1">
                  <a:blip r:embed="rId2"/>
                  <a:stretch>
                    <a:fillRect/>
                  </a:stretch>
                </a:blipFill>
                <a:ln w="22225">
                  <a:noFill/>
                  <a:prstDash val="solid"/>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008000" y="1450385"/>
                  <a:ext cx="479618" cy="461665"/>
                </a:xfrm>
                <a:prstGeom prst="rect">
                  <a:avLst/>
                </a:prstGeom>
                <a:solidFill>
                  <a:schemeClr val="accent5">
                    <a:lumMod val="20000"/>
                    <a:lumOff val="80000"/>
                  </a:schemeClr>
                </a:solidFill>
                <a:ln w="22225">
                  <a:noFill/>
                  <a:prstDash val="solid"/>
                </a:ln>
                <a:effectLst>
                  <a:outerShdw blurRad="50800" dist="38100" dir="2700000" algn="tl" rotWithShape="0">
                    <a:prstClr val="black">
                      <a:alpha val="40000"/>
                    </a:prstClr>
                  </a:outerShdw>
                </a:effectLst>
                <a:scene3d>
                  <a:camera prst="orthographicFront"/>
                  <a:lightRig rig="threePt" dir="t"/>
                </a:scene3d>
                <a:sp3d>
                  <a:bevelT w="38100" h="38100" prst="relaxedInset"/>
                </a:sp3d>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chemeClr val="accent6">
                                <a:lumMod val="75000"/>
                              </a:schemeClr>
                            </a:solidFill>
                            <a:latin typeface="Cambria Math"/>
                          </a:rPr>
                          <m:t>𝑨</m:t>
                        </m:r>
                      </m:oMath>
                    </m:oMathPara>
                  </a14:m>
                  <a:endParaRPr lang="zh-CN" altLang="en-US" sz="2400" b="1" dirty="0">
                    <a:solidFill>
                      <a:schemeClr val="accent6">
                        <a:lumMod val="75000"/>
                      </a:schemeClr>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1008000" y="1450385"/>
                  <a:ext cx="479618" cy="461665"/>
                </a:xfrm>
                <a:prstGeom prst="rect">
                  <a:avLst/>
                </a:prstGeom>
                <a:blipFill rotWithShape="1">
                  <a:blip r:embed="rId3"/>
                  <a:stretch>
                    <a:fillRect/>
                  </a:stretch>
                </a:blipFill>
                <a:ln w="22225">
                  <a:noFill/>
                  <a:prstDash val="solid"/>
                </a:ln>
                <a:effectLst>
                  <a:outerShdw blurRad="50800" dist="38100" dir="2700000" algn="tl" rotWithShape="0">
                    <a:prstClr val="black">
                      <a:alpha val="40000"/>
                    </a:prstClr>
                  </a:outerShdw>
                </a:effectLst>
              </p:spPr>
              <p:txBody>
                <a:bodyPr/>
                <a:lstStyle/>
                <a:p>
                  <a:r>
                    <a:rPr lang="zh-CN" altLang="en-US">
                      <a:noFill/>
                    </a:rPr>
                    <a:t> </a:t>
                  </a:r>
                </a:p>
              </p:txBody>
            </p:sp>
          </mc:Fallback>
        </mc:AlternateContent>
        <p:sp>
          <p:nvSpPr>
            <p:cNvPr id="23" name="下箭头 22"/>
            <p:cNvSpPr/>
            <p:nvPr/>
          </p:nvSpPr>
          <p:spPr>
            <a:xfrm rot="16200000">
              <a:off x="1839501" y="1555367"/>
              <a:ext cx="144000" cy="324000"/>
            </a:xfrm>
            <a:prstGeom prst="downArrow">
              <a:avLst/>
            </a:prstGeom>
            <a:solidFill>
              <a:schemeClr val="accent5">
                <a:lumMod val="20000"/>
                <a:lumOff val="80000"/>
              </a:schemeClr>
            </a:solidFill>
            <a:ln>
              <a:noFill/>
              <a:prstDash val="solid"/>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75000"/>
                  </a:schemeClr>
                </a:solidFill>
              </a:endParaRPr>
            </a:p>
          </p:txBody>
        </p:sp>
      </p:grpSp>
      <p:grpSp>
        <p:nvGrpSpPr>
          <p:cNvPr id="32" name="组合 31"/>
          <p:cNvGrpSpPr/>
          <p:nvPr/>
        </p:nvGrpSpPr>
        <p:grpSpPr>
          <a:xfrm>
            <a:off x="2700401" y="3804052"/>
            <a:ext cx="1415772" cy="824035"/>
            <a:chOff x="2700401" y="3804052"/>
            <a:chExt cx="1415772" cy="824035"/>
          </a:xfrm>
        </p:grpSpPr>
        <p:sp>
          <p:nvSpPr>
            <p:cNvPr id="25" name="矩形 24"/>
            <p:cNvSpPr/>
            <p:nvPr/>
          </p:nvSpPr>
          <p:spPr>
            <a:xfrm>
              <a:off x="2700401" y="4166422"/>
              <a:ext cx="1415772" cy="461665"/>
            </a:xfrm>
            <a:prstGeom prst="rect">
              <a:avLst/>
            </a:prstGeom>
            <a:solidFill>
              <a:schemeClr val="accent5">
                <a:lumMod val="20000"/>
                <a:lumOff val="80000"/>
              </a:schemeClr>
            </a:solidFill>
            <a:ln w="22225">
              <a:noFill/>
              <a:prstDash val="solid"/>
            </a:ln>
            <a:effectLst>
              <a:outerShdw blurRad="50800" dist="38100" dir="2700000" algn="tl" rotWithShape="0">
                <a:prstClr val="black">
                  <a:alpha val="40000"/>
                </a:prstClr>
              </a:outerShdw>
            </a:effectLst>
            <a:scene3d>
              <a:camera prst="orthographicFront"/>
              <a:lightRig rig="threePt" dir="t"/>
            </a:scene3d>
            <a:sp3d>
              <a:bevelT w="38100" h="38100" prst="relaxedInset"/>
            </a:sp3d>
          </p:spPr>
          <p:txBody>
            <a:bodyPr wrap="none">
              <a:spAutoFit/>
            </a:bodyPr>
            <a:lstStyle/>
            <a:p>
              <a:r>
                <a:rPr lang="zh-CN" altLang="en-US" sz="2400" b="1" dirty="0">
                  <a:solidFill>
                    <a:schemeClr val="accent6">
                      <a:lumMod val="75000"/>
                    </a:schemeClr>
                  </a:solidFill>
                </a:rPr>
                <a:t>初级因子</a:t>
              </a:r>
            </a:p>
          </p:txBody>
        </p:sp>
        <p:sp>
          <p:nvSpPr>
            <p:cNvPr id="26" name="下箭头 25"/>
            <p:cNvSpPr/>
            <p:nvPr/>
          </p:nvSpPr>
          <p:spPr>
            <a:xfrm>
              <a:off x="3348000" y="3804052"/>
              <a:ext cx="144000" cy="324000"/>
            </a:xfrm>
            <a:prstGeom prst="downArrow">
              <a:avLst/>
            </a:prstGeom>
            <a:solidFill>
              <a:schemeClr val="accent5">
                <a:lumMod val="20000"/>
                <a:lumOff val="80000"/>
              </a:schemeClr>
            </a:solidFill>
            <a:ln>
              <a:noFill/>
              <a:prstDash val="solid"/>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75000"/>
                  </a:schemeClr>
                </a:solidFill>
              </a:endParaRPr>
            </a:p>
          </p:txBody>
        </p:sp>
      </p:grpSp>
      <p:grpSp>
        <p:nvGrpSpPr>
          <p:cNvPr id="33" name="组合 32"/>
          <p:cNvGrpSpPr/>
          <p:nvPr/>
        </p:nvGrpSpPr>
        <p:grpSpPr>
          <a:xfrm>
            <a:off x="2696393" y="4716040"/>
            <a:ext cx="1444947" cy="837234"/>
            <a:chOff x="2696393" y="4716040"/>
            <a:chExt cx="1444947" cy="837234"/>
          </a:xfrm>
        </p:grpSpPr>
        <p:sp>
          <p:nvSpPr>
            <p:cNvPr id="28" name="矩形 27"/>
            <p:cNvSpPr/>
            <p:nvPr/>
          </p:nvSpPr>
          <p:spPr>
            <a:xfrm>
              <a:off x="2696393" y="5091609"/>
              <a:ext cx="1444947" cy="461665"/>
            </a:xfrm>
            <a:prstGeom prst="rect">
              <a:avLst/>
            </a:prstGeom>
            <a:solidFill>
              <a:schemeClr val="accent5">
                <a:lumMod val="20000"/>
                <a:lumOff val="80000"/>
              </a:schemeClr>
            </a:solidFill>
            <a:ln w="22225">
              <a:noFill/>
              <a:prstDash val="solid"/>
            </a:ln>
            <a:effectLst>
              <a:outerShdw blurRad="50800" dist="38100" dir="2700000" algn="tl" rotWithShape="0">
                <a:prstClr val="black">
                  <a:alpha val="40000"/>
                </a:prstClr>
              </a:outerShdw>
            </a:effectLst>
            <a:scene3d>
              <a:camera prst="orthographicFront"/>
              <a:lightRig rig="threePt" dir="t"/>
            </a:scene3d>
            <a:sp3d>
              <a:bevelT w="38100" h="38100" prst="relaxedInset"/>
            </a:sp3d>
          </p:spPr>
          <p:txBody>
            <a:bodyPr wrap="none">
              <a:spAutoFit/>
            </a:bodyPr>
            <a:lstStyle/>
            <a:p>
              <a:r>
                <a:rPr lang="en-US" altLang="zh-CN" sz="2400" b="1" dirty="0">
                  <a:solidFill>
                    <a:schemeClr val="accent6">
                      <a:lumMod val="75000"/>
                    </a:schemeClr>
                  </a:solidFill>
                  <a:latin typeface="Cambria" pitchFamily="18" charset="0"/>
                  <a:ea typeface="Cambria" pitchFamily="18" charset="0"/>
                </a:rPr>
                <a:t>Jordan</a:t>
              </a:r>
              <a:r>
                <a:rPr lang="zh-CN" altLang="en-US" sz="2400" b="1" dirty="0">
                  <a:solidFill>
                    <a:schemeClr val="accent6">
                      <a:lumMod val="75000"/>
                    </a:schemeClr>
                  </a:solidFill>
                </a:rPr>
                <a:t>块</a:t>
              </a:r>
            </a:p>
          </p:txBody>
        </p:sp>
        <p:sp>
          <p:nvSpPr>
            <p:cNvPr id="29" name="下箭头 28"/>
            <p:cNvSpPr/>
            <p:nvPr/>
          </p:nvSpPr>
          <p:spPr>
            <a:xfrm>
              <a:off x="3348000" y="4716040"/>
              <a:ext cx="144000" cy="324000"/>
            </a:xfrm>
            <a:prstGeom prst="downArrow">
              <a:avLst/>
            </a:prstGeom>
            <a:solidFill>
              <a:schemeClr val="accent5">
                <a:lumMod val="20000"/>
                <a:lumOff val="80000"/>
              </a:schemeClr>
            </a:solidFill>
            <a:ln>
              <a:noFill/>
              <a:prstDash val="solid"/>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75000"/>
                  </a:schemeClr>
                </a:solidFill>
              </a:endParaRPr>
            </a:p>
          </p:txBody>
        </p:sp>
      </p:grpSp>
      <p:grpSp>
        <p:nvGrpSpPr>
          <p:cNvPr id="34" name="组合 33"/>
          <p:cNvGrpSpPr/>
          <p:nvPr/>
        </p:nvGrpSpPr>
        <p:grpSpPr>
          <a:xfrm>
            <a:off x="1008000" y="5111162"/>
            <a:ext cx="1208114" cy="461665"/>
            <a:chOff x="1008000" y="5111162"/>
            <a:chExt cx="1208114" cy="461665"/>
          </a:xfrm>
        </p:grpSpPr>
        <mc:AlternateContent xmlns:mc="http://schemas.openxmlformats.org/markup-compatibility/2006" xmlns:a14="http://schemas.microsoft.com/office/drawing/2010/main">
          <mc:Choice Requires="a14">
            <p:sp>
              <p:nvSpPr>
                <p:cNvPr id="30" name="矩形 29"/>
                <p:cNvSpPr/>
                <p:nvPr/>
              </p:nvSpPr>
              <p:spPr>
                <a:xfrm>
                  <a:off x="1008000" y="5111162"/>
                  <a:ext cx="405880" cy="461665"/>
                </a:xfrm>
                <a:prstGeom prst="rect">
                  <a:avLst/>
                </a:prstGeom>
                <a:solidFill>
                  <a:schemeClr val="accent5">
                    <a:lumMod val="20000"/>
                    <a:lumOff val="80000"/>
                  </a:schemeClr>
                </a:solidFill>
                <a:ln w="22225">
                  <a:noFill/>
                  <a:prstDash val="solid"/>
                </a:ln>
                <a:effectLst>
                  <a:outerShdw blurRad="50800" dist="38100" dir="2700000" algn="tl" rotWithShape="0">
                    <a:prstClr val="black">
                      <a:alpha val="40000"/>
                    </a:prstClr>
                  </a:outerShdw>
                </a:effectLst>
                <a:scene3d>
                  <a:camera prst="orthographicFront"/>
                  <a:lightRig rig="threePt" dir="t"/>
                </a:scene3d>
                <a:sp3d>
                  <a:bevelT w="38100" h="38100" prst="relaxedInset"/>
                </a:sp3d>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chemeClr val="accent6">
                                <a:lumMod val="75000"/>
                              </a:schemeClr>
                            </a:solidFill>
                            <a:latin typeface="Cambria Math"/>
                          </a:rPr>
                          <m:t>𝑱</m:t>
                        </m:r>
                      </m:oMath>
                    </m:oMathPara>
                  </a14:m>
                  <a:endParaRPr lang="zh-CN" altLang="en-US" sz="2400" b="1" dirty="0">
                    <a:solidFill>
                      <a:schemeClr val="accent6">
                        <a:lumMod val="75000"/>
                      </a:schemeClr>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1008000" y="5111162"/>
                  <a:ext cx="405880" cy="461665"/>
                </a:xfrm>
                <a:prstGeom prst="rect">
                  <a:avLst/>
                </a:prstGeom>
                <a:blipFill rotWithShape="1">
                  <a:blip r:embed="rId4"/>
                  <a:stretch>
                    <a:fillRect/>
                  </a:stretch>
                </a:blipFill>
                <a:ln w="22225">
                  <a:noFill/>
                  <a:prstDash val="solid"/>
                </a:ln>
                <a:effectLst>
                  <a:outerShdw blurRad="50800" dist="38100" dir="2700000" algn="tl" rotWithShape="0">
                    <a:prstClr val="black">
                      <a:alpha val="40000"/>
                    </a:prstClr>
                  </a:outerShdw>
                </a:effectLst>
              </p:spPr>
              <p:txBody>
                <a:bodyPr/>
                <a:lstStyle/>
                <a:p>
                  <a:r>
                    <a:rPr lang="zh-CN" altLang="en-US">
                      <a:noFill/>
                    </a:rPr>
                    <a:t> </a:t>
                  </a:r>
                </a:p>
              </p:txBody>
            </p:sp>
          </mc:Fallback>
        </mc:AlternateContent>
        <p:sp>
          <p:nvSpPr>
            <p:cNvPr id="31" name="下箭头 30"/>
            <p:cNvSpPr/>
            <p:nvPr/>
          </p:nvSpPr>
          <p:spPr>
            <a:xfrm rot="5400000">
              <a:off x="1964114" y="5204666"/>
              <a:ext cx="144000" cy="360000"/>
            </a:xfrm>
            <a:prstGeom prst="downArrow">
              <a:avLst/>
            </a:prstGeom>
            <a:solidFill>
              <a:schemeClr val="accent5">
                <a:lumMod val="20000"/>
                <a:lumOff val="80000"/>
              </a:schemeClr>
            </a:solidFill>
            <a:ln>
              <a:noFill/>
              <a:prstDash val="solid"/>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75000"/>
                  </a:schemeClr>
                </a:solidFill>
              </a:endParaRPr>
            </a:p>
          </p:txBody>
        </p:sp>
      </p:grpSp>
    </p:spTree>
    <p:extLst>
      <p:ext uri="{BB962C8B-B14F-4D97-AF65-F5344CB8AC3E}">
        <p14:creationId xmlns:p14="http://schemas.microsoft.com/office/powerpoint/2010/main" val="3282491005"/>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ppt_x"/>
                                          </p:val>
                                        </p:tav>
                                        <p:tav tm="100000">
                                          <p:val>
                                            <p:strVal val="#ppt_x"/>
                                          </p:val>
                                        </p:tav>
                                      </p:tavLst>
                                    </p:anim>
                                    <p:anim calcmode="lin" valueType="num">
                                      <p:cBhvr additive="base">
                                        <p:cTn id="2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barn(inVertical)">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right)">
                                      <p:cBhvr>
                                        <p:cTn id="3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计算矩阵</a:t>
            </a:r>
            <a:r>
              <a:rPr lang="en-US" altLang="zh-CN" dirty="0"/>
              <a:t>Jordan</a:t>
            </a:r>
            <a:r>
              <a:rPr lang="zh-CN" altLang="en-US" dirty="0"/>
              <a:t>标准形的方法二</a:t>
            </a:r>
          </a:p>
        </p:txBody>
      </p:sp>
      <mc:AlternateContent xmlns:mc="http://schemas.openxmlformats.org/markup-compatibility/2006" xmlns:a14="http://schemas.microsoft.com/office/drawing/2010/main">
        <mc:Choice Requires="a14">
          <p:sp>
            <p:nvSpPr>
              <p:cNvPr id="3" name="Rectangle 13"/>
              <p:cNvSpPr>
                <a:spLocks noChangeArrowheads="1"/>
              </p:cNvSpPr>
              <p:nvPr/>
            </p:nvSpPr>
            <p:spPr bwMode="auto">
              <a:xfrm>
                <a:off x="714791" y="1494331"/>
                <a:ext cx="7415213" cy="109844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2400" b="1" dirty="0">
                    <a:solidFill>
                      <a:srgbClr val="006666"/>
                    </a:solidFill>
                    <a:latin typeface="+mn-ea"/>
                    <a:ea typeface="+mn-ea"/>
                  </a:rPr>
                  <a:t>例</a:t>
                </a:r>
                <a:r>
                  <a:rPr lang="en-US" altLang="zh-CN" sz="2400" b="1" dirty="0">
                    <a:solidFill>
                      <a:srgbClr val="006666"/>
                    </a:solidFill>
                    <a:latin typeface="+mn-ea"/>
                    <a:ea typeface="+mn-ea"/>
                  </a:rPr>
                  <a:t>5  </a:t>
                </a:r>
                <a:r>
                  <a:rPr lang="zh-CN" altLang="en-US" sz="2400" b="1" dirty="0">
                    <a:solidFill>
                      <a:srgbClr val="006666"/>
                    </a:solidFill>
                    <a:latin typeface="+mn-ea"/>
                    <a:ea typeface="+mn-ea"/>
                  </a:rPr>
                  <a:t>求矩阵</a:t>
                </a:r>
                <a14:m>
                  <m:oMath xmlns:m="http://schemas.openxmlformats.org/officeDocument/2006/math">
                    <m:r>
                      <a:rPr lang="en-US" altLang="zh-CN" sz="2400" b="1" i="1" smtClean="0">
                        <a:solidFill>
                          <a:srgbClr val="006666"/>
                        </a:solidFill>
                        <a:latin typeface="Cambria Math"/>
                        <a:ea typeface="+mn-ea"/>
                      </a:rPr>
                      <m:t>𝑨</m:t>
                    </m:r>
                    <m:r>
                      <a:rPr lang="en-US" altLang="zh-CN" sz="2400" b="0" i="1" smtClean="0">
                        <a:solidFill>
                          <a:srgbClr val="006666"/>
                        </a:solidFill>
                        <a:latin typeface="Cambria Math"/>
                        <a:ea typeface="+mn-ea"/>
                      </a:rPr>
                      <m:t>=</m:t>
                    </m:r>
                    <m:d>
                      <m:dPr>
                        <m:begChr m:val="["/>
                        <m:endChr m:val="]"/>
                        <m:ctrlPr>
                          <a:rPr lang="en-US" altLang="zh-CN" sz="2400" i="1" smtClean="0">
                            <a:solidFill>
                              <a:srgbClr val="006666"/>
                            </a:solidFill>
                            <a:latin typeface="Cambria Math" panose="02040503050406030204" pitchFamily="18" charset="0"/>
                            <a:ea typeface="+mn-ea"/>
                          </a:rPr>
                        </m:ctrlPr>
                      </m:dPr>
                      <m:e>
                        <m:m>
                          <m:mPr>
                            <m:mcs>
                              <m:mc>
                                <m:mcPr>
                                  <m:count m:val="3"/>
                                  <m:mcJc m:val="center"/>
                                </m:mcPr>
                              </m:mc>
                            </m:mcs>
                            <m:ctrlPr>
                              <a:rPr lang="en-US" altLang="zh-CN" sz="2400" i="1" smtClean="0">
                                <a:solidFill>
                                  <a:srgbClr val="006666"/>
                                </a:solidFill>
                                <a:latin typeface="Cambria Math" panose="02040503050406030204" pitchFamily="18" charset="0"/>
                                <a:ea typeface="+mn-ea"/>
                              </a:rPr>
                            </m:ctrlPr>
                          </m:mPr>
                          <m:mr>
                            <m:e>
                              <m:r>
                                <m:rPr>
                                  <m:brk m:alnAt="7"/>
                                </m:rPr>
                                <a:rPr lang="en-US" altLang="zh-CN" sz="2400" b="0" i="1" smtClean="0">
                                  <a:solidFill>
                                    <a:srgbClr val="006666"/>
                                  </a:solidFill>
                                  <a:latin typeface="Cambria Math"/>
                                  <a:ea typeface="+mn-ea"/>
                                </a:rPr>
                                <m:t>−</m:t>
                              </m:r>
                              <m:r>
                                <a:rPr lang="en-US" altLang="zh-CN" sz="2400" b="0" i="1" smtClean="0">
                                  <a:solidFill>
                                    <a:srgbClr val="006666"/>
                                  </a:solidFill>
                                  <a:latin typeface="Cambria Math"/>
                                  <a:ea typeface="+mn-ea"/>
                                </a:rPr>
                                <m:t>1</m:t>
                              </m:r>
                            </m:e>
                            <m:e>
                              <m:r>
                                <a:rPr lang="en-US" altLang="zh-CN" sz="2400" b="0" i="1" smtClean="0">
                                  <a:solidFill>
                                    <a:srgbClr val="006666"/>
                                  </a:solidFill>
                                  <a:latin typeface="Cambria Math"/>
                                  <a:ea typeface="+mn-ea"/>
                                </a:rPr>
                                <m:t>−2</m:t>
                              </m:r>
                            </m:e>
                            <m:e>
                              <m:r>
                                <a:rPr lang="en-US" altLang="zh-CN" sz="2400" b="0" i="1" smtClean="0">
                                  <a:solidFill>
                                    <a:srgbClr val="006666"/>
                                  </a:solidFill>
                                  <a:latin typeface="Cambria Math"/>
                                  <a:ea typeface="+mn-ea"/>
                                </a:rPr>
                                <m:t>6</m:t>
                              </m:r>
                            </m:e>
                          </m:mr>
                          <m:mr>
                            <m:e>
                              <m:r>
                                <a:rPr lang="en-US" altLang="zh-CN" sz="2400" b="0" i="1" smtClean="0">
                                  <a:solidFill>
                                    <a:srgbClr val="006666"/>
                                  </a:solidFill>
                                  <a:latin typeface="Cambria Math"/>
                                  <a:ea typeface="+mn-ea"/>
                                </a:rPr>
                                <m:t>−1</m:t>
                              </m:r>
                            </m:e>
                            <m:e>
                              <m:r>
                                <a:rPr lang="en-US" altLang="zh-CN" sz="2400" b="0" i="1" smtClean="0">
                                  <a:solidFill>
                                    <a:srgbClr val="006666"/>
                                  </a:solidFill>
                                  <a:latin typeface="Cambria Math"/>
                                  <a:ea typeface="+mn-ea"/>
                                </a:rPr>
                                <m:t>0</m:t>
                              </m:r>
                            </m:e>
                            <m:e>
                              <m:r>
                                <a:rPr lang="en-US" altLang="zh-CN" sz="2400" b="0" i="1" smtClean="0">
                                  <a:solidFill>
                                    <a:srgbClr val="006666"/>
                                  </a:solidFill>
                                  <a:latin typeface="Cambria Math"/>
                                  <a:ea typeface="+mn-ea"/>
                                </a:rPr>
                                <m:t>3</m:t>
                              </m:r>
                            </m:e>
                          </m:mr>
                          <m:mr>
                            <m:e>
                              <m:r>
                                <a:rPr lang="en-US" altLang="zh-CN" sz="2400" b="0" i="1" smtClean="0">
                                  <a:solidFill>
                                    <a:srgbClr val="006666"/>
                                  </a:solidFill>
                                  <a:latin typeface="Cambria Math"/>
                                  <a:ea typeface="+mn-ea"/>
                                </a:rPr>
                                <m:t>−1</m:t>
                              </m:r>
                            </m:e>
                            <m:e>
                              <m:r>
                                <a:rPr lang="en-US" altLang="zh-CN" sz="2400" b="0" i="1" smtClean="0">
                                  <a:solidFill>
                                    <a:srgbClr val="006666"/>
                                  </a:solidFill>
                                  <a:latin typeface="Cambria Math"/>
                                  <a:ea typeface="+mn-ea"/>
                                </a:rPr>
                                <m:t>−1</m:t>
                              </m:r>
                            </m:e>
                            <m:e>
                              <m:r>
                                <a:rPr lang="en-US" altLang="zh-CN" sz="2400" b="0" i="1" smtClean="0">
                                  <a:solidFill>
                                    <a:srgbClr val="006666"/>
                                  </a:solidFill>
                                  <a:latin typeface="Cambria Math"/>
                                  <a:ea typeface="+mn-ea"/>
                                </a:rPr>
                                <m:t>4</m:t>
                              </m:r>
                            </m:e>
                          </m:mr>
                        </m:m>
                      </m:e>
                    </m:d>
                  </m:oMath>
                </a14:m>
                <a:r>
                  <a:rPr lang="zh-CN" altLang="en-US" sz="2400" b="1" dirty="0">
                    <a:solidFill>
                      <a:srgbClr val="006666"/>
                    </a:solidFill>
                    <a:latin typeface="+mn-ea"/>
                    <a:ea typeface="+mn-ea"/>
                  </a:rPr>
                  <a:t>的</a:t>
                </a:r>
                <a:r>
                  <a:rPr lang="en-US" altLang="zh-CN" sz="2400" b="1" dirty="0">
                    <a:solidFill>
                      <a:srgbClr val="006666"/>
                    </a:solidFill>
                    <a:latin typeface="Cambria" pitchFamily="18" charset="0"/>
                    <a:ea typeface="Cambria" pitchFamily="18" charset="0"/>
                  </a:rPr>
                  <a:t>Jordan</a:t>
                </a:r>
                <a:r>
                  <a:rPr lang="zh-CN" altLang="en-US" sz="2400" b="1" dirty="0">
                    <a:solidFill>
                      <a:srgbClr val="006666"/>
                    </a:solidFill>
                    <a:latin typeface="+mn-ea"/>
                    <a:ea typeface="+mn-ea"/>
                  </a:rPr>
                  <a:t>标准形</a:t>
                </a:r>
                <a:r>
                  <a:rPr lang="en-US" altLang="zh-CN" sz="2400" b="1" dirty="0">
                    <a:solidFill>
                      <a:srgbClr val="006666"/>
                    </a:solidFill>
                    <a:latin typeface="+mn-ea"/>
                    <a:ea typeface="+mn-ea"/>
                  </a:rPr>
                  <a:t>.</a:t>
                </a:r>
                <a:endParaRPr lang="zh-CN" altLang="en-US" sz="2400" b="1" dirty="0">
                  <a:solidFill>
                    <a:srgbClr val="006666"/>
                  </a:solidFill>
                  <a:latin typeface="+mn-ea"/>
                  <a:ea typeface="+mn-ea"/>
                </a:endParaRPr>
              </a:p>
            </p:txBody>
          </p:sp>
        </mc:Choice>
        <mc:Fallback xmlns="">
          <p:sp>
            <p:nvSpPr>
              <p:cNvPr id="3" name="Rectangle 13"/>
              <p:cNvSpPr>
                <a:spLocks noRot="1" noChangeAspect="1" noMove="1" noResize="1" noEditPoints="1" noAdjustHandles="1" noChangeArrowheads="1" noChangeShapeType="1" noTextEdit="1"/>
              </p:cNvSpPr>
              <p:nvPr/>
            </p:nvSpPr>
            <p:spPr bwMode="auto">
              <a:xfrm>
                <a:off x="714791" y="1494331"/>
                <a:ext cx="7415213" cy="1098442"/>
              </a:xfrm>
              <a:prstGeom prst="rect">
                <a:avLst/>
              </a:prstGeom>
              <a:blipFill>
                <a:blip r:embed="rId3"/>
                <a:stretch>
                  <a:fillRect l="-12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13"/>
              <p:cNvSpPr>
                <a:spLocks noChangeArrowheads="1"/>
              </p:cNvSpPr>
              <p:nvPr/>
            </p:nvSpPr>
            <p:spPr bwMode="auto">
              <a:xfrm>
                <a:off x="793113" y="2884263"/>
                <a:ext cx="8124409" cy="126079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000" b="1">
                    <a:solidFill>
                      <a:srgbClr val="006666"/>
                    </a:solidFill>
                    <a:latin typeface="+mn-ea"/>
                  </a:rPr>
                  <a:t>解：</a:t>
                </a:r>
                <a:r>
                  <a:rPr lang="en-US" altLang="zh-CN" sz="2000" b="1">
                    <a:solidFill>
                      <a:srgbClr val="0070C0"/>
                    </a:solidFill>
                  </a:rPr>
                  <a:t> </a:t>
                </a:r>
                <a14:m>
                  <m:oMath xmlns:m="http://schemas.openxmlformats.org/officeDocument/2006/math">
                    <m:r>
                      <a:rPr lang="en-US" altLang="zh-CN" sz="2000" b="1" i="1">
                        <a:solidFill>
                          <a:srgbClr val="0070C0"/>
                        </a:solidFill>
                        <a:latin typeface="Cambria Math"/>
                      </a:rPr>
                      <m:t>𝝀</m:t>
                    </m:r>
                    <m:r>
                      <a:rPr lang="en-US" altLang="zh-CN" sz="2000" b="1" i="1">
                        <a:solidFill>
                          <a:srgbClr val="0070C0"/>
                        </a:solidFill>
                        <a:latin typeface="Cambria Math"/>
                      </a:rPr>
                      <m:t>𝑬</m:t>
                    </m:r>
                    <m:r>
                      <a:rPr lang="en-US" altLang="zh-CN" sz="2000" b="1" i="1">
                        <a:solidFill>
                          <a:srgbClr val="0070C0"/>
                        </a:solidFill>
                        <a:latin typeface="Cambria Math"/>
                      </a:rPr>
                      <m:t>−</m:t>
                    </m:r>
                    <m:r>
                      <a:rPr lang="en-US" altLang="zh-CN" sz="2000" b="1" i="1">
                        <a:solidFill>
                          <a:srgbClr val="0070C0"/>
                        </a:solidFill>
                        <a:latin typeface="Cambria Math"/>
                      </a:rPr>
                      <m:t>𝑨</m:t>
                    </m:r>
                  </m:oMath>
                </a14:m>
                <a:r>
                  <a:rPr lang="zh-CN" altLang="en-US" sz="2000" b="1">
                    <a:solidFill>
                      <a:srgbClr val="006666"/>
                    </a:solidFill>
                    <a:latin typeface="+mn-ea"/>
                  </a:rPr>
                  <a:t>的 </a:t>
                </a:r>
                <a:r>
                  <a:rPr lang="en-US" altLang="zh-CN" sz="2000" b="1">
                    <a:solidFill>
                      <a:srgbClr val="006666"/>
                    </a:solidFill>
                    <a:latin typeface="Cambria" pitchFamily="18" charset="0"/>
                    <a:ea typeface="Cambria" pitchFamily="18" charset="0"/>
                  </a:rPr>
                  <a:t>Smith</a:t>
                </a:r>
                <a:r>
                  <a:rPr lang="zh-CN" altLang="en-US" sz="2000" b="1" dirty="0">
                    <a:solidFill>
                      <a:srgbClr val="006666"/>
                    </a:solidFill>
                    <a:latin typeface="+mn-ea"/>
                    <a:ea typeface="+mn-ea"/>
                  </a:rPr>
                  <a:t>标准形为</a:t>
                </a:r>
                <a:r>
                  <a:rPr lang="en-US" altLang="zh-CN" sz="2000" b="1" dirty="0">
                    <a:solidFill>
                      <a:srgbClr val="006666"/>
                    </a:solidFill>
                    <a:latin typeface="+mn-ea"/>
                    <a:ea typeface="+mn-ea"/>
                  </a:rPr>
                  <a:t>:   </a:t>
                </a:r>
                <a14:m>
                  <m:oMath xmlns:m="http://schemas.openxmlformats.org/officeDocument/2006/math">
                    <m:d>
                      <m:dPr>
                        <m:begChr m:val="["/>
                        <m:endChr m:val="]"/>
                        <m:ctrlPr>
                          <a:rPr lang="zh-CN" altLang="en-US" sz="2000" b="1" i="1">
                            <a:solidFill>
                              <a:srgbClr val="0070C0"/>
                            </a:solidFill>
                            <a:latin typeface="Cambria Math" panose="02040503050406030204" pitchFamily="18" charset="0"/>
                          </a:rPr>
                        </m:ctrlPr>
                      </m:dPr>
                      <m:e>
                        <m:m>
                          <m:mPr>
                            <m:mcs>
                              <m:mc>
                                <m:mcPr>
                                  <m:count m:val="3"/>
                                  <m:mcJc m:val="center"/>
                                </m:mcPr>
                              </m:mc>
                            </m:mcs>
                            <m:ctrlPr>
                              <a:rPr lang="zh-CN" altLang="en-US" sz="2000" b="1" i="1">
                                <a:solidFill>
                                  <a:srgbClr val="0070C0"/>
                                </a:solidFill>
                                <a:latin typeface="Cambria Math" panose="02040503050406030204" pitchFamily="18" charset="0"/>
                              </a:rPr>
                            </m:ctrlPr>
                          </m:mPr>
                          <m:mr>
                            <m:e>
                              <m:r>
                                <a:rPr lang="zh-CN" altLang="en-US" sz="2000" b="1" i="1">
                                  <a:solidFill>
                                    <a:srgbClr val="0070C0"/>
                                  </a:solidFill>
                                  <a:latin typeface="Cambria Math"/>
                                </a:rPr>
                                <m:t>𝟏</m:t>
                              </m:r>
                            </m:e>
                            <m:e>
                              <m:r>
                                <a:rPr lang="zh-CN" altLang="en-US" sz="2000" b="1" i="1">
                                  <a:solidFill>
                                    <a:srgbClr val="0070C0"/>
                                  </a:solidFill>
                                  <a:latin typeface="Cambria Math"/>
                                </a:rPr>
                                <m:t>𝟎</m:t>
                              </m:r>
                            </m:e>
                            <m:e>
                              <m:r>
                                <a:rPr lang="zh-CN" altLang="en-US" sz="2000" b="1" i="1">
                                  <a:solidFill>
                                    <a:srgbClr val="0070C0"/>
                                  </a:solidFill>
                                  <a:latin typeface="Cambria Math"/>
                                </a:rPr>
                                <m:t>𝟎</m:t>
                              </m:r>
                            </m:e>
                          </m:mr>
                          <m:mr>
                            <m:e>
                              <m:r>
                                <a:rPr lang="zh-CN" altLang="en-US" sz="2000" b="1" i="1">
                                  <a:solidFill>
                                    <a:srgbClr val="0070C0"/>
                                  </a:solidFill>
                                  <a:latin typeface="Cambria Math"/>
                                </a:rPr>
                                <m:t>𝟎</m:t>
                              </m:r>
                            </m:e>
                            <m:e>
                              <m:r>
                                <a:rPr lang="zh-CN" altLang="en-US" sz="2000" b="1" i="1">
                                  <a:solidFill>
                                    <a:srgbClr val="0070C0"/>
                                  </a:solidFill>
                                  <a:latin typeface="Cambria Math"/>
                                </a:rPr>
                                <m:t>𝝀</m:t>
                              </m:r>
                              <m:r>
                                <a:rPr lang="zh-CN" altLang="en-US" sz="2000" b="1">
                                  <a:solidFill>
                                    <a:srgbClr val="0070C0"/>
                                  </a:solidFill>
                                  <a:latin typeface="Cambria Math"/>
                                </a:rPr>
                                <m:t>−</m:t>
                              </m:r>
                              <m:r>
                                <a:rPr lang="zh-CN" altLang="en-US" sz="2000" b="1" i="1">
                                  <a:solidFill>
                                    <a:srgbClr val="0070C0"/>
                                  </a:solidFill>
                                  <a:latin typeface="Cambria Math"/>
                                </a:rPr>
                                <m:t>𝟏</m:t>
                              </m:r>
                            </m:e>
                            <m:e>
                              <m:r>
                                <a:rPr lang="zh-CN" altLang="en-US" sz="2000" b="1" i="1">
                                  <a:solidFill>
                                    <a:srgbClr val="0070C0"/>
                                  </a:solidFill>
                                  <a:latin typeface="Cambria Math"/>
                                </a:rPr>
                                <m:t>𝟎</m:t>
                              </m:r>
                            </m:e>
                          </m:mr>
                          <m:mr>
                            <m:e>
                              <m:r>
                                <a:rPr lang="zh-CN" altLang="en-US" sz="2000" b="1" i="1">
                                  <a:solidFill>
                                    <a:srgbClr val="0070C0"/>
                                  </a:solidFill>
                                  <a:latin typeface="Cambria Math"/>
                                </a:rPr>
                                <m:t>𝟎</m:t>
                              </m:r>
                            </m:e>
                            <m:e>
                              <m:r>
                                <a:rPr lang="zh-CN" altLang="en-US" sz="2000" b="1" i="1">
                                  <a:solidFill>
                                    <a:srgbClr val="0070C0"/>
                                  </a:solidFill>
                                  <a:latin typeface="Cambria Math"/>
                                </a:rPr>
                                <m:t>𝟎</m:t>
                              </m:r>
                            </m:e>
                            <m:e>
                              <m:sSup>
                                <m:sSupPr>
                                  <m:ctrlPr>
                                    <a:rPr lang="zh-CN" altLang="en-US" sz="2000" b="1" i="1">
                                      <a:solidFill>
                                        <a:srgbClr val="0070C0"/>
                                      </a:solidFill>
                                      <a:latin typeface="Cambria Math" panose="02040503050406030204" pitchFamily="18" charset="0"/>
                                    </a:rPr>
                                  </m:ctrlPr>
                                </m:sSupPr>
                                <m:e>
                                  <m:d>
                                    <m:dPr>
                                      <m:ctrlPr>
                                        <a:rPr lang="zh-CN" altLang="en-US" sz="2000" b="1" i="1">
                                          <a:solidFill>
                                            <a:srgbClr val="0070C0"/>
                                          </a:solidFill>
                                          <a:latin typeface="Cambria Math" panose="02040503050406030204" pitchFamily="18" charset="0"/>
                                        </a:rPr>
                                      </m:ctrlPr>
                                    </m:dPr>
                                    <m:e>
                                      <m:r>
                                        <a:rPr lang="zh-CN" altLang="en-US" sz="2000" b="1" i="1">
                                          <a:solidFill>
                                            <a:srgbClr val="0070C0"/>
                                          </a:solidFill>
                                          <a:latin typeface="Cambria Math"/>
                                        </a:rPr>
                                        <m:t>𝝀</m:t>
                                      </m:r>
                                      <m:r>
                                        <a:rPr lang="zh-CN" altLang="en-US" sz="2000" b="1">
                                          <a:solidFill>
                                            <a:srgbClr val="0070C0"/>
                                          </a:solidFill>
                                          <a:latin typeface="Cambria Math"/>
                                        </a:rPr>
                                        <m:t>−</m:t>
                                      </m:r>
                                      <m:r>
                                        <a:rPr lang="zh-CN" altLang="en-US" sz="2000" b="1" i="1">
                                          <a:solidFill>
                                            <a:srgbClr val="0070C0"/>
                                          </a:solidFill>
                                          <a:latin typeface="Cambria Math"/>
                                        </a:rPr>
                                        <m:t>𝟏</m:t>
                                      </m:r>
                                    </m:e>
                                  </m:d>
                                </m:e>
                                <m:sup>
                                  <m:r>
                                    <a:rPr lang="zh-CN" altLang="en-US" sz="2000" b="1" i="1">
                                      <a:solidFill>
                                        <a:srgbClr val="0070C0"/>
                                      </a:solidFill>
                                      <a:latin typeface="Cambria Math"/>
                                    </a:rPr>
                                    <m:t>𝟐</m:t>
                                  </m:r>
                                </m:sup>
                              </m:sSup>
                            </m:e>
                          </m:mr>
                        </m:m>
                      </m:e>
                    </m:d>
                  </m:oMath>
                </a14:m>
                <a:endParaRPr lang="zh-CN" altLang="en-US" sz="2000" dirty="0">
                  <a:solidFill>
                    <a:srgbClr val="006666"/>
                  </a:solidFill>
                  <a:latin typeface="+mn-ea"/>
                </a:endParaRPr>
              </a:p>
              <a:p>
                <a:pPr>
                  <a:spcBef>
                    <a:spcPct val="0"/>
                  </a:spcBef>
                  <a:buSzTx/>
                  <a:buNone/>
                </a:pPr>
                <a:r>
                  <a:rPr lang="en-US" altLang="zh-CN" sz="2000" b="1" dirty="0">
                    <a:solidFill>
                      <a:srgbClr val="006666"/>
                    </a:solidFill>
                    <a:latin typeface="+mn-ea"/>
                    <a:ea typeface="+mn-ea"/>
                  </a:rPr>
                  <a:t> </a:t>
                </a:r>
                <a:endParaRPr lang="zh-CN" altLang="en-US" sz="2000" dirty="0">
                  <a:solidFill>
                    <a:srgbClr val="006666"/>
                  </a:solidFill>
                  <a:latin typeface="+mn-ea"/>
                  <a:ea typeface="+mn-ea"/>
                </a:endParaRPr>
              </a:p>
            </p:txBody>
          </p:sp>
        </mc:Choice>
        <mc:Fallback xmlns="">
          <p:sp>
            <p:nvSpPr>
              <p:cNvPr id="12" name="Rectangle 13"/>
              <p:cNvSpPr>
                <a:spLocks noRot="1" noChangeAspect="1" noMove="1" noResize="1" noEditPoints="1" noAdjustHandles="1" noChangeArrowheads="1" noChangeShapeType="1" noTextEdit="1"/>
              </p:cNvSpPr>
              <p:nvPr/>
            </p:nvSpPr>
            <p:spPr bwMode="auto">
              <a:xfrm>
                <a:off x="793113" y="2884263"/>
                <a:ext cx="8124409" cy="1260794"/>
              </a:xfrm>
              <a:prstGeom prst="rect">
                <a:avLst/>
              </a:prstGeom>
              <a:blipFill>
                <a:blip r:embed="rId4"/>
                <a:stretch>
                  <a:fillRect l="-7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13"/>
              <p:cNvSpPr>
                <a:spLocks noChangeArrowheads="1"/>
              </p:cNvSpPr>
              <p:nvPr/>
            </p:nvSpPr>
            <p:spPr bwMode="auto">
              <a:xfrm>
                <a:off x="766549" y="4010560"/>
                <a:ext cx="8124409" cy="4070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000" b="1" dirty="0">
                    <a:solidFill>
                      <a:srgbClr val="006666"/>
                    </a:solidFill>
                    <a:latin typeface="+mn-ea"/>
                    <a:ea typeface="+mn-ea"/>
                  </a:rPr>
                  <a:t>不变因子</a:t>
                </a:r>
                <a:r>
                  <a:rPr lang="en-US" altLang="zh-CN" sz="2000" b="1" dirty="0">
                    <a:solidFill>
                      <a:srgbClr val="006666"/>
                    </a:solidFill>
                    <a:latin typeface="+mn-ea"/>
                    <a:ea typeface="+mn-ea"/>
                  </a:rPr>
                  <a:t>:   </a:t>
                </a:r>
                <a14:m>
                  <m:oMath xmlns:m="http://schemas.openxmlformats.org/officeDocument/2006/math">
                    <m:sSub>
                      <m:sSubPr>
                        <m:ctrlPr>
                          <a:rPr lang="en-US" altLang="zh-CN" sz="2000" b="1" i="1">
                            <a:solidFill>
                              <a:srgbClr val="0070C0"/>
                            </a:solidFill>
                            <a:latin typeface="Cambria Math" panose="02040503050406030204" pitchFamily="18" charset="0"/>
                          </a:rPr>
                        </m:ctrlPr>
                      </m:sSubPr>
                      <m:e>
                        <m:r>
                          <a:rPr lang="en-US" altLang="zh-CN" sz="2000" b="1" i="1">
                            <a:solidFill>
                              <a:srgbClr val="0070C0"/>
                            </a:solidFill>
                            <a:latin typeface="Cambria Math"/>
                          </a:rPr>
                          <m:t>𝒅</m:t>
                        </m:r>
                      </m:e>
                      <m:sub>
                        <m:r>
                          <a:rPr lang="en-US" altLang="zh-CN" sz="2000" b="1" i="1">
                            <a:solidFill>
                              <a:srgbClr val="0070C0"/>
                            </a:solidFill>
                            <a:latin typeface="Cambria Math"/>
                          </a:rPr>
                          <m:t>𝟏</m:t>
                        </m:r>
                      </m:sub>
                    </m:sSub>
                    <m:d>
                      <m:dPr>
                        <m:ctrlPr>
                          <a:rPr lang="en-US" altLang="zh-CN" sz="2000" b="1" i="1">
                            <a:solidFill>
                              <a:srgbClr val="0070C0"/>
                            </a:solidFill>
                            <a:latin typeface="Cambria Math" panose="02040503050406030204" pitchFamily="18" charset="0"/>
                          </a:rPr>
                        </m:ctrlPr>
                      </m:dPr>
                      <m:e>
                        <m:r>
                          <a:rPr lang="en-US" altLang="zh-CN" sz="2000" b="1" i="1">
                            <a:solidFill>
                              <a:srgbClr val="0070C0"/>
                            </a:solidFill>
                            <a:latin typeface="Cambria Math"/>
                          </a:rPr>
                          <m:t>𝝀</m:t>
                        </m:r>
                      </m:e>
                    </m:d>
                    <m:r>
                      <a:rPr lang="en-US" altLang="zh-CN" sz="2000" b="1" i="1">
                        <a:solidFill>
                          <a:srgbClr val="0070C0"/>
                        </a:solidFill>
                        <a:latin typeface="Cambria Math"/>
                      </a:rPr>
                      <m:t>=</m:t>
                    </m:r>
                    <m:r>
                      <a:rPr lang="en-US" altLang="zh-CN" sz="2000" b="1" i="1">
                        <a:solidFill>
                          <a:srgbClr val="0070C0"/>
                        </a:solidFill>
                        <a:latin typeface="Cambria Math"/>
                      </a:rPr>
                      <m:t>𝟏</m:t>
                    </m:r>
                    <m:r>
                      <a:rPr lang="en-US" altLang="zh-CN" sz="2000" b="1" i="1">
                        <a:solidFill>
                          <a:srgbClr val="0070C0"/>
                        </a:solidFill>
                        <a:latin typeface="Cambria Math"/>
                      </a:rPr>
                      <m:t>,</m:t>
                    </m:r>
                    <m:sSub>
                      <m:sSubPr>
                        <m:ctrlPr>
                          <a:rPr lang="en-US" altLang="zh-CN" sz="2000" b="1" i="1">
                            <a:solidFill>
                              <a:srgbClr val="0070C0"/>
                            </a:solidFill>
                            <a:latin typeface="Cambria Math" panose="02040503050406030204" pitchFamily="18" charset="0"/>
                          </a:rPr>
                        </m:ctrlPr>
                      </m:sSubPr>
                      <m:e>
                        <m:r>
                          <a:rPr lang="en-US" altLang="zh-CN" sz="2000" b="1" i="1">
                            <a:solidFill>
                              <a:srgbClr val="0070C0"/>
                            </a:solidFill>
                            <a:latin typeface="Cambria Math"/>
                          </a:rPr>
                          <m:t>𝒅</m:t>
                        </m:r>
                      </m:e>
                      <m:sub>
                        <m:r>
                          <a:rPr lang="en-US" altLang="zh-CN" sz="2000" b="1" i="1">
                            <a:solidFill>
                              <a:srgbClr val="0070C0"/>
                            </a:solidFill>
                            <a:latin typeface="Cambria Math"/>
                          </a:rPr>
                          <m:t>𝟐</m:t>
                        </m:r>
                      </m:sub>
                    </m:sSub>
                    <m:d>
                      <m:dPr>
                        <m:ctrlPr>
                          <a:rPr lang="en-US" altLang="zh-CN" sz="2000" b="1" i="1">
                            <a:solidFill>
                              <a:srgbClr val="0070C0"/>
                            </a:solidFill>
                            <a:latin typeface="Cambria Math" panose="02040503050406030204" pitchFamily="18" charset="0"/>
                          </a:rPr>
                        </m:ctrlPr>
                      </m:dPr>
                      <m:e>
                        <m:r>
                          <a:rPr lang="en-US" altLang="zh-CN" sz="2000" b="1" i="1">
                            <a:solidFill>
                              <a:srgbClr val="0070C0"/>
                            </a:solidFill>
                            <a:latin typeface="Cambria Math"/>
                          </a:rPr>
                          <m:t>𝝀</m:t>
                        </m:r>
                      </m:e>
                    </m:d>
                    <m:r>
                      <a:rPr lang="en-US" altLang="zh-CN" sz="2000" b="1" i="1">
                        <a:solidFill>
                          <a:srgbClr val="0070C0"/>
                        </a:solidFill>
                        <a:latin typeface="Cambria Math"/>
                      </a:rPr>
                      <m:t>=</m:t>
                    </m:r>
                    <m:r>
                      <a:rPr lang="en-US" altLang="zh-CN" sz="2000" b="1" i="1">
                        <a:solidFill>
                          <a:srgbClr val="0070C0"/>
                        </a:solidFill>
                        <a:latin typeface="Cambria Math"/>
                      </a:rPr>
                      <m:t>𝝀</m:t>
                    </m:r>
                    <m:r>
                      <a:rPr lang="en-US" altLang="zh-CN" sz="2000" b="1" i="1">
                        <a:solidFill>
                          <a:srgbClr val="0070C0"/>
                        </a:solidFill>
                        <a:latin typeface="Cambria Math"/>
                      </a:rPr>
                      <m:t>−</m:t>
                    </m:r>
                    <m:r>
                      <a:rPr lang="en-US" altLang="zh-CN" sz="2000" b="1" i="1">
                        <a:solidFill>
                          <a:srgbClr val="0070C0"/>
                        </a:solidFill>
                        <a:latin typeface="Cambria Math"/>
                      </a:rPr>
                      <m:t>𝟏</m:t>
                    </m:r>
                    <m:r>
                      <a:rPr lang="en-US" altLang="zh-CN" sz="2000" b="1" i="1">
                        <a:solidFill>
                          <a:srgbClr val="0070C0"/>
                        </a:solidFill>
                        <a:latin typeface="Cambria Math"/>
                      </a:rPr>
                      <m:t>,</m:t>
                    </m:r>
                    <m:sSub>
                      <m:sSubPr>
                        <m:ctrlPr>
                          <a:rPr lang="en-US" altLang="zh-CN" sz="2000" b="1" i="1">
                            <a:solidFill>
                              <a:srgbClr val="0070C0"/>
                            </a:solidFill>
                            <a:latin typeface="Cambria Math" panose="02040503050406030204" pitchFamily="18" charset="0"/>
                          </a:rPr>
                        </m:ctrlPr>
                      </m:sSubPr>
                      <m:e>
                        <m:r>
                          <a:rPr lang="en-US" altLang="zh-CN" sz="2000" b="1" i="1">
                            <a:solidFill>
                              <a:srgbClr val="0070C0"/>
                            </a:solidFill>
                            <a:latin typeface="Cambria Math"/>
                          </a:rPr>
                          <m:t>𝒅</m:t>
                        </m:r>
                      </m:e>
                      <m:sub>
                        <m:r>
                          <a:rPr lang="en-US" altLang="zh-CN" sz="2000" b="1" i="1">
                            <a:solidFill>
                              <a:srgbClr val="0070C0"/>
                            </a:solidFill>
                            <a:latin typeface="Cambria Math"/>
                          </a:rPr>
                          <m:t>𝟑</m:t>
                        </m:r>
                      </m:sub>
                    </m:sSub>
                    <m:d>
                      <m:dPr>
                        <m:ctrlPr>
                          <a:rPr lang="en-US" altLang="zh-CN" sz="2000" b="1" i="1">
                            <a:solidFill>
                              <a:srgbClr val="0070C0"/>
                            </a:solidFill>
                            <a:latin typeface="Cambria Math" panose="02040503050406030204" pitchFamily="18" charset="0"/>
                          </a:rPr>
                        </m:ctrlPr>
                      </m:dPr>
                      <m:e>
                        <m:r>
                          <a:rPr lang="en-US" altLang="zh-CN" sz="2000" b="1" i="1">
                            <a:solidFill>
                              <a:srgbClr val="0070C0"/>
                            </a:solidFill>
                            <a:latin typeface="Cambria Math"/>
                          </a:rPr>
                          <m:t>𝝀</m:t>
                        </m:r>
                      </m:e>
                    </m:d>
                    <m:r>
                      <a:rPr lang="en-US" altLang="zh-CN" sz="2000" b="1" i="1">
                        <a:solidFill>
                          <a:srgbClr val="0070C0"/>
                        </a:solidFill>
                        <a:latin typeface="Cambria Math"/>
                      </a:rPr>
                      <m:t>=</m:t>
                    </m:r>
                    <m:sSup>
                      <m:sSupPr>
                        <m:ctrlPr>
                          <a:rPr lang="en-US" altLang="zh-CN" sz="2000" b="1" i="1">
                            <a:solidFill>
                              <a:srgbClr val="0070C0"/>
                            </a:solidFill>
                            <a:latin typeface="Cambria Math" panose="02040503050406030204" pitchFamily="18" charset="0"/>
                          </a:rPr>
                        </m:ctrlPr>
                      </m:sSupPr>
                      <m:e>
                        <m:d>
                          <m:dPr>
                            <m:ctrlPr>
                              <a:rPr lang="en-US" altLang="zh-CN" sz="2000" b="1" i="1">
                                <a:solidFill>
                                  <a:srgbClr val="0070C0"/>
                                </a:solidFill>
                                <a:latin typeface="Cambria Math" panose="02040503050406030204" pitchFamily="18" charset="0"/>
                              </a:rPr>
                            </m:ctrlPr>
                          </m:dPr>
                          <m:e>
                            <m:r>
                              <a:rPr lang="en-US" altLang="zh-CN" sz="2000" b="1" i="1">
                                <a:solidFill>
                                  <a:srgbClr val="0070C0"/>
                                </a:solidFill>
                                <a:latin typeface="Cambria Math"/>
                              </a:rPr>
                              <m:t>𝝀</m:t>
                            </m:r>
                            <m:r>
                              <a:rPr lang="en-US" altLang="zh-CN" sz="2000" b="1" i="1">
                                <a:solidFill>
                                  <a:srgbClr val="0070C0"/>
                                </a:solidFill>
                                <a:latin typeface="Cambria Math"/>
                              </a:rPr>
                              <m:t>−</m:t>
                            </m:r>
                            <m:r>
                              <a:rPr lang="en-US" altLang="zh-CN" sz="2000" b="1" i="1">
                                <a:solidFill>
                                  <a:srgbClr val="0070C0"/>
                                </a:solidFill>
                                <a:latin typeface="Cambria Math"/>
                              </a:rPr>
                              <m:t>𝟏</m:t>
                            </m:r>
                          </m:e>
                        </m:d>
                      </m:e>
                      <m:sup>
                        <m:r>
                          <a:rPr lang="en-US" altLang="zh-CN" sz="2000" b="1" i="1">
                            <a:solidFill>
                              <a:srgbClr val="0070C0"/>
                            </a:solidFill>
                            <a:latin typeface="Cambria Math"/>
                          </a:rPr>
                          <m:t>𝟐</m:t>
                        </m:r>
                      </m:sup>
                    </m:sSup>
                  </m:oMath>
                </a14:m>
                <a:r>
                  <a:rPr lang="en-US" altLang="zh-CN" sz="2000" b="1" dirty="0">
                    <a:solidFill>
                      <a:srgbClr val="006666"/>
                    </a:solidFill>
                    <a:latin typeface="+mn-ea"/>
                    <a:ea typeface="+mn-ea"/>
                  </a:rPr>
                  <a:t> </a:t>
                </a:r>
                <a:endParaRPr lang="zh-CN" altLang="en-US" sz="2000" dirty="0">
                  <a:solidFill>
                    <a:srgbClr val="006666"/>
                  </a:solidFill>
                  <a:latin typeface="+mn-ea"/>
                  <a:ea typeface="+mn-ea"/>
                </a:endParaRPr>
              </a:p>
            </p:txBody>
          </p:sp>
        </mc:Choice>
        <mc:Fallback xmlns="">
          <p:sp>
            <p:nvSpPr>
              <p:cNvPr id="7" name="Rectangle 13"/>
              <p:cNvSpPr>
                <a:spLocks noRot="1" noChangeAspect="1" noMove="1" noResize="1" noEditPoints="1" noAdjustHandles="1" noChangeArrowheads="1" noChangeShapeType="1" noTextEdit="1"/>
              </p:cNvSpPr>
              <p:nvPr/>
            </p:nvSpPr>
            <p:spPr bwMode="auto">
              <a:xfrm>
                <a:off x="766549" y="4010560"/>
                <a:ext cx="8124409" cy="407099"/>
              </a:xfrm>
              <a:prstGeom prst="rect">
                <a:avLst/>
              </a:prstGeom>
              <a:blipFill rotWithShape="1">
                <a:blip r:embed="rId5"/>
                <a:stretch>
                  <a:fillRect l="-826" t="-5970" b="-2537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Rectangle 13"/>
              <p:cNvSpPr>
                <a:spLocks noChangeArrowheads="1"/>
              </p:cNvSpPr>
              <p:nvPr/>
            </p:nvSpPr>
            <p:spPr bwMode="auto">
              <a:xfrm>
                <a:off x="774938" y="4532077"/>
                <a:ext cx="8124409" cy="4070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000" b="1" dirty="0">
                    <a:solidFill>
                      <a:srgbClr val="006666"/>
                    </a:solidFill>
                    <a:latin typeface="+mn-ea"/>
                    <a:ea typeface="+mn-ea"/>
                  </a:rPr>
                  <a:t>初级因子</a:t>
                </a:r>
                <a:r>
                  <a:rPr lang="en-US" altLang="zh-CN" sz="2000" b="1" dirty="0">
                    <a:solidFill>
                      <a:srgbClr val="006666"/>
                    </a:solidFill>
                    <a:latin typeface="+mn-ea"/>
                    <a:ea typeface="+mn-ea"/>
                  </a:rPr>
                  <a:t>:     </a:t>
                </a:r>
                <a14:m>
                  <m:oMath xmlns:m="http://schemas.openxmlformats.org/officeDocument/2006/math">
                    <m:r>
                      <a:rPr lang="en-US" altLang="zh-CN" sz="2000" b="1" i="1">
                        <a:solidFill>
                          <a:srgbClr val="0070C0"/>
                        </a:solidFill>
                        <a:latin typeface="Cambria Math"/>
                      </a:rPr>
                      <m:t>𝝀</m:t>
                    </m:r>
                    <m:r>
                      <a:rPr lang="en-US" altLang="zh-CN" sz="2000" b="1" i="1">
                        <a:solidFill>
                          <a:srgbClr val="0070C0"/>
                        </a:solidFill>
                        <a:latin typeface="Cambria Math"/>
                      </a:rPr>
                      <m:t>−</m:t>
                    </m:r>
                    <m:r>
                      <a:rPr lang="en-US" altLang="zh-CN" sz="2000" b="1" i="1">
                        <a:solidFill>
                          <a:srgbClr val="0070C0"/>
                        </a:solidFill>
                        <a:latin typeface="Cambria Math"/>
                      </a:rPr>
                      <m:t>𝟏</m:t>
                    </m:r>
                    <m:r>
                      <a:rPr lang="en-US" altLang="zh-CN" sz="2000" b="1" i="1">
                        <a:solidFill>
                          <a:srgbClr val="0070C0"/>
                        </a:solidFill>
                        <a:latin typeface="Cambria Math"/>
                      </a:rPr>
                      <m:t>,  </m:t>
                    </m:r>
                    <m:sSup>
                      <m:sSupPr>
                        <m:ctrlPr>
                          <a:rPr lang="en-US" altLang="zh-CN" sz="2000" b="1" i="1">
                            <a:solidFill>
                              <a:srgbClr val="0070C0"/>
                            </a:solidFill>
                            <a:latin typeface="Cambria Math" panose="02040503050406030204" pitchFamily="18" charset="0"/>
                          </a:rPr>
                        </m:ctrlPr>
                      </m:sSupPr>
                      <m:e>
                        <m:d>
                          <m:dPr>
                            <m:ctrlPr>
                              <a:rPr lang="en-US" altLang="zh-CN" sz="2000" b="1" i="1">
                                <a:solidFill>
                                  <a:srgbClr val="0070C0"/>
                                </a:solidFill>
                                <a:latin typeface="Cambria Math" panose="02040503050406030204" pitchFamily="18" charset="0"/>
                              </a:rPr>
                            </m:ctrlPr>
                          </m:dPr>
                          <m:e>
                            <m:r>
                              <a:rPr lang="en-US" altLang="zh-CN" sz="2000" b="1" i="1">
                                <a:solidFill>
                                  <a:srgbClr val="0070C0"/>
                                </a:solidFill>
                                <a:latin typeface="Cambria Math"/>
                              </a:rPr>
                              <m:t>𝝀</m:t>
                            </m:r>
                            <m:r>
                              <a:rPr lang="en-US" altLang="zh-CN" sz="2000" b="1" i="1">
                                <a:solidFill>
                                  <a:srgbClr val="0070C0"/>
                                </a:solidFill>
                                <a:latin typeface="Cambria Math"/>
                              </a:rPr>
                              <m:t>−</m:t>
                            </m:r>
                            <m:r>
                              <a:rPr lang="en-US" altLang="zh-CN" sz="2000" b="1" i="1">
                                <a:solidFill>
                                  <a:srgbClr val="0070C0"/>
                                </a:solidFill>
                                <a:latin typeface="Cambria Math"/>
                              </a:rPr>
                              <m:t>𝟏</m:t>
                            </m:r>
                          </m:e>
                        </m:d>
                      </m:e>
                      <m:sup>
                        <m:r>
                          <a:rPr lang="en-US" altLang="zh-CN" sz="2000" b="1" i="1">
                            <a:solidFill>
                              <a:srgbClr val="0070C0"/>
                            </a:solidFill>
                            <a:latin typeface="Cambria Math"/>
                          </a:rPr>
                          <m:t>𝟐</m:t>
                        </m:r>
                      </m:sup>
                    </m:sSup>
                  </m:oMath>
                </a14:m>
                <a:r>
                  <a:rPr lang="en-US" altLang="zh-CN" sz="2000" b="1" dirty="0">
                    <a:solidFill>
                      <a:srgbClr val="006666"/>
                    </a:solidFill>
                    <a:latin typeface="+mn-ea"/>
                    <a:ea typeface="+mn-ea"/>
                  </a:rPr>
                  <a:t> </a:t>
                </a:r>
                <a:endParaRPr lang="zh-CN" altLang="en-US" sz="2000" dirty="0">
                  <a:solidFill>
                    <a:srgbClr val="006666"/>
                  </a:solidFill>
                  <a:latin typeface="+mn-ea"/>
                  <a:ea typeface="+mn-ea"/>
                </a:endParaRPr>
              </a:p>
            </p:txBody>
          </p:sp>
        </mc:Choice>
        <mc:Fallback xmlns="">
          <p:sp>
            <p:nvSpPr>
              <p:cNvPr id="9" name="Rectangle 13"/>
              <p:cNvSpPr>
                <a:spLocks noRot="1" noChangeAspect="1" noMove="1" noResize="1" noEditPoints="1" noAdjustHandles="1" noChangeArrowheads="1" noChangeShapeType="1" noTextEdit="1"/>
              </p:cNvSpPr>
              <p:nvPr/>
            </p:nvSpPr>
            <p:spPr bwMode="auto">
              <a:xfrm>
                <a:off x="774938" y="4532077"/>
                <a:ext cx="8124409" cy="407099"/>
              </a:xfrm>
              <a:prstGeom prst="rect">
                <a:avLst/>
              </a:prstGeom>
              <a:blipFill rotWithShape="1">
                <a:blip r:embed="rId6"/>
                <a:stretch>
                  <a:fillRect l="-750" t="-5970" b="-2537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Rectangle 13"/>
              <p:cNvSpPr>
                <a:spLocks noChangeArrowheads="1"/>
              </p:cNvSpPr>
              <p:nvPr/>
            </p:nvSpPr>
            <p:spPr bwMode="auto">
              <a:xfrm>
                <a:off x="793114" y="4969703"/>
                <a:ext cx="8124409" cy="6034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en-US" altLang="zh-CN" sz="2000" b="1" dirty="0">
                    <a:solidFill>
                      <a:srgbClr val="006666"/>
                    </a:solidFill>
                    <a:latin typeface="Cambria" pitchFamily="18" charset="0"/>
                    <a:ea typeface="Cambria" pitchFamily="18" charset="0"/>
                  </a:rPr>
                  <a:t>Jordan</a:t>
                </a:r>
                <a:r>
                  <a:rPr lang="zh-CN" altLang="en-US" sz="2000" b="1" dirty="0">
                    <a:solidFill>
                      <a:srgbClr val="006666"/>
                    </a:solidFill>
                    <a:latin typeface="+mn-ea"/>
                    <a:ea typeface="+mn-ea"/>
                  </a:rPr>
                  <a:t>块</a:t>
                </a:r>
                <a:r>
                  <a:rPr lang="en-US" altLang="zh-CN" sz="2000" b="1" dirty="0">
                    <a:solidFill>
                      <a:srgbClr val="006666"/>
                    </a:solidFill>
                    <a:latin typeface="+mn-ea"/>
                    <a:ea typeface="+mn-ea"/>
                  </a:rPr>
                  <a:t>:   </a:t>
                </a:r>
                <a14:m>
                  <m:oMath xmlns:m="http://schemas.openxmlformats.org/officeDocument/2006/math">
                    <m:r>
                      <a:rPr lang="en-US" altLang="zh-CN" sz="2000" b="1" i="0" smtClean="0">
                        <a:solidFill>
                          <a:srgbClr val="0070C0"/>
                        </a:solidFill>
                        <a:latin typeface="Cambria Math"/>
                      </a:rPr>
                      <m:t>[</m:t>
                    </m:r>
                    <m:r>
                      <a:rPr lang="en-US" altLang="zh-CN" sz="2000" b="1" i="0" smtClean="0">
                        <a:solidFill>
                          <a:srgbClr val="0070C0"/>
                        </a:solidFill>
                        <a:latin typeface="Cambria Math"/>
                      </a:rPr>
                      <m:t>𝟏</m:t>
                    </m:r>
                    <m:r>
                      <a:rPr lang="en-US" altLang="zh-CN" sz="2000" b="1" i="0" smtClean="0">
                        <a:solidFill>
                          <a:srgbClr val="0070C0"/>
                        </a:solidFill>
                        <a:latin typeface="Cambria Math"/>
                      </a:rPr>
                      <m:t>]</m:t>
                    </m:r>
                    <m:r>
                      <a:rPr lang="en-US" altLang="zh-CN" sz="2000" b="1" i="1">
                        <a:solidFill>
                          <a:srgbClr val="0070C0"/>
                        </a:solidFill>
                        <a:latin typeface="Cambria Math"/>
                      </a:rPr>
                      <m:t>,</m:t>
                    </m:r>
                    <m:r>
                      <a:rPr lang="en-US" altLang="zh-CN" sz="2000" b="1" i="1" smtClean="0">
                        <a:solidFill>
                          <a:srgbClr val="0070C0"/>
                        </a:solidFill>
                        <a:latin typeface="Cambria Math"/>
                      </a:rPr>
                      <m:t> </m:t>
                    </m:r>
                    <m:d>
                      <m:dPr>
                        <m:begChr m:val="["/>
                        <m:endChr m:val="]"/>
                        <m:ctrlPr>
                          <a:rPr lang="en-US" altLang="zh-CN" sz="2000" b="1" i="1" smtClean="0">
                            <a:solidFill>
                              <a:srgbClr val="0070C0"/>
                            </a:solidFill>
                            <a:latin typeface="Cambria Math" panose="02040503050406030204" pitchFamily="18" charset="0"/>
                          </a:rPr>
                        </m:ctrlPr>
                      </m:dPr>
                      <m:e>
                        <m:m>
                          <m:mPr>
                            <m:mcs>
                              <m:mc>
                                <m:mcPr>
                                  <m:count m:val="2"/>
                                  <m:mcJc m:val="center"/>
                                </m:mcPr>
                              </m:mc>
                            </m:mcs>
                            <m:ctrlPr>
                              <a:rPr lang="en-US" altLang="zh-CN" sz="2000" b="1" i="1" smtClean="0">
                                <a:solidFill>
                                  <a:srgbClr val="0070C0"/>
                                </a:solidFill>
                                <a:latin typeface="Cambria Math" panose="02040503050406030204" pitchFamily="18" charset="0"/>
                              </a:rPr>
                            </m:ctrlPr>
                          </m:mPr>
                          <m:mr>
                            <m:e>
                              <m:r>
                                <m:rPr>
                                  <m:brk m:alnAt="7"/>
                                </m:rPr>
                                <a:rPr lang="en-US" altLang="zh-CN" sz="2000" b="1" i="1" smtClean="0">
                                  <a:solidFill>
                                    <a:srgbClr val="0070C0"/>
                                  </a:solidFill>
                                  <a:latin typeface="Cambria Math"/>
                                </a:rPr>
                                <m:t>𝟏</m:t>
                              </m:r>
                            </m:e>
                            <m:e>
                              <m:r>
                                <a:rPr lang="en-US" altLang="zh-CN" sz="2000" b="1" i="1" smtClean="0">
                                  <a:solidFill>
                                    <a:srgbClr val="0070C0"/>
                                  </a:solidFill>
                                  <a:latin typeface="Cambria Math"/>
                                </a:rPr>
                                <m:t>𝟏</m:t>
                              </m:r>
                            </m:e>
                          </m:mr>
                          <m:mr>
                            <m:e>
                              <m:r>
                                <a:rPr lang="en-US" altLang="zh-CN" sz="2000" b="1" i="1" smtClean="0">
                                  <a:solidFill>
                                    <a:srgbClr val="0070C0"/>
                                  </a:solidFill>
                                  <a:latin typeface="Cambria Math"/>
                                </a:rPr>
                                <m:t>𝟎</m:t>
                              </m:r>
                            </m:e>
                            <m:e>
                              <m:r>
                                <a:rPr lang="en-US" altLang="zh-CN" sz="2000" b="1" i="1" smtClean="0">
                                  <a:solidFill>
                                    <a:srgbClr val="0070C0"/>
                                  </a:solidFill>
                                  <a:latin typeface="Cambria Math"/>
                                </a:rPr>
                                <m:t>𝟏</m:t>
                              </m:r>
                            </m:e>
                          </m:mr>
                        </m:m>
                      </m:e>
                    </m:d>
                  </m:oMath>
                </a14:m>
                <a:endParaRPr lang="zh-CN" altLang="en-US" sz="2000" dirty="0">
                  <a:solidFill>
                    <a:srgbClr val="006666"/>
                  </a:solidFill>
                  <a:latin typeface="+mn-ea"/>
                  <a:ea typeface="+mn-ea"/>
                </a:endParaRPr>
              </a:p>
            </p:txBody>
          </p:sp>
        </mc:Choice>
        <mc:Fallback xmlns="">
          <p:sp>
            <p:nvSpPr>
              <p:cNvPr id="10" name="Rectangle 13"/>
              <p:cNvSpPr>
                <a:spLocks noRot="1" noChangeAspect="1" noMove="1" noResize="1" noEditPoints="1" noAdjustHandles="1" noChangeArrowheads="1" noChangeShapeType="1" noTextEdit="1"/>
              </p:cNvSpPr>
              <p:nvPr/>
            </p:nvSpPr>
            <p:spPr bwMode="auto">
              <a:xfrm>
                <a:off x="793114" y="4969703"/>
                <a:ext cx="8124409" cy="603499"/>
              </a:xfrm>
              <a:prstGeom prst="rect">
                <a:avLst/>
              </a:prstGeom>
              <a:blipFill rotWithShape="1">
                <a:blip r:embed="rId8"/>
                <a:stretch>
                  <a:fillRect l="-750" b="-101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Rectangle 13"/>
              <p:cNvSpPr>
                <a:spLocks noChangeArrowheads="1"/>
              </p:cNvSpPr>
              <p:nvPr/>
            </p:nvSpPr>
            <p:spPr bwMode="auto">
              <a:xfrm>
                <a:off x="793114" y="5573202"/>
                <a:ext cx="8124409" cy="9307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en-US" altLang="zh-CN" sz="2000" b="1" dirty="0">
                    <a:solidFill>
                      <a:schemeClr val="accent6">
                        <a:lumMod val="75000"/>
                      </a:schemeClr>
                    </a:solidFill>
                    <a:latin typeface="Cambria" pitchFamily="18" charset="0"/>
                    <a:ea typeface="Cambria" pitchFamily="18" charset="0"/>
                  </a:rPr>
                  <a:t>Jordan</a:t>
                </a:r>
                <a:r>
                  <a:rPr lang="zh-CN" altLang="en-US" sz="2000" b="1" dirty="0">
                    <a:solidFill>
                      <a:schemeClr val="accent6">
                        <a:lumMod val="75000"/>
                      </a:schemeClr>
                    </a:solidFill>
                    <a:latin typeface="+mn-ea"/>
                    <a:ea typeface="+mn-ea"/>
                  </a:rPr>
                  <a:t>标准形</a:t>
                </a:r>
                <a:r>
                  <a:rPr lang="en-US" altLang="zh-CN" sz="2000" b="1" dirty="0">
                    <a:solidFill>
                      <a:srgbClr val="006666"/>
                    </a:solidFill>
                    <a:latin typeface="+mn-ea"/>
                    <a:ea typeface="+mn-ea"/>
                  </a:rPr>
                  <a:t>:    </a:t>
                </a:r>
                <a14:m>
                  <m:oMath xmlns:m="http://schemas.openxmlformats.org/officeDocument/2006/math">
                    <m:d>
                      <m:dPr>
                        <m:begChr m:val="["/>
                        <m:endChr m:val="]"/>
                        <m:ctrlPr>
                          <a:rPr lang="en-US" altLang="zh-CN" sz="2000" b="1" i="1" smtClean="0">
                            <a:solidFill>
                              <a:srgbClr val="0070C0"/>
                            </a:solidFill>
                            <a:latin typeface="Cambria Math" panose="02040503050406030204" pitchFamily="18" charset="0"/>
                            <a:ea typeface="+mn-ea"/>
                          </a:rPr>
                        </m:ctrlPr>
                      </m:dPr>
                      <m:e>
                        <m:m>
                          <m:mPr>
                            <m:mcs>
                              <m:mc>
                                <m:mcPr>
                                  <m:count m:val="3"/>
                                  <m:mcJc m:val="center"/>
                                </m:mcPr>
                              </m:mc>
                            </m:mcs>
                            <m:ctrlPr>
                              <a:rPr lang="en-US" altLang="zh-CN" sz="2000" b="1" i="1" smtClean="0">
                                <a:solidFill>
                                  <a:srgbClr val="0070C0"/>
                                </a:solidFill>
                                <a:latin typeface="Cambria Math" panose="02040503050406030204" pitchFamily="18" charset="0"/>
                                <a:ea typeface="+mn-ea"/>
                              </a:rPr>
                            </m:ctrlPr>
                          </m:mPr>
                          <m:mr>
                            <m:e>
                              <m:r>
                                <m:rPr>
                                  <m:brk m:alnAt="7"/>
                                </m:rPr>
                                <a:rPr lang="en-US" altLang="zh-CN" sz="2000" b="1" i="1" smtClean="0">
                                  <a:solidFill>
                                    <a:srgbClr val="0070C0"/>
                                  </a:solidFill>
                                  <a:latin typeface="Cambria Math"/>
                                  <a:ea typeface="+mn-ea"/>
                                </a:rPr>
                                <m:t>𝟏</m:t>
                              </m:r>
                            </m:e>
                            <m:e>
                              <m:r>
                                <a:rPr lang="en-US" altLang="zh-CN" sz="2000" b="1" i="1" smtClean="0">
                                  <a:solidFill>
                                    <a:srgbClr val="0070C0"/>
                                  </a:solidFill>
                                  <a:latin typeface="Cambria Math"/>
                                  <a:ea typeface="+mn-ea"/>
                                </a:rPr>
                                <m:t>𝟎</m:t>
                              </m:r>
                            </m:e>
                            <m:e>
                              <m:r>
                                <a:rPr lang="en-US" altLang="zh-CN" sz="2000" b="1" i="1" smtClean="0">
                                  <a:solidFill>
                                    <a:srgbClr val="0070C0"/>
                                  </a:solidFill>
                                  <a:latin typeface="Cambria Math"/>
                                  <a:ea typeface="+mn-ea"/>
                                </a:rPr>
                                <m:t>𝟎</m:t>
                              </m:r>
                            </m:e>
                          </m:mr>
                          <m:mr>
                            <m:e>
                              <m:r>
                                <a:rPr lang="en-US" altLang="zh-CN" sz="2000" b="1" i="1" smtClean="0">
                                  <a:solidFill>
                                    <a:srgbClr val="0070C0"/>
                                  </a:solidFill>
                                  <a:latin typeface="Cambria Math"/>
                                  <a:ea typeface="+mn-ea"/>
                                </a:rPr>
                                <m:t>𝟎</m:t>
                              </m:r>
                            </m:e>
                            <m:e>
                              <m:r>
                                <a:rPr lang="en-US" altLang="zh-CN" sz="2000" b="1" i="1" smtClean="0">
                                  <a:solidFill>
                                    <a:srgbClr val="0070C0"/>
                                  </a:solidFill>
                                  <a:latin typeface="Cambria Math"/>
                                  <a:ea typeface="+mn-ea"/>
                                </a:rPr>
                                <m:t>𝟏</m:t>
                              </m:r>
                            </m:e>
                            <m:e>
                              <m:r>
                                <a:rPr lang="en-US" altLang="zh-CN" sz="2000" b="1" i="1" smtClean="0">
                                  <a:solidFill>
                                    <a:srgbClr val="0070C0"/>
                                  </a:solidFill>
                                  <a:latin typeface="Cambria Math"/>
                                  <a:ea typeface="+mn-ea"/>
                                </a:rPr>
                                <m:t>𝟏</m:t>
                              </m:r>
                            </m:e>
                          </m:mr>
                          <m:mr>
                            <m:e>
                              <m:r>
                                <a:rPr lang="en-US" altLang="zh-CN" sz="2000" b="1" i="1" smtClean="0">
                                  <a:solidFill>
                                    <a:srgbClr val="0070C0"/>
                                  </a:solidFill>
                                  <a:latin typeface="Cambria Math"/>
                                  <a:ea typeface="+mn-ea"/>
                                </a:rPr>
                                <m:t>𝟎</m:t>
                              </m:r>
                            </m:e>
                            <m:e>
                              <m:r>
                                <a:rPr lang="en-US" altLang="zh-CN" sz="2000" b="1" i="1" smtClean="0">
                                  <a:solidFill>
                                    <a:srgbClr val="0070C0"/>
                                  </a:solidFill>
                                  <a:latin typeface="Cambria Math"/>
                                  <a:ea typeface="+mn-ea"/>
                                </a:rPr>
                                <m:t>𝟎</m:t>
                              </m:r>
                            </m:e>
                            <m:e>
                              <m:r>
                                <a:rPr lang="en-US" altLang="zh-CN" sz="2000" b="1" i="1" smtClean="0">
                                  <a:solidFill>
                                    <a:srgbClr val="0070C0"/>
                                  </a:solidFill>
                                  <a:latin typeface="Cambria Math"/>
                                  <a:ea typeface="+mn-ea"/>
                                </a:rPr>
                                <m:t>𝟏</m:t>
                              </m:r>
                            </m:e>
                          </m:mr>
                        </m:m>
                      </m:e>
                    </m:d>
                  </m:oMath>
                </a14:m>
                <a:r>
                  <a:rPr lang="zh-CN" altLang="en-US" sz="2000" b="1" dirty="0">
                    <a:solidFill>
                      <a:srgbClr val="006666"/>
                    </a:solidFill>
                    <a:latin typeface="+mn-ea"/>
                    <a:ea typeface="+mn-ea"/>
                  </a:rPr>
                  <a:t>，或者</a:t>
                </a:r>
                <a14:m>
                  <m:oMath xmlns:m="http://schemas.openxmlformats.org/officeDocument/2006/math">
                    <m:d>
                      <m:dPr>
                        <m:begChr m:val="["/>
                        <m:endChr m:val="]"/>
                        <m:ctrlPr>
                          <a:rPr lang="en-US" altLang="zh-CN" sz="2000" b="1" i="1">
                            <a:solidFill>
                              <a:srgbClr val="0070C0"/>
                            </a:solidFill>
                            <a:latin typeface="Cambria Math" panose="02040503050406030204" pitchFamily="18" charset="0"/>
                          </a:rPr>
                        </m:ctrlPr>
                      </m:dPr>
                      <m:e>
                        <m:m>
                          <m:mPr>
                            <m:mcs>
                              <m:mc>
                                <m:mcPr>
                                  <m:count m:val="3"/>
                                  <m:mcJc m:val="center"/>
                                </m:mcPr>
                              </m:mc>
                            </m:mcs>
                            <m:ctrlPr>
                              <a:rPr lang="en-US" altLang="zh-CN" sz="2000" b="1" i="1">
                                <a:solidFill>
                                  <a:srgbClr val="0070C0"/>
                                </a:solidFill>
                                <a:latin typeface="Cambria Math" panose="02040503050406030204" pitchFamily="18" charset="0"/>
                              </a:rPr>
                            </m:ctrlPr>
                          </m:mPr>
                          <m:mr>
                            <m:e>
                              <m:r>
                                <m:rPr>
                                  <m:brk m:alnAt="7"/>
                                </m:rPr>
                                <a:rPr lang="en-US" altLang="zh-CN" sz="2000" b="1" i="1">
                                  <a:solidFill>
                                    <a:srgbClr val="0070C0"/>
                                  </a:solidFill>
                                  <a:latin typeface="Cambria Math"/>
                                </a:rPr>
                                <m:t>𝟏</m:t>
                              </m:r>
                            </m:e>
                            <m:e>
                              <m:r>
                                <a:rPr lang="en-US" altLang="zh-CN" sz="2000" b="1" i="1" smtClean="0">
                                  <a:solidFill>
                                    <a:srgbClr val="0070C0"/>
                                  </a:solidFill>
                                  <a:latin typeface="Cambria Math"/>
                                </a:rPr>
                                <m:t>𝟏</m:t>
                              </m:r>
                            </m:e>
                            <m:e>
                              <m:r>
                                <a:rPr lang="en-US" altLang="zh-CN" sz="2000" b="1" i="1">
                                  <a:solidFill>
                                    <a:srgbClr val="0070C0"/>
                                  </a:solidFill>
                                  <a:latin typeface="Cambria Math"/>
                                </a:rPr>
                                <m:t>𝟎</m:t>
                              </m:r>
                            </m:e>
                          </m:mr>
                          <m:mr>
                            <m:e>
                              <m:r>
                                <a:rPr lang="en-US" altLang="zh-CN" sz="2000" b="1" i="1">
                                  <a:solidFill>
                                    <a:srgbClr val="0070C0"/>
                                  </a:solidFill>
                                  <a:latin typeface="Cambria Math"/>
                                </a:rPr>
                                <m:t>𝟎</m:t>
                              </m:r>
                            </m:e>
                            <m:e>
                              <m:r>
                                <a:rPr lang="en-US" altLang="zh-CN" sz="2000" b="1" i="1">
                                  <a:solidFill>
                                    <a:srgbClr val="0070C0"/>
                                  </a:solidFill>
                                  <a:latin typeface="Cambria Math"/>
                                </a:rPr>
                                <m:t>𝟏</m:t>
                              </m:r>
                            </m:e>
                            <m:e>
                              <m:r>
                                <a:rPr lang="en-US" altLang="zh-CN" sz="2000" b="1" i="1" smtClean="0">
                                  <a:solidFill>
                                    <a:srgbClr val="0070C0"/>
                                  </a:solidFill>
                                  <a:latin typeface="Cambria Math"/>
                                </a:rPr>
                                <m:t>𝟎</m:t>
                              </m:r>
                            </m:e>
                          </m:mr>
                          <m:mr>
                            <m:e>
                              <m:r>
                                <a:rPr lang="en-US" altLang="zh-CN" sz="2000" b="1" i="1">
                                  <a:solidFill>
                                    <a:srgbClr val="0070C0"/>
                                  </a:solidFill>
                                  <a:latin typeface="Cambria Math"/>
                                </a:rPr>
                                <m:t>𝟎</m:t>
                              </m:r>
                            </m:e>
                            <m:e>
                              <m:r>
                                <a:rPr lang="en-US" altLang="zh-CN" sz="2000" b="1" i="1">
                                  <a:solidFill>
                                    <a:srgbClr val="0070C0"/>
                                  </a:solidFill>
                                  <a:latin typeface="Cambria Math"/>
                                </a:rPr>
                                <m:t>𝟎</m:t>
                              </m:r>
                            </m:e>
                            <m:e>
                              <m:r>
                                <a:rPr lang="en-US" altLang="zh-CN" sz="2000" b="1" i="1">
                                  <a:solidFill>
                                    <a:srgbClr val="0070C0"/>
                                  </a:solidFill>
                                  <a:latin typeface="Cambria Math"/>
                                </a:rPr>
                                <m:t>𝟏</m:t>
                              </m:r>
                            </m:e>
                          </m:mr>
                        </m:m>
                      </m:e>
                    </m:d>
                  </m:oMath>
                </a14:m>
                <a:endParaRPr lang="zh-CN" altLang="en-US" sz="2000" b="1" dirty="0">
                  <a:solidFill>
                    <a:srgbClr val="006666"/>
                  </a:solidFill>
                  <a:latin typeface="+mn-ea"/>
                  <a:ea typeface="+mn-ea"/>
                </a:endParaRPr>
              </a:p>
            </p:txBody>
          </p:sp>
        </mc:Choice>
        <mc:Fallback xmlns="">
          <p:sp>
            <p:nvSpPr>
              <p:cNvPr id="11" name="Rectangle 13"/>
              <p:cNvSpPr>
                <a:spLocks noRot="1" noChangeAspect="1" noMove="1" noResize="1" noEditPoints="1" noAdjustHandles="1" noChangeArrowheads="1" noChangeShapeType="1" noTextEdit="1"/>
              </p:cNvSpPr>
              <p:nvPr/>
            </p:nvSpPr>
            <p:spPr bwMode="auto">
              <a:xfrm>
                <a:off x="793114" y="5573202"/>
                <a:ext cx="8124409" cy="930704"/>
              </a:xfrm>
              <a:prstGeom prst="rect">
                <a:avLst/>
              </a:prstGeom>
              <a:blipFill rotWithShape="1">
                <a:blip r:embed="rId9"/>
                <a:stretch>
                  <a:fillRect l="-7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540880320"/>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p:bldP spid="9" grpId="0"/>
      <p:bldP spid="10"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计算矩阵</a:t>
            </a:r>
            <a:r>
              <a:rPr lang="en-US" altLang="zh-CN" dirty="0"/>
              <a:t>Jordan</a:t>
            </a:r>
            <a:r>
              <a:rPr lang="zh-CN" altLang="en-US" dirty="0"/>
              <a:t>标准形的方法二</a:t>
            </a:r>
          </a:p>
        </p:txBody>
      </p:sp>
      <mc:AlternateContent xmlns:mc="http://schemas.openxmlformats.org/markup-compatibility/2006" xmlns:a14="http://schemas.microsoft.com/office/drawing/2010/main">
        <mc:Choice Requires="a14">
          <p:sp>
            <p:nvSpPr>
              <p:cNvPr id="3" name="Rectangle 13"/>
              <p:cNvSpPr>
                <a:spLocks noChangeArrowheads="1"/>
              </p:cNvSpPr>
              <p:nvPr/>
            </p:nvSpPr>
            <p:spPr bwMode="auto">
              <a:xfrm>
                <a:off x="714791" y="1494331"/>
                <a:ext cx="7415213" cy="106894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400" b="1" dirty="0">
                    <a:solidFill>
                      <a:srgbClr val="006666"/>
                    </a:solidFill>
                    <a:latin typeface="+mn-ea"/>
                    <a:ea typeface="+mn-ea"/>
                  </a:rPr>
                  <a:t>例</a:t>
                </a:r>
                <a:r>
                  <a:rPr lang="en-US" altLang="zh-CN" sz="2400" b="1" dirty="0">
                    <a:solidFill>
                      <a:srgbClr val="006666"/>
                    </a:solidFill>
                    <a:latin typeface="+mn-ea"/>
                    <a:ea typeface="+mn-ea"/>
                  </a:rPr>
                  <a:t>6  </a:t>
                </a:r>
                <a:r>
                  <a:rPr lang="zh-CN" altLang="en-US" sz="2400" b="1" dirty="0">
                    <a:solidFill>
                      <a:srgbClr val="006666"/>
                    </a:solidFill>
                    <a:latin typeface="+mn-ea"/>
                    <a:ea typeface="+mn-ea"/>
                  </a:rPr>
                  <a:t>求矩阵</a:t>
                </a:r>
                <a14:m>
                  <m:oMath xmlns:m="http://schemas.openxmlformats.org/officeDocument/2006/math">
                    <m:r>
                      <a:rPr lang="en-US" altLang="zh-CN" sz="2400" b="1" i="1" smtClean="0">
                        <a:solidFill>
                          <a:srgbClr val="006666"/>
                        </a:solidFill>
                        <a:latin typeface="Cambria Math"/>
                        <a:ea typeface="+mn-ea"/>
                      </a:rPr>
                      <m:t>𝑨</m:t>
                    </m:r>
                    <m:r>
                      <a:rPr lang="en-US" altLang="zh-CN" sz="2400" b="0" i="1" smtClean="0">
                        <a:solidFill>
                          <a:srgbClr val="006666"/>
                        </a:solidFill>
                        <a:latin typeface="Cambria Math"/>
                        <a:ea typeface="+mn-ea"/>
                      </a:rPr>
                      <m:t>=</m:t>
                    </m:r>
                    <m:d>
                      <m:dPr>
                        <m:begChr m:val="["/>
                        <m:endChr m:val="]"/>
                        <m:ctrlPr>
                          <a:rPr lang="en-US" altLang="zh-CN" sz="2400" i="1" smtClean="0">
                            <a:solidFill>
                              <a:srgbClr val="006666"/>
                            </a:solidFill>
                            <a:latin typeface="Cambria Math" panose="02040503050406030204" pitchFamily="18" charset="0"/>
                            <a:ea typeface="+mn-ea"/>
                          </a:rPr>
                        </m:ctrlPr>
                      </m:dPr>
                      <m:e>
                        <m:m>
                          <m:mPr>
                            <m:mcs>
                              <m:mc>
                                <m:mcPr>
                                  <m:count m:val="3"/>
                                  <m:mcJc m:val="center"/>
                                </m:mcPr>
                              </m:mc>
                            </m:mcs>
                            <m:ctrlPr>
                              <a:rPr lang="zh-CN" altLang="en-US" sz="2400" i="1">
                                <a:latin typeface="Cambria Math" panose="02040503050406030204" pitchFamily="18" charset="0"/>
                              </a:rPr>
                            </m:ctrlPr>
                          </m:mPr>
                          <m:mr>
                            <m:e>
                              <m:r>
                                <a:rPr lang="zh-CN" altLang="en-US" sz="2400">
                                  <a:latin typeface="Cambria Math"/>
                                </a:rPr>
                                <m:t>1</m:t>
                              </m:r>
                            </m:e>
                            <m:e>
                              <m:r>
                                <a:rPr lang="zh-CN" altLang="en-US" sz="2400">
                                  <a:latin typeface="Cambria Math"/>
                                </a:rPr>
                                <m:t>−1</m:t>
                              </m:r>
                            </m:e>
                            <m:e>
                              <m:r>
                                <a:rPr lang="zh-CN" altLang="en-US" sz="2400">
                                  <a:latin typeface="Cambria Math"/>
                                </a:rPr>
                                <m:t>0</m:t>
                              </m:r>
                            </m:e>
                          </m:mr>
                          <m:mr>
                            <m:e>
                              <m:r>
                                <a:rPr lang="zh-CN" altLang="en-US" sz="2400">
                                  <a:latin typeface="Cambria Math"/>
                                </a:rPr>
                                <m:t>2</m:t>
                              </m:r>
                            </m:e>
                            <m:e>
                              <m:r>
                                <a:rPr lang="zh-CN" altLang="en-US" sz="2400">
                                  <a:latin typeface="Cambria Math"/>
                                </a:rPr>
                                <m:t>4</m:t>
                              </m:r>
                            </m:e>
                            <m:e>
                              <m:r>
                                <a:rPr lang="zh-CN" altLang="en-US" sz="2400">
                                  <a:latin typeface="Cambria Math"/>
                                </a:rPr>
                                <m:t>−1</m:t>
                              </m:r>
                            </m:e>
                          </m:mr>
                          <m:mr>
                            <m:e>
                              <m:r>
                                <a:rPr lang="zh-CN" altLang="en-US" sz="2400">
                                  <a:latin typeface="Cambria Math"/>
                                </a:rPr>
                                <m:t>0</m:t>
                              </m:r>
                            </m:e>
                            <m:e>
                              <m:r>
                                <a:rPr lang="zh-CN" altLang="en-US" sz="2400">
                                  <a:latin typeface="Cambria Math"/>
                                </a:rPr>
                                <m:t>0</m:t>
                              </m:r>
                            </m:e>
                            <m:e>
                              <m:r>
                                <a:rPr lang="zh-CN" altLang="en-US" sz="2400">
                                  <a:latin typeface="Cambria Math"/>
                                </a:rPr>
                                <m:t>3</m:t>
                              </m:r>
                            </m:e>
                          </m:mr>
                        </m:m>
                      </m:e>
                    </m:d>
                  </m:oMath>
                </a14:m>
                <a:r>
                  <a:rPr lang="zh-CN" altLang="en-US" sz="2400" b="1" dirty="0">
                    <a:solidFill>
                      <a:srgbClr val="006666"/>
                    </a:solidFill>
                    <a:latin typeface="+mn-ea"/>
                    <a:ea typeface="+mn-ea"/>
                  </a:rPr>
                  <a:t>的</a:t>
                </a:r>
                <a:r>
                  <a:rPr lang="en-US" altLang="zh-CN" sz="2400" b="1" dirty="0">
                    <a:solidFill>
                      <a:srgbClr val="006666"/>
                    </a:solidFill>
                    <a:latin typeface="Cambria" pitchFamily="18" charset="0"/>
                    <a:ea typeface="Cambria" pitchFamily="18" charset="0"/>
                  </a:rPr>
                  <a:t>Jordan</a:t>
                </a:r>
                <a:r>
                  <a:rPr lang="zh-CN" altLang="en-US" sz="2400" b="1" dirty="0">
                    <a:solidFill>
                      <a:srgbClr val="006666"/>
                    </a:solidFill>
                    <a:latin typeface="+mn-ea"/>
                    <a:ea typeface="+mn-ea"/>
                  </a:rPr>
                  <a:t>标准形</a:t>
                </a:r>
                <a:r>
                  <a:rPr lang="en-US" altLang="zh-CN" sz="2400" b="1" dirty="0">
                    <a:solidFill>
                      <a:srgbClr val="006666"/>
                    </a:solidFill>
                    <a:latin typeface="+mn-ea"/>
                    <a:ea typeface="+mn-ea"/>
                  </a:rPr>
                  <a:t>.</a:t>
                </a:r>
                <a:endParaRPr lang="zh-CN" altLang="en-US" sz="2400" b="1" dirty="0">
                  <a:solidFill>
                    <a:srgbClr val="006666"/>
                  </a:solidFill>
                  <a:latin typeface="+mn-ea"/>
                  <a:ea typeface="+mn-ea"/>
                </a:endParaRPr>
              </a:p>
            </p:txBody>
          </p:sp>
        </mc:Choice>
        <mc:Fallback xmlns="">
          <p:sp>
            <p:nvSpPr>
              <p:cNvPr id="3" name="Rectangle 13"/>
              <p:cNvSpPr>
                <a:spLocks noRot="1" noChangeAspect="1" noMove="1" noResize="1" noEditPoints="1" noAdjustHandles="1" noChangeArrowheads="1" noChangeShapeType="1" noTextEdit="1"/>
              </p:cNvSpPr>
              <p:nvPr/>
            </p:nvSpPr>
            <p:spPr bwMode="auto">
              <a:xfrm>
                <a:off x="714791" y="1494331"/>
                <a:ext cx="7415213" cy="1068947"/>
              </a:xfrm>
              <a:prstGeom prst="rect">
                <a:avLst/>
              </a:prstGeom>
              <a:blipFill>
                <a:blip r:embed="rId3"/>
                <a:stretch>
                  <a:fillRect l="-12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Rectangle 13"/>
              <p:cNvSpPr>
                <a:spLocks noChangeArrowheads="1"/>
              </p:cNvSpPr>
              <p:nvPr/>
            </p:nvSpPr>
            <p:spPr bwMode="auto">
              <a:xfrm>
                <a:off x="732993" y="2709897"/>
                <a:ext cx="8124409" cy="9185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000" b="1" i="0" dirty="0">
                    <a:solidFill>
                      <a:srgbClr val="006666"/>
                    </a:solidFill>
                    <a:latin typeface="+mn-ea"/>
                    <a:ea typeface="+mn-ea"/>
                  </a:rPr>
                  <a:t>解：</a:t>
                </a:r>
                <a14:m>
                  <m:oMath xmlns:m="http://schemas.openxmlformats.org/officeDocument/2006/math">
                    <m:r>
                      <a:rPr lang="en-US" altLang="zh-CN" sz="2000" b="1" i="1" smtClean="0">
                        <a:solidFill>
                          <a:srgbClr val="0070C0"/>
                        </a:solidFill>
                        <a:latin typeface="Cambria Math"/>
                        <a:ea typeface="+mn-ea"/>
                      </a:rPr>
                      <m:t>𝝀</m:t>
                    </m:r>
                    <m:r>
                      <a:rPr lang="en-US" altLang="zh-CN" sz="2000" b="1" i="1" smtClean="0">
                        <a:solidFill>
                          <a:srgbClr val="0070C0"/>
                        </a:solidFill>
                        <a:latin typeface="Cambria Math"/>
                        <a:ea typeface="+mn-ea"/>
                      </a:rPr>
                      <m:t>𝑬</m:t>
                    </m:r>
                    <m:r>
                      <a:rPr lang="en-US" altLang="zh-CN" sz="2000" b="1" i="1" smtClean="0">
                        <a:solidFill>
                          <a:srgbClr val="0070C0"/>
                        </a:solidFill>
                        <a:latin typeface="Cambria Math"/>
                        <a:ea typeface="+mn-ea"/>
                      </a:rPr>
                      <m:t>−</m:t>
                    </m:r>
                    <m:r>
                      <a:rPr lang="en-US" altLang="zh-CN" sz="2000" b="1" i="1" smtClean="0">
                        <a:solidFill>
                          <a:srgbClr val="0070C0"/>
                        </a:solidFill>
                        <a:latin typeface="Cambria Math"/>
                        <a:ea typeface="+mn-ea"/>
                      </a:rPr>
                      <m:t>𝑨</m:t>
                    </m:r>
                    <m:r>
                      <a:rPr lang="en-US" altLang="zh-CN" sz="2000" b="1" i="1" smtClean="0">
                        <a:solidFill>
                          <a:srgbClr val="0070C0"/>
                        </a:solidFill>
                        <a:latin typeface="Cambria Math"/>
                        <a:ea typeface="+mn-ea"/>
                      </a:rPr>
                      <m:t>=</m:t>
                    </m:r>
                    <m:d>
                      <m:dPr>
                        <m:begChr m:val="["/>
                        <m:endChr m:val="]"/>
                        <m:ctrlPr>
                          <a:rPr lang="en-US" altLang="zh-CN" sz="2000" b="1" i="1" smtClean="0">
                            <a:solidFill>
                              <a:srgbClr val="0070C0"/>
                            </a:solidFill>
                            <a:latin typeface="Cambria Math" panose="02040503050406030204" pitchFamily="18" charset="0"/>
                            <a:ea typeface="+mn-ea"/>
                          </a:rPr>
                        </m:ctrlPr>
                      </m:dPr>
                      <m:e>
                        <m:m>
                          <m:mPr>
                            <m:mcs>
                              <m:mc>
                                <m:mcPr>
                                  <m:count m:val="3"/>
                                  <m:mcJc m:val="center"/>
                                </m:mcPr>
                              </m:mc>
                            </m:mcs>
                            <m:ctrlPr>
                              <a:rPr lang="zh-CN" altLang="en-US" sz="2000" i="1">
                                <a:latin typeface="Cambria Math" panose="02040503050406030204" pitchFamily="18" charset="0"/>
                              </a:rPr>
                            </m:ctrlPr>
                          </m:mPr>
                          <m:mr>
                            <m:e>
                              <m:r>
                                <a:rPr lang="zh-CN" altLang="en-US" sz="2000" i="1">
                                  <a:latin typeface="Cambria Math"/>
                                </a:rPr>
                                <m:t>𝜆</m:t>
                              </m:r>
                              <m:r>
                                <a:rPr lang="zh-CN" altLang="en-US" sz="2000">
                                  <a:latin typeface="Cambria Math"/>
                                </a:rPr>
                                <m:t>−1</m:t>
                              </m:r>
                            </m:e>
                            <m:e>
                              <m:r>
                                <a:rPr lang="zh-CN" altLang="en-US" sz="2000">
                                  <a:latin typeface="Cambria Math"/>
                                </a:rPr>
                                <m:t>1</m:t>
                              </m:r>
                            </m:e>
                            <m:e>
                              <m:r>
                                <a:rPr lang="zh-CN" altLang="en-US" sz="2000">
                                  <a:latin typeface="Cambria Math"/>
                                </a:rPr>
                                <m:t>0</m:t>
                              </m:r>
                            </m:e>
                          </m:mr>
                          <m:mr>
                            <m:e>
                              <m:r>
                                <a:rPr lang="zh-CN" altLang="en-US" sz="2000">
                                  <a:latin typeface="Cambria Math"/>
                                </a:rPr>
                                <m:t>−2</m:t>
                              </m:r>
                            </m:e>
                            <m:e>
                              <m:r>
                                <a:rPr lang="zh-CN" altLang="en-US" sz="2000" i="1">
                                  <a:latin typeface="Cambria Math"/>
                                </a:rPr>
                                <m:t>𝜆</m:t>
                              </m:r>
                              <m:r>
                                <a:rPr lang="zh-CN" altLang="en-US" sz="2000">
                                  <a:latin typeface="Cambria Math"/>
                                </a:rPr>
                                <m:t>−4</m:t>
                              </m:r>
                            </m:e>
                            <m:e>
                              <m:r>
                                <a:rPr lang="zh-CN" altLang="en-US" sz="2000">
                                  <a:latin typeface="Cambria Math"/>
                                </a:rPr>
                                <m:t>1</m:t>
                              </m:r>
                            </m:e>
                          </m:mr>
                          <m:mr>
                            <m:e>
                              <m:r>
                                <a:rPr lang="zh-CN" altLang="en-US" sz="2000">
                                  <a:latin typeface="Cambria Math"/>
                                </a:rPr>
                                <m:t>0</m:t>
                              </m:r>
                            </m:e>
                            <m:e>
                              <m:r>
                                <a:rPr lang="zh-CN" altLang="en-US" sz="2000">
                                  <a:latin typeface="Cambria Math"/>
                                </a:rPr>
                                <m:t>0</m:t>
                              </m:r>
                            </m:e>
                            <m:e>
                              <m:r>
                                <a:rPr lang="zh-CN" altLang="en-US" sz="2000" i="1">
                                  <a:latin typeface="Cambria Math"/>
                                </a:rPr>
                                <m:t>𝜆</m:t>
                              </m:r>
                              <m:r>
                                <a:rPr lang="zh-CN" altLang="en-US" sz="2000">
                                  <a:latin typeface="Cambria Math"/>
                                </a:rPr>
                                <m:t>−3</m:t>
                              </m:r>
                            </m:e>
                          </m:mr>
                        </m:m>
                      </m:e>
                    </m:d>
                  </m:oMath>
                </a14:m>
                <a:endParaRPr lang="zh-CN" altLang="en-US" sz="2000" b="1" dirty="0">
                  <a:solidFill>
                    <a:srgbClr val="006666"/>
                  </a:solidFill>
                  <a:latin typeface="+mn-ea"/>
                  <a:ea typeface="+mn-ea"/>
                </a:endParaRPr>
              </a:p>
            </p:txBody>
          </p:sp>
        </mc:Choice>
        <mc:Fallback xmlns="">
          <p:sp>
            <p:nvSpPr>
              <p:cNvPr id="13" name="Rectangle 13"/>
              <p:cNvSpPr>
                <a:spLocks noRot="1" noChangeAspect="1" noMove="1" noResize="1" noEditPoints="1" noAdjustHandles="1" noChangeArrowheads="1" noChangeShapeType="1" noTextEdit="1"/>
              </p:cNvSpPr>
              <p:nvPr/>
            </p:nvSpPr>
            <p:spPr bwMode="auto">
              <a:xfrm>
                <a:off x="732993" y="2709897"/>
                <a:ext cx="8124409" cy="918521"/>
              </a:xfrm>
              <a:prstGeom prst="rect">
                <a:avLst/>
              </a:prstGeom>
              <a:blipFill rotWithShape="1">
                <a:blip r:embed="rId4"/>
                <a:stretch>
                  <a:fillRect l="-7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058453" y="3879445"/>
                <a:ext cx="3311419" cy="9929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sz="2000" i="1">
                              <a:latin typeface="Cambria Math" panose="02040503050406030204" pitchFamily="18" charset="0"/>
                            </a:rPr>
                          </m:ctrlPr>
                        </m:limLowPr>
                        <m:e>
                          <m:groupChr>
                            <m:groupChrPr>
                              <m:chr m:val="→"/>
                              <m:vertJc m:val="bot"/>
                              <m:ctrlPr>
                                <a:rPr lang="zh-CN" altLang="en-US" sz="2000" i="1">
                                  <a:latin typeface="Cambria Math" panose="02040503050406030204" pitchFamily="18" charset="0"/>
                                </a:rPr>
                              </m:ctrlPr>
                            </m:groupChrPr>
                            <m:e>
                              <m:m>
                                <m:mPr>
                                  <m:mcs>
                                    <m:mc>
                                      <m:mcPr>
                                        <m:count m:val="1"/>
                                        <m:mcJc m:val="center"/>
                                      </m:mcPr>
                                    </m:mc>
                                  </m:mcs>
                                  <m:ctrlPr>
                                    <a:rPr lang="zh-CN" altLang="en-US" sz="2000" i="1">
                                      <a:latin typeface="Cambria Math" panose="02040503050406030204" pitchFamily="18" charset="0"/>
                                    </a:rPr>
                                  </m:ctrlPr>
                                </m:mPr>
                                <m:mr>
                                  <m:e/>
                                </m:mr>
                                <m:mr>
                                  <m:e>
                                    <m:sSub>
                                      <m:sSubPr>
                                        <m:ctrlPr>
                                          <a:rPr lang="zh-CN" altLang="en-US" sz="2000" i="1">
                                            <a:latin typeface="Cambria Math" panose="02040503050406030204" pitchFamily="18" charset="0"/>
                                          </a:rPr>
                                        </m:ctrlPr>
                                      </m:sSubPr>
                                      <m:e>
                                        <m:r>
                                          <a:rPr lang="zh-CN" altLang="en-US" sz="2000" i="1">
                                            <a:latin typeface="Cambria Math"/>
                                          </a:rPr>
                                          <m:t>𝑐</m:t>
                                        </m:r>
                                      </m:e>
                                      <m:sub>
                                        <m:r>
                                          <a:rPr lang="zh-CN" altLang="en-US" sz="2000">
                                            <a:latin typeface="Cambria Math"/>
                                          </a:rPr>
                                          <m:t>1</m:t>
                                        </m:r>
                                      </m:sub>
                                    </m:sSub>
                                    <m:r>
                                      <a:rPr lang="zh-CN" altLang="en-US" sz="2000">
                                        <a:latin typeface="Cambria Math"/>
                                      </a:rPr>
                                      <m:t>↔</m:t>
                                    </m:r>
                                    <m:sSub>
                                      <m:sSubPr>
                                        <m:ctrlPr>
                                          <a:rPr lang="zh-CN" altLang="en-US" sz="2000" i="1">
                                            <a:latin typeface="Cambria Math" panose="02040503050406030204" pitchFamily="18" charset="0"/>
                                          </a:rPr>
                                        </m:ctrlPr>
                                      </m:sSubPr>
                                      <m:e>
                                        <m:r>
                                          <a:rPr lang="zh-CN" altLang="en-US" sz="2000" i="1">
                                            <a:latin typeface="Cambria Math"/>
                                          </a:rPr>
                                          <m:t>𝑐</m:t>
                                        </m:r>
                                      </m:e>
                                      <m:sub>
                                        <m:r>
                                          <a:rPr lang="zh-CN" altLang="en-US" sz="2000">
                                            <a:latin typeface="Cambria Math"/>
                                          </a:rPr>
                                          <m:t>2</m:t>
                                        </m:r>
                                      </m:sub>
                                    </m:sSub>
                                  </m:e>
                                </m:mr>
                              </m:m>
                            </m:e>
                          </m:groupChr>
                        </m:e>
                        <m:lim/>
                      </m:limLow>
                      <m:d>
                        <m:dPr>
                          <m:begChr m:val="["/>
                          <m:endChr m:val="]"/>
                          <m:ctrlPr>
                            <a:rPr lang="en-US" altLang="zh-CN" sz="2000" i="1" smtClean="0">
                              <a:latin typeface="Cambria Math" panose="02040503050406030204" pitchFamily="18" charset="0"/>
                            </a:rPr>
                          </m:ctrlPr>
                        </m:dPr>
                        <m:e>
                          <m:m>
                            <m:mPr>
                              <m:mcs>
                                <m:mc>
                                  <m:mcPr>
                                    <m:count m:val="3"/>
                                    <m:mcJc m:val="center"/>
                                  </m:mcPr>
                                </m:mc>
                              </m:mcs>
                              <m:ctrlPr>
                                <a:rPr lang="zh-CN" altLang="en-US" sz="2000" i="1">
                                  <a:latin typeface="Cambria Math" panose="02040503050406030204" pitchFamily="18" charset="0"/>
                                </a:rPr>
                              </m:ctrlPr>
                            </m:mPr>
                            <m:mr>
                              <m:e>
                                <m:r>
                                  <a:rPr lang="zh-CN" altLang="en-US" sz="2000">
                                    <a:latin typeface="Cambria Math"/>
                                  </a:rPr>
                                  <m:t>1</m:t>
                                </m:r>
                              </m:e>
                              <m:e>
                                <m:r>
                                  <a:rPr lang="zh-CN" altLang="en-US" sz="2000" i="1">
                                    <a:latin typeface="Cambria Math"/>
                                  </a:rPr>
                                  <m:t>𝜆</m:t>
                                </m:r>
                                <m:r>
                                  <a:rPr lang="zh-CN" altLang="en-US" sz="2000">
                                    <a:latin typeface="Cambria Math"/>
                                  </a:rPr>
                                  <m:t>−1</m:t>
                                </m:r>
                              </m:e>
                              <m:e>
                                <m:r>
                                  <a:rPr lang="zh-CN" altLang="en-US" sz="2000">
                                    <a:latin typeface="Cambria Math"/>
                                  </a:rPr>
                                  <m:t>0</m:t>
                                </m:r>
                              </m:e>
                            </m:mr>
                            <m:mr>
                              <m:e>
                                <m:r>
                                  <a:rPr lang="zh-CN" altLang="en-US" sz="2000" i="1">
                                    <a:latin typeface="Cambria Math"/>
                                  </a:rPr>
                                  <m:t>𝜆</m:t>
                                </m:r>
                                <m:r>
                                  <a:rPr lang="zh-CN" altLang="en-US" sz="2000">
                                    <a:latin typeface="Cambria Math"/>
                                  </a:rPr>
                                  <m:t>−4</m:t>
                                </m:r>
                              </m:e>
                              <m:e>
                                <m:r>
                                  <a:rPr lang="zh-CN" altLang="en-US" sz="2000">
                                    <a:latin typeface="Cambria Math"/>
                                  </a:rPr>
                                  <m:t>−2</m:t>
                                </m:r>
                              </m:e>
                              <m:e>
                                <m:r>
                                  <a:rPr lang="zh-CN" altLang="en-US" sz="2000">
                                    <a:latin typeface="Cambria Math"/>
                                  </a:rPr>
                                  <m:t>1</m:t>
                                </m:r>
                              </m:e>
                            </m:mr>
                            <m:mr>
                              <m:e>
                                <m:r>
                                  <a:rPr lang="zh-CN" altLang="en-US" sz="2000">
                                    <a:latin typeface="Cambria Math"/>
                                  </a:rPr>
                                  <m:t>0</m:t>
                                </m:r>
                              </m:e>
                              <m:e>
                                <m:r>
                                  <a:rPr lang="zh-CN" altLang="en-US" sz="2000">
                                    <a:latin typeface="Cambria Math"/>
                                  </a:rPr>
                                  <m:t>0</m:t>
                                </m:r>
                              </m:e>
                              <m:e>
                                <m:r>
                                  <a:rPr lang="zh-CN" altLang="en-US" sz="2000" i="1">
                                    <a:latin typeface="Cambria Math"/>
                                  </a:rPr>
                                  <m:t>𝜆</m:t>
                                </m:r>
                                <m:r>
                                  <a:rPr lang="zh-CN" altLang="en-US" sz="2000">
                                    <a:latin typeface="Cambria Math"/>
                                  </a:rPr>
                                  <m:t>−3</m:t>
                                </m:r>
                              </m:e>
                            </m:mr>
                          </m:m>
                        </m:e>
                      </m:d>
                    </m:oMath>
                  </m:oMathPara>
                </a14:m>
                <a:endParaRPr lang="zh-CN" altLang="en-US" sz="2000" dirty="0"/>
              </a:p>
            </p:txBody>
          </p:sp>
        </mc:Choice>
        <mc:Fallback xmlns="">
          <p:sp>
            <p:nvSpPr>
              <p:cNvPr id="5" name="矩形 4"/>
              <p:cNvSpPr>
                <a:spLocks noRot="1" noChangeAspect="1" noMove="1" noResize="1" noEditPoints="1" noAdjustHandles="1" noChangeArrowheads="1" noChangeShapeType="1" noTextEdit="1"/>
              </p:cNvSpPr>
              <p:nvPr/>
            </p:nvSpPr>
            <p:spPr>
              <a:xfrm>
                <a:off x="2058453" y="3879445"/>
                <a:ext cx="3311419" cy="99290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058453" y="5109958"/>
                <a:ext cx="4234364" cy="9929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sz="2000" i="1">
                              <a:latin typeface="Cambria Math" panose="02040503050406030204" pitchFamily="18" charset="0"/>
                            </a:rPr>
                          </m:ctrlPr>
                        </m:limLowPr>
                        <m:e>
                          <m:groupChr>
                            <m:groupChrPr>
                              <m:chr m:val="→"/>
                              <m:vertJc m:val="bot"/>
                              <m:ctrlPr>
                                <a:rPr lang="zh-CN" altLang="en-US" sz="2000" i="1">
                                  <a:latin typeface="Cambria Math" panose="02040503050406030204" pitchFamily="18" charset="0"/>
                                </a:rPr>
                              </m:ctrlPr>
                            </m:groupChrPr>
                            <m:e>
                              <m:m>
                                <m:mPr>
                                  <m:mcs>
                                    <m:mc>
                                      <m:mcPr>
                                        <m:count m:val="1"/>
                                        <m:mcJc m:val="center"/>
                                      </m:mcPr>
                                    </m:mc>
                                  </m:mcs>
                                  <m:ctrlPr>
                                    <a:rPr lang="zh-CN" altLang="en-US" sz="2000" i="1">
                                      <a:latin typeface="Cambria Math" panose="02040503050406030204" pitchFamily="18" charset="0"/>
                                    </a:rPr>
                                  </m:ctrlPr>
                                </m:mPr>
                                <m:mr>
                                  <m:e/>
                                </m:mr>
                                <m:mr>
                                  <m:e>
                                    <m:sSub>
                                      <m:sSubPr>
                                        <m:ctrlPr>
                                          <a:rPr lang="zh-CN" altLang="en-US" sz="2000" i="1">
                                            <a:latin typeface="Cambria Math" panose="02040503050406030204" pitchFamily="18" charset="0"/>
                                          </a:rPr>
                                        </m:ctrlPr>
                                      </m:sSubPr>
                                      <m:e>
                                        <m:r>
                                          <a:rPr lang="zh-CN" altLang="en-US" sz="2000" i="1">
                                            <a:latin typeface="Cambria Math"/>
                                          </a:rPr>
                                          <m:t>𝑟</m:t>
                                        </m:r>
                                      </m:e>
                                      <m:sub>
                                        <m:r>
                                          <a:rPr lang="zh-CN" altLang="en-US" sz="2000">
                                            <a:latin typeface="Cambria Math"/>
                                          </a:rPr>
                                          <m:t>2</m:t>
                                        </m:r>
                                      </m:sub>
                                    </m:sSub>
                                    <m:r>
                                      <a:rPr lang="zh-CN" altLang="en-US" sz="2000">
                                        <a:latin typeface="Cambria Math"/>
                                      </a:rPr>
                                      <m:t>−(</m:t>
                                    </m:r>
                                    <m:r>
                                      <a:rPr lang="zh-CN" altLang="en-US" sz="2000" i="1">
                                        <a:latin typeface="Cambria Math"/>
                                      </a:rPr>
                                      <m:t>𝜆</m:t>
                                    </m:r>
                                    <m:r>
                                      <a:rPr lang="zh-CN" altLang="en-US" sz="2000">
                                        <a:latin typeface="Cambria Math"/>
                                      </a:rPr>
                                      <m:t>−4)</m:t>
                                    </m:r>
                                    <m:sSub>
                                      <m:sSubPr>
                                        <m:ctrlPr>
                                          <a:rPr lang="zh-CN" altLang="en-US" sz="2000" i="1">
                                            <a:latin typeface="Cambria Math" panose="02040503050406030204" pitchFamily="18" charset="0"/>
                                          </a:rPr>
                                        </m:ctrlPr>
                                      </m:sSubPr>
                                      <m:e>
                                        <m:r>
                                          <a:rPr lang="zh-CN" altLang="en-US" sz="2000" i="1">
                                            <a:latin typeface="Cambria Math"/>
                                          </a:rPr>
                                          <m:t>𝑟</m:t>
                                        </m:r>
                                      </m:e>
                                      <m:sub>
                                        <m:r>
                                          <a:rPr lang="zh-CN" altLang="en-US" sz="2000">
                                            <a:latin typeface="Cambria Math"/>
                                          </a:rPr>
                                          <m:t>1</m:t>
                                        </m:r>
                                      </m:sub>
                                    </m:sSub>
                                  </m:e>
                                </m:mr>
                              </m:m>
                            </m:e>
                          </m:groupChr>
                        </m:e>
                        <m:lim>
                          <m:sSub>
                            <m:sSubPr>
                              <m:ctrlPr>
                                <a:rPr lang="zh-CN" altLang="en-US" sz="2000" i="1">
                                  <a:latin typeface="Cambria Math" panose="02040503050406030204" pitchFamily="18" charset="0"/>
                                </a:rPr>
                              </m:ctrlPr>
                            </m:sSubPr>
                            <m:e>
                              <m:r>
                                <a:rPr lang="zh-CN" altLang="en-US" sz="2000" i="1">
                                  <a:latin typeface="Cambria Math"/>
                                </a:rPr>
                                <m:t>𝑐</m:t>
                              </m:r>
                            </m:e>
                            <m:sub>
                              <m:r>
                                <a:rPr lang="zh-CN" altLang="en-US" sz="2000">
                                  <a:latin typeface="Cambria Math"/>
                                </a:rPr>
                                <m:t>2</m:t>
                              </m:r>
                            </m:sub>
                          </m:sSub>
                          <m:r>
                            <a:rPr lang="zh-CN" altLang="en-US" sz="2000">
                              <a:latin typeface="Cambria Math"/>
                            </a:rPr>
                            <m:t>−(</m:t>
                          </m:r>
                          <m:r>
                            <a:rPr lang="zh-CN" altLang="en-US" sz="2000" i="1">
                              <a:latin typeface="Cambria Math"/>
                            </a:rPr>
                            <m:t>𝜆</m:t>
                          </m:r>
                          <m:r>
                            <a:rPr lang="zh-CN" altLang="en-US" sz="2000">
                              <a:latin typeface="Cambria Math"/>
                            </a:rPr>
                            <m:t>−1)</m:t>
                          </m:r>
                          <m:sSub>
                            <m:sSubPr>
                              <m:ctrlPr>
                                <a:rPr lang="zh-CN" altLang="en-US" sz="2000" i="1">
                                  <a:latin typeface="Cambria Math" panose="02040503050406030204" pitchFamily="18" charset="0"/>
                                </a:rPr>
                              </m:ctrlPr>
                            </m:sSubPr>
                            <m:e>
                              <m:r>
                                <a:rPr lang="zh-CN" altLang="en-US" sz="2000" i="1">
                                  <a:latin typeface="Cambria Math"/>
                                </a:rPr>
                                <m:t>𝑐</m:t>
                              </m:r>
                            </m:e>
                            <m:sub>
                              <m:r>
                                <a:rPr lang="zh-CN" altLang="en-US" sz="2000">
                                  <a:latin typeface="Cambria Math"/>
                                </a:rPr>
                                <m:t>1</m:t>
                              </m:r>
                            </m:sub>
                          </m:sSub>
                        </m:lim>
                      </m:limLow>
                      <m:d>
                        <m:dPr>
                          <m:begChr m:val="["/>
                          <m:endChr m:val="]"/>
                          <m:ctrlPr>
                            <a:rPr lang="en-US" altLang="zh-CN" sz="2000" i="1" smtClean="0">
                              <a:latin typeface="Cambria Math" panose="02040503050406030204" pitchFamily="18" charset="0"/>
                            </a:rPr>
                          </m:ctrlPr>
                        </m:dPr>
                        <m:e>
                          <m:m>
                            <m:mPr>
                              <m:mcs>
                                <m:mc>
                                  <m:mcPr>
                                    <m:count m:val="3"/>
                                    <m:mcJc m:val="center"/>
                                  </m:mcPr>
                                </m:mc>
                              </m:mcs>
                              <m:ctrlPr>
                                <a:rPr lang="zh-CN" altLang="en-US" sz="2000" i="1">
                                  <a:latin typeface="Cambria Math" panose="02040503050406030204" pitchFamily="18" charset="0"/>
                                </a:rPr>
                              </m:ctrlPr>
                            </m:mPr>
                            <m:mr>
                              <m:e>
                                <m:r>
                                  <a:rPr lang="zh-CN" altLang="en-US" sz="2000">
                                    <a:latin typeface="Cambria Math"/>
                                  </a:rPr>
                                  <m:t>1</m:t>
                                </m:r>
                              </m:e>
                              <m:e>
                                <m:r>
                                  <a:rPr lang="zh-CN" altLang="en-US" sz="2000">
                                    <a:latin typeface="Cambria Math"/>
                                  </a:rPr>
                                  <m:t>0</m:t>
                                </m:r>
                              </m:e>
                              <m:e>
                                <m:r>
                                  <a:rPr lang="zh-CN" altLang="en-US" sz="2000">
                                    <a:latin typeface="Cambria Math"/>
                                  </a:rPr>
                                  <m:t>0</m:t>
                                </m:r>
                              </m:e>
                            </m:mr>
                            <m:mr>
                              <m:e>
                                <m:r>
                                  <a:rPr lang="zh-CN" altLang="en-US" sz="2000">
                                    <a:latin typeface="Cambria Math"/>
                                  </a:rPr>
                                  <m:t>0</m:t>
                                </m:r>
                              </m:e>
                              <m:e>
                                <m:r>
                                  <a:rPr lang="zh-CN" altLang="en-US" sz="2000">
                                    <a:latin typeface="Cambria Math"/>
                                  </a:rPr>
                                  <m:t>−</m:t>
                                </m:r>
                                <m:sSup>
                                  <m:sSupPr>
                                    <m:ctrlPr>
                                      <a:rPr lang="zh-CN" altLang="en-US" sz="2000" i="1">
                                        <a:latin typeface="Cambria Math" panose="02040503050406030204" pitchFamily="18" charset="0"/>
                                      </a:rPr>
                                    </m:ctrlPr>
                                  </m:sSupPr>
                                  <m:e>
                                    <m:r>
                                      <a:rPr lang="zh-CN" altLang="en-US" sz="2000" i="1">
                                        <a:latin typeface="Cambria Math"/>
                                      </a:rPr>
                                      <m:t>𝜆</m:t>
                                    </m:r>
                                  </m:e>
                                  <m:sup>
                                    <m:r>
                                      <a:rPr lang="zh-CN" altLang="en-US" sz="2000">
                                        <a:latin typeface="Cambria Math"/>
                                      </a:rPr>
                                      <m:t>2</m:t>
                                    </m:r>
                                  </m:sup>
                                </m:sSup>
                                <m:r>
                                  <a:rPr lang="zh-CN" altLang="en-US" sz="2000">
                                    <a:latin typeface="Cambria Math"/>
                                  </a:rPr>
                                  <m:t>+5</m:t>
                                </m:r>
                                <m:r>
                                  <a:rPr lang="zh-CN" altLang="en-US" sz="2000" i="1">
                                    <a:latin typeface="Cambria Math"/>
                                  </a:rPr>
                                  <m:t>𝜆</m:t>
                                </m:r>
                                <m:r>
                                  <a:rPr lang="zh-CN" altLang="en-US" sz="2000">
                                    <a:latin typeface="Cambria Math"/>
                                  </a:rPr>
                                  <m:t>−6</m:t>
                                </m:r>
                              </m:e>
                              <m:e>
                                <m:r>
                                  <a:rPr lang="zh-CN" altLang="en-US" sz="2000">
                                    <a:latin typeface="Cambria Math"/>
                                  </a:rPr>
                                  <m:t>1</m:t>
                                </m:r>
                              </m:e>
                            </m:mr>
                            <m:mr>
                              <m:e>
                                <m:r>
                                  <a:rPr lang="zh-CN" altLang="en-US" sz="2000">
                                    <a:latin typeface="Cambria Math"/>
                                  </a:rPr>
                                  <m:t>0</m:t>
                                </m:r>
                              </m:e>
                              <m:e>
                                <m:r>
                                  <a:rPr lang="zh-CN" altLang="en-US" sz="2000">
                                    <a:latin typeface="Cambria Math"/>
                                  </a:rPr>
                                  <m:t>0</m:t>
                                </m:r>
                              </m:e>
                              <m:e>
                                <m:r>
                                  <a:rPr lang="zh-CN" altLang="en-US" sz="2000" i="1">
                                    <a:latin typeface="Cambria Math"/>
                                  </a:rPr>
                                  <m:t>𝜆</m:t>
                                </m:r>
                                <m:r>
                                  <a:rPr lang="zh-CN" altLang="en-US" sz="2000">
                                    <a:latin typeface="Cambria Math"/>
                                  </a:rPr>
                                  <m:t>−3</m:t>
                                </m:r>
                              </m:e>
                            </m:mr>
                          </m:m>
                        </m:e>
                      </m:d>
                    </m:oMath>
                  </m:oMathPara>
                </a14:m>
                <a:endParaRPr lang="zh-CN" altLang="en-US" sz="2000" dirty="0"/>
              </a:p>
            </p:txBody>
          </p:sp>
        </mc:Choice>
        <mc:Fallback xmlns="">
          <p:sp>
            <p:nvSpPr>
              <p:cNvPr id="9" name="矩形 8"/>
              <p:cNvSpPr>
                <a:spLocks noRot="1" noChangeAspect="1" noMove="1" noResize="1" noEditPoints="1" noAdjustHandles="1" noChangeArrowheads="1" noChangeShapeType="1" noTextEdit="1"/>
              </p:cNvSpPr>
              <p:nvPr/>
            </p:nvSpPr>
            <p:spPr>
              <a:xfrm>
                <a:off x="2058453" y="5109958"/>
                <a:ext cx="4234364" cy="992901"/>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6076639"/>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5"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计算矩阵</a:t>
            </a:r>
            <a:r>
              <a:rPr lang="en-US" altLang="zh-CN" dirty="0"/>
              <a:t>Jordan</a:t>
            </a:r>
            <a:r>
              <a:rPr lang="zh-CN" altLang="en-US" dirty="0"/>
              <a:t>标准形的方法二</a:t>
            </a:r>
          </a:p>
        </p:txBody>
      </p:sp>
      <mc:AlternateContent xmlns:mc="http://schemas.openxmlformats.org/markup-compatibility/2006" xmlns:a14="http://schemas.microsoft.com/office/drawing/2010/main">
        <mc:Choice Requires="a14">
          <p:sp>
            <p:nvSpPr>
              <p:cNvPr id="3" name="Rectangle 13"/>
              <p:cNvSpPr>
                <a:spLocks noChangeArrowheads="1"/>
              </p:cNvSpPr>
              <p:nvPr/>
            </p:nvSpPr>
            <p:spPr bwMode="auto">
              <a:xfrm>
                <a:off x="714791" y="1494331"/>
                <a:ext cx="7415213" cy="106894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400" b="1" dirty="0">
                    <a:solidFill>
                      <a:srgbClr val="006666"/>
                    </a:solidFill>
                    <a:latin typeface="+mn-ea"/>
                    <a:ea typeface="+mn-ea"/>
                  </a:rPr>
                  <a:t>例</a:t>
                </a:r>
                <a:r>
                  <a:rPr lang="en-US" altLang="zh-CN" sz="2400" b="1" dirty="0">
                    <a:solidFill>
                      <a:srgbClr val="006666"/>
                    </a:solidFill>
                    <a:latin typeface="+mn-ea"/>
                    <a:ea typeface="+mn-ea"/>
                  </a:rPr>
                  <a:t>6  </a:t>
                </a:r>
                <a:r>
                  <a:rPr lang="zh-CN" altLang="en-US" sz="2400" b="1" dirty="0">
                    <a:solidFill>
                      <a:srgbClr val="006666"/>
                    </a:solidFill>
                    <a:latin typeface="+mn-ea"/>
                    <a:ea typeface="+mn-ea"/>
                  </a:rPr>
                  <a:t>求矩阵</a:t>
                </a:r>
                <a14:m>
                  <m:oMath xmlns:m="http://schemas.openxmlformats.org/officeDocument/2006/math">
                    <m:r>
                      <a:rPr lang="en-US" altLang="zh-CN" sz="2400" b="1" i="1" smtClean="0">
                        <a:solidFill>
                          <a:srgbClr val="006666"/>
                        </a:solidFill>
                        <a:latin typeface="Cambria Math"/>
                        <a:ea typeface="+mn-ea"/>
                      </a:rPr>
                      <m:t>𝑨</m:t>
                    </m:r>
                    <m:r>
                      <a:rPr lang="en-US" altLang="zh-CN" sz="2400" b="0" i="1" smtClean="0">
                        <a:solidFill>
                          <a:srgbClr val="006666"/>
                        </a:solidFill>
                        <a:latin typeface="Cambria Math"/>
                        <a:ea typeface="+mn-ea"/>
                      </a:rPr>
                      <m:t>=</m:t>
                    </m:r>
                    <m:d>
                      <m:dPr>
                        <m:begChr m:val="["/>
                        <m:endChr m:val="]"/>
                        <m:ctrlPr>
                          <a:rPr lang="en-US" altLang="zh-CN" sz="2400" i="1" smtClean="0">
                            <a:solidFill>
                              <a:srgbClr val="006666"/>
                            </a:solidFill>
                            <a:latin typeface="Cambria Math" panose="02040503050406030204" pitchFamily="18" charset="0"/>
                            <a:ea typeface="+mn-ea"/>
                          </a:rPr>
                        </m:ctrlPr>
                      </m:dPr>
                      <m:e>
                        <m:m>
                          <m:mPr>
                            <m:mcs>
                              <m:mc>
                                <m:mcPr>
                                  <m:count m:val="3"/>
                                  <m:mcJc m:val="center"/>
                                </m:mcPr>
                              </m:mc>
                            </m:mcs>
                            <m:ctrlPr>
                              <a:rPr lang="zh-CN" altLang="en-US" sz="2400" i="1">
                                <a:latin typeface="Cambria Math" panose="02040503050406030204" pitchFamily="18" charset="0"/>
                              </a:rPr>
                            </m:ctrlPr>
                          </m:mPr>
                          <m:mr>
                            <m:e>
                              <m:r>
                                <a:rPr lang="zh-CN" altLang="en-US" sz="2400">
                                  <a:latin typeface="Cambria Math"/>
                                </a:rPr>
                                <m:t>1</m:t>
                              </m:r>
                            </m:e>
                            <m:e>
                              <m:r>
                                <a:rPr lang="zh-CN" altLang="en-US" sz="2400">
                                  <a:latin typeface="Cambria Math"/>
                                </a:rPr>
                                <m:t>−1</m:t>
                              </m:r>
                            </m:e>
                            <m:e>
                              <m:r>
                                <a:rPr lang="zh-CN" altLang="en-US" sz="2400">
                                  <a:latin typeface="Cambria Math"/>
                                </a:rPr>
                                <m:t>0</m:t>
                              </m:r>
                            </m:e>
                          </m:mr>
                          <m:mr>
                            <m:e>
                              <m:r>
                                <a:rPr lang="zh-CN" altLang="en-US" sz="2400">
                                  <a:latin typeface="Cambria Math"/>
                                </a:rPr>
                                <m:t>2</m:t>
                              </m:r>
                            </m:e>
                            <m:e>
                              <m:r>
                                <a:rPr lang="zh-CN" altLang="en-US" sz="2400">
                                  <a:latin typeface="Cambria Math"/>
                                </a:rPr>
                                <m:t>4</m:t>
                              </m:r>
                            </m:e>
                            <m:e>
                              <m:r>
                                <a:rPr lang="zh-CN" altLang="en-US" sz="2400">
                                  <a:latin typeface="Cambria Math"/>
                                </a:rPr>
                                <m:t>−1</m:t>
                              </m:r>
                            </m:e>
                          </m:mr>
                          <m:mr>
                            <m:e>
                              <m:r>
                                <a:rPr lang="zh-CN" altLang="en-US" sz="2400">
                                  <a:latin typeface="Cambria Math"/>
                                </a:rPr>
                                <m:t>0</m:t>
                              </m:r>
                            </m:e>
                            <m:e>
                              <m:r>
                                <a:rPr lang="zh-CN" altLang="en-US" sz="2400">
                                  <a:latin typeface="Cambria Math"/>
                                </a:rPr>
                                <m:t>0</m:t>
                              </m:r>
                            </m:e>
                            <m:e>
                              <m:r>
                                <a:rPr lang="zh-CN" altLang="en-US" sz="2400">
                                  <a:latin typeface="Cambria Math"/>
                                </a:rPr>
                                <m:t>3</m:t>
                              </m:r>
                            </m:e>
                          </m:mr>
                        </m:m>
                      </m:e>
                    </m:d>
                  </m:oMath>
                </a14:m>
                <a:r>
                  <a:rPr lang="zh-CN" altLang="en-US" sz="2400" b="1" dirty="0">
                    <a:solidFill>
                      <a:srgbClr val="006666"/>
                    </a:solidFill>
                    <a:latin typeface="+mn-ea"/>
                    <a:ea typeface="+mn-ea"/>
                  </a:rPr>
                  <a:t>的</a:t>
                </a:r>
                <a:r>
                  <a:rPr lang="en-US" altLang="zh-CN" sz="2400" b="1" dirty="0">
                    <a:solidFill>
                      <a:srgbClr val="006666"/>
                    </a:solidFill>
                    <a:latin typeface="Cambria" pitchFamily="18" charset="0"/>
                    <a:ea typeface="Cambria" pitchFamily="18" charset="0"/>
                  </a:rPr>
                  <a:t>Jordan</a:t>
                </a:r>
                <a:r>
                  <a:rPr lang="zh-CN" altLang="en-US" sz="2400" b="1" dirty="0">
                    <a:solidFill>
                      <a:srgbClr val="006666"/>
                    </a:solidFill>
                    <a:latin typeface="+mn-ea"/>
                    <a:ea typeface="+mn-ea"/>
                  </a:rPr>
                  <a:t>标准形</a:t>
                </a:r>
                <a:r>
                  <a:rPr lang="en-US" altLang="zh-CN" sz="2400" b="1" dirty="0">
                    <a:solidFill>
                      <a:srgbClr val="006666"/>
                    </a:solidFill>
                    <a:latin typeface="+mn-ea"/>
                    <a:ea typeface="+mn-ea"/>
                  </a:rPr>
                  <a:t>.</a:t>
                </a:r>
                <a:endParaRPr lang="zh-CN" altLang="en-US" sz="2400" b="1" dirty="0">
                  <a:solidFill>
                    <a:srgbClr val="006666"/>
                  </a:solidFill>
                  <a:latin typeface="+mn-ea"/>
                  <a:ea typeface="+mn-ea"/>
                </a:endParaRPr>
              </a:p>
            </p:txBody>
          </p:sp>
        </mc:Choice>
        <mc:Fallback xmlns="">
          <p:sp>
            <p:nvSpPr>
              <p:cNvPr id="3" name="Rectangle 13"/>
              <p:cNvSpPr>
                <a:spLocks noRot="1" noChangeAspect="1" noMove="1" noResize="1" noEditPoints="1" noAdjustHandles="1" noChangeArrowheads="1" noChangeShapeType="1" noTextEdit="1"/>
              </p:cNvSpPr>
              <p:nvPr/>
            </p:nvSpPr>
            <p:spPr bwMode="auto">
              <a:xfrm>
                <a:off x="714791" y="1494331"/>
                <a:ext cx="7415213" cy="1068947"/>
              </a:xfrm>
              <a:prstGeom prst="rect">
                <a:avLst/>
              </a:prstGeom>
              <a:blipFill>
                <a:blip r:embed="rId3"/>
                <a:stretch>
                  <a:fillRect l="-12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913212" y="2693066"/>
                <a:ext cx="3757952" cy="9224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sz="2000" i="1">
                              <a:latin typeface="Cambria Math" panose="02040503050406030204" pitchFamily="18" charset="0"/>
                            </a:rPr>
                          </m:ctrlPr>
                        </m:limLowPr>
                        <m:e>
                          <m:groupChr>
                            <m:groupChrPr>
                              <m:chr m:val="→"/>
                              <m:vertJc m:val="bot"/>
                              <m:ctrlPr>
                                <a:rPr lang="zh-CN" altLang="en-US" sz="2000" i="1">
                                  <a:latin typeface="Cambria Math" panose="02040503050406030204" pitchFamily="18" charset="0"/>
                                </a:rPr>
                              </m:ctrlPr>
                            </m:groupChrPr>
                            <m:e>
                              <m:m>
                                <m:mPr>
                                  <m:mcs>
                                    <m:mc>
                                      <m:mcPr>
                                        <m:count m:val="1"/>
                                        <m:mcJc m:val="center"/>
                                      </m:mcPr>
                                    </m:mc>
                                  </m:mcs>
                                  <m:ctrlPr>
                                    <a:rPr lang="zh-CN" altLang="en-US" sz="2000" i="1">
                                      <a:latin typeface="Cambria Math" panose="02040503050406030204" pitchFamily="18" charset="0"/>
                                    </a:rPr>
                                  </m:ctrlPr>
                                </m:mPr>
                                <m:mr>
                                  <m:e>
                                    <m:sSub>
                                      <m:sSubPr>
                                        <m:ctrlPr>
                                          <a:rPr lang="zh-CN" altLang="en-US" sz="2000" i="1">
                                            <a:latin typeface="Cambria Math" panose="02040503050406030204" pitchFamily="18" charset="0"/>
                                          </a:rPr>
                                        </m:ctrlPr>
                                      </m:sSubPr>
                                      <m:e>
                                        <m:r>
                                          <a:rPr lang="zh-CN" altLang="en-US" sz="2000" i="1">
                                            <a:latin typeface="Cambria Math"/>
                                          </a:rPr>
                                          <m:t>𝑐</m:t>
                                        </m:r>
                                      </m:e>
                                      <m:sub>
                                        <m:r>
                                          <a:rPr lang="zh-CN" altLang="en-US" sz="2000">
                                            <a:latin typeface="Cambria Math"/>
                                          </a:rPr>
                                          <m:t>2</m:t>
                                        </m:r>
                                      </m:sub>
                                    </m:sSub>
                                    <m:r>
                                      <a:rPr lang="zh-CN" altLang="en-US" sz="2000">
                                        <a:latin typeface="Cambria Math"/>
                                      </a:rPr>
                                      <m:t>↔</m:t>
                                    </m:r>
                                    <m:sSub>
                                      <m:sSubPr>
                                        <m:ctrlPr>
                                          <a:rPr lang="zh-CN" altLang="en-US" sz="2000" i="1">
                                            <a:latin typeface="Cambria Math" panose="02040503050406030204" pitchFamily="18" charset="0"/>
                                          </a:rPr>
                                        </m:ctrlPr>
                                      </m:sSubPr>
                                      <m:e>
                                        <m:r>
                                          <a:rPr lang="zh-CN" altLang="en-US" sz="2000" i="1">
                                            <a:latin typeface="Cambria Math"/>
                                          </a:rPr>
                                          <m:t>𝑐</m:t>
                                        </m:r>
                                      </m:e>
                                      <m:sub>
                                        <m:r>
                                          <a:rPr lang="zh-CN" altLang="en-US" sz="2000">
                                            <a:latin typeface="Cambria Math"/>
                                          </a:rPr>
                                          <m:t>3</m:t>
                                        </m:r>
                                      </m:sub>
                                    </m:sSub>
                                  </m:e>
                                </m:mr>
                                <m:mr>
                                  <m:e/>
                                </m:mr>
                              </m:m>
                            </m:e>
                          </m:groupChr>
                        </m:e>
                        <m:lim/>
                      </m:limLow>
                      <m:d>
                        <m:dPr>
                          <m:begChr m:val="["/>
                          <m:endChr m:val="]"/>
                          <m:ctrlPr>
                            <a:rPr lang="en-US" altLang="zh-CN" sz="2000" i="1" smtClean="0">
                              <a:latin typeface="Cambria Math" panose="02040503050406030204" pitchFamily="18" charset="0"/>
                            </a:rPr>
                          </m:ctrlPr>
                        </m:dPr>
                        <m:e>
                          <m:m>
                            <m:mPr>
                              <m:mcs>
                                <m:mc>
                                  <m:mcPr>
                                    <m:count m:val="3"/>
                                    <m:mcJc m:val="center"/>
                                  </m:mcPr>
                                </m:mc>
                              </m:mcs>
                              <m:ctrlPr>
                                <a:rPr lang="zh-CN" altLang="en-US" sz="2000" i="1">
                                  <a:latin typeface="Cambria Math" panose="02040503050406030204" pitchFamily="18" charset="0"/>
                                </a:rPr>
                              </m:ctrlPr>
                            </m:mPr>
                            <m:mr>
                              <m:e>
                                <m:r>
                                  <a:rPr lang="zh-CN" altLang="en-US" sz="2000">
                                    <a:latin typeface="Cambria Math"/>
                                  </a:rPr>
                                  <m:t>1</m:t>
                                </m:r>
                              </m:e>
                              <m:e>
                                <m:r>
                                  <a:rPr lang="zh-CN" altLang="en-US" sz="2000">
                                    <a:latin typeface="Cambria Math"/>
                                  </a:rPr>
                                  <m:t>0</m:t>
                                </m:r>
                              </m:e>
                              <m:e>
                                <m:r>
                                  <a:rPr lang="zh-CN" altLang="en-US" sz="2000">
                                    <a:latin typeface="Cambria Math"/>
                                  </a:rPr>
                                  <m:t>0</m:t>
                                </m:r>
                              </m:e>
                            </m:mr>
                            <m:mr>
                              <m:e>
                                <m:r>
                                  <a:rPr lang="zh-CN" altLang="en-US" sz="2000">
                                    <a:latin typeface="Cambria Math"/>
                                  </a:rPr>
                                  <m:t>0</m:t>
                                </m:r>
                              </m:e>
                              <m:e>
                                <m:r>
                                  <a:rPr lang="zh-CN" altLang="en-US" sz="2000">
                                    <a:latin typeface="Cambria Math"/>
                                  </a:rPr>
                                  <m:t>1</m:t>
                                </m:r>
                              </m:e>
                              <m:e>
                                <m:r>
                                  <a:rPr lang="zh-CN" altLang="en-US" sz="2000">
                                    <a:latin typeface="Cambria Math"/>
                                  </a:rPr>
                                  <m:t>−</m:t>
                                </m:r>
                                <m:sSup>
                                  <m:sSupPr>
                                    <m:ctrlPr>
                                      <a:rPr lang="zh-CN" altLang="en-US" sz="2000" i="1">
                                        <a:latin typeface="Cambria Math" panose="02040503050406030204" pitchFamily="18" charset="0"/>
                                      </a:rPr>
                                    </m:ctrlPr>
                                  </m:sSupPr>
                                  <m:e>
                                    <m:r>
                                      <a:rPr lang="zh-CN" altLang="en-US" sz="2000" i="1">
                                        <a:latin typeface="Cambria Math"/>
                                      </a:rPr>
                                      <m:t>𝜆</m:t>
                                    </m:r>
                                  </m:e>
                                  <m:sup>
                                    <m:r>
                                      <a:rPr lang="zh-CN" altLang="en-US" sz="2000">
                                        <a:latin typeface="Cambria Math"/>
                                      </a:rPr>
                                      <m:t>2</m:t>
                                    </m:r>
                                  </m:sup>
                                </m:sSup>
                                <m:r>
                                  <a:rPr lang="zh-CN" altLang="en-US" sz="2000">
                                    <a:latin typeface="Cambria Math"/>
                                  </a:rPr>
                                  <m:t>+5</m:t>
                                </m:r>
                                <m:r>
                                  <a:rPr lang="zh-CN" altLang="en-US" sz="2000" i="1">
                                    <a:latin typeface="Cambria Math"/>
                                  </a:rPr>
                                  <m:t>𝜆</m:t>
                                </m:r>
                                <m:r>
                                  <a:rPr lang="zh-CN" altLang="en-US" sz="2000">
                                    <a:latin typeface="Cambria Math"/>
                                  </a:rPr>
                                  <m:t>−6</m:t>
                                </m:r>
                              </m:e>
                            </m:mr>
                            <m:mr>
                              <m:e>
                                <m:r>
                                  <a:rPr lang="zh-CN" altLang="en-US" sz="2000">
                                    <a:latin typeface="Cambria Math"/>
                                  </a:rPr>
                                  <m:t>0</m:t>
                                </m:r>
                              </m:e>
                              <m:e>
                                <m:r>
                                  <a:rPr lang="zh-CN" altLang="en-US" sz="2000" i="1">
                                    <a:latin typeface="Cambria Math"/>
                                  </a:rPr>
                                  <m:t>𝜆</m:t>
                                </m:r>
                                <m:r>
                                  <a:rPr lang="zh-CN" altLang="en-US" sz="2000">
                                    <a:latin typeface="Cambria Math"/>
                                  </a:rPr>
                                  <m:t>−3</m:t>
                                </m:r>
                              </m:e>
                              <m:e>
                                <m:r>
                                  <a:rPr lang="zh-CN" altLang="en-US" sz="2000">
                                    <a:latin typeface="Cambria Math"/>
                                  </a:rPr>
                                  <m:t>0</m:t>
                                </m:r>
                              </m:e>
                            </m:mr>
                          </m:m>
                        </m:e>
                      </m:d>
                    </m:oMath>
                  </m:oMathPara>
                </a14:m>
                <a:endParaRPr lang="zh-CN" altLang="en-US" sz="2000" dirty="0"/>
              </a:p>
            </p:txBody>
          </p:sp>
        </mc:Choice>
        <mc:Fallback xmlns="">
          <p:sp>
            <p:nvSpPr>
              <p:cNvPr id="6" name="矩形 5"/>
              <p:cNvSpPr>
                <a:spLocks noRot="1" noChangeAspect="1" noMove="1" noResize="1" noEditPoints="1" noAdjustHandles="1" noChangeArrowheads="1" noChangeShapeType="1" noTextEdit="1"/>
              </p:cNvSpPr>
              <p:nvPr/>
            </p:nvSpPr>
            <p:spPr>
              <a:xfrm>
                <a:off x="1913212" y="2693066"/>
                <a:ext cx="3757952" cy="922432"/>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913212" y="3741809"/>
                <a:ext cx="4021550" cy="9607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groupChr>
                        <m:groupChrPr>
                          <m:chr m:val="→"/>
                          <m:vertJc m:val="bot"/>
                          <m:ctrlPr>
                            <a:rPr lang="zh-CN" altLang="en-US" sz="2000" i="1">
                              <a:latin typeface="Cambria Math" panose="02040503050406030204" pitchFamily="18" charset="0"/>
                            </a:rPr>
                          </m:ctrlPr>
                        </m:groupChrPr>
                        <m:e>
                          <m:sSub>
                            <m:sSubPr>
                              <m:ctrlPr>
                                <a:rPr lang="zh-CN" altLang="en-US" sz="2000" i="1">
                                  <a:latin typeface="Cambria Math" panose="02040503050406030204" pitchFamily="18" charset="0"/>
                                </a:rPr>
                              </m:ctrlPr>
                            </m:sSubPr>
                            <m:e>
                              <m:r>
                                <a:rPr lang="zh-CN" altLang="en-US" sz="2000" i="1">
                                  <a:latin typeface="Cambria Math"/>
                                </a:rPr>
                                <m:t>𝑟</m:t>
                              </m:r>
                            </m:e>
                            <m:sub>
                              <m:r>
                                <a:rPr lang="zh-CN" altLang="en-US" sz="2000">
                                  <a:latin typeface="Cambria Math"/>
                                </a:rPr>
                                <m:t>3</m:t>
                              </m:r>
                            </m:sub>
                          </m:sSub>
                          <m:r>
                            <a:rPr lang="zh-CN" altLang="en-US" sz="2000">
                              <a:latin typeface="Cambria Math"/>
                            </a:rPr>
                            <m:t>−(</m:t>
                          </m:r>
                          <m:r>
                            <a:rPr lang="zh-CN" altLang="en-US" sz="2000" i="1">
                              <a:latin typeface="Cambria Math"/>
                            </a:rPr>
                            <m:t>𝜆</m:t>
                          </m:r>
                          <m:r>
                            <a:rPr lang="zh-CN" altLang="en-US" sz="2000">
                              <a:latin typeface="Cambria Math"/>
                            </a:rPr>
                            <m:t>−3)</m:t>
                          </m:r>
                          <m:sSub>
                            <m:sSubPr>
                              <m:ctrlPr>
                                <a:rPr lang="zh-CN" altLang="en-US" sz="2000" i="1">
                                  <a:latin typeface="Cambria Math" panose="02040503050406030204" pitchFamily="18" charset="0"/>
                                </a:rPr>
                              </m:ctrlPr>
                            </m:sSubPr>
                            <m:e>
                              <m:r>
                                <a:rPr lang="zh-CN" altLang="en-US" sz="2000" i="1">
                                  <a:latin typeface="Cambria Math"/>
                                </a:rPr>
                                <m:t>𝑟</m:t>
                              </m:r>
                            </m:e>
                            <m:sub>
                              <m:r>
                                <a:rPr lang="zh-CN" altLang="en-US" sz="2000">
                                  <a:latin typeface="Cambria Math"/>
                                </a:rPr>
                                <m:t>2</m:t>
                              </m:r>
                            </m:sub>
                          </m:sSub>
                        </m:e>
                      </m:groupChr>
                      <m:d>
                        <m:dPr>
                          <m:begChr m:val="["/>
                          <m:endChr m:val="]"/>
                          <m:ctrlPr>
                            <a:rPr lang="en-US" altLang="zh-CN" sz="2000" i="1" smtClean="0">
                              <a:latin typeface="Cambria Math" panose="02040503050406030204" pitchFamily="18" charset="0"/>
                            </a:rPr>
                          </m:ctrlPr>
                        </m:dPr>
                        <m:e>
                          <m:m>
                            <m:mPr>
                              <m:mcs>
                                <m:mc>
                                  <m:mcPr>
                                    <m:count m:val="3"/>
                                    <m:mcJc m:val="center"/>
                                  </m:mcPr>
                                </m:mc>
                              </m:mcs>
                              <m:ctrlPr>
                                <a:rPr lang="zh-CN" altLang="en-US" sz="2000" i="1">
                                  <a:latin typeface="Cambria Math" panose="02040503050406030204" pitchFamily="18" charset="0"/>
                                </a:rPr>
                              </m:ctrlPr>
                            </m:mPr>
                            <m:mr>
                              <m:e>
                                <m:r>
                                  <a:rPr lang="zh-CN" altLang="en-US" sz="2000">
                                    <a:latin typeface="Cambria Math"/>
                                  </a:rPr>
                                  <m:t>1</m:t>
                                </m:r>
                              </m:e>
                              <m:e>
                                <m:r>
                                  <a:rPr lang="zh-CN" altLang="en-US" sz="2000">
                                    <a:latin typeface="Cambria Math"/>
                                  </a:rPr>
                                  <m:t>0</m:t>
                                </m:r>
                              </m:e>
                              <m:e>
                                <m:r>
                                  <a:rPr lang="zh-CN" altLang="en-US" sz="2000">
                                    <a:latin typeface="Cambria Math"/>
                                  </a:rPr>
                                  <m:t>0</m:t>
                                </m:r>
                              </m:e>
                            </m:mr>
                            <m:mr>
                              <m:e>
                                <m:r>
                                  <a:rPr lang="zh-CN" altLang="en-US" sz="2000">
                                    <a:latin typeface="Cambria Math"/>
                                  </a:rPr>
                                  <m:t>0</m:t>
                                </m:r>
                              </m:e>
                              <m:e>
                                <m:r>
                                  <a:rPr lang="zh-CN" altLang="en-US" sz="2000">
                                    <a:latin typeface="Cambria Math"/>
                                  </a:rPr>
                                  <m:t>1</m:t>
                                </m:r>
                              </m:e>
                              <m:e>
                                <m:r>
                                  <a:rPr lang="zh-CN" altLang="en-US" sz="2000">
                                    <a:latin typeface="Cambria Math"/>
                                  </a:rPr>
                                  <m:t>0</m:t>
                                </m:r>
                              </m:e>
                            </m:mr>
                            <m:mr>
                              <m:e>
                                <m:r>
                                  <a:rPr lang="zh-CN" altLang="en-US" sz="2000">
                                    <a:latin typeface="Cambria Math"/>
                                  </a:rPr>
                                  <m:t>0</m:t>
                                </m:r>
                              </m:e>
                              <m:e>
                                <m:r>
                                  <a:rPr lang="zh-CN" altLang="en-US" sz="2000">
                                    <a:latin typeface="Cambria Math"/>
                                  </a:rPr>
                                  <m:t>0</m:t>
                                </m:r>
                              </m:e>
                              <m:e>
                                <m:d>
                                  <m:dPr>
                                    <m:endChr m:val=""/>
                                    <m:ctrlPr>
                                      <a:rPr lang="zh-CN" altLang="en-US" sz="2000" i="1">
                                        <a:latin typeface="Cambria Math" panose="02040503050406030204" pitchFamily="18" charset="0"/>
                                      </a:rPr>
                                    </m:ctrlPr>
                                  </m:dPr>
                                  <m:e>
                                    <m:r>
                                      <a:rPr lang="zh-CN" altLang="en-US" sz="2000" i="1">
                                        <a:latin typeface="Cambria Math"/>
                                      </a:rPr>
                                      <m:t>𝜆</m:t>
                                    </m:r>
                                    <m:r>
                                      <a:rPr lang="zh-CN" altLang="en-US" sz="2000">
                                        <a:latin typeface="Cambria Math"/>
                                      </a:rPr>
                                      <m:t>−2)</m:t>
                                    </m:r>
                                    <m:sSup>
                                      <m:sSupPr>
                                        <m:ctrlPr>
                                          <a:rPr lang="zh-CN" altLang="en-US" sz="2000" i="1">
                                            <a:latin typeface="Cambria Math" panose="02040503050406030204" pitchFamily="18" charset="0"/>
                                          </a:rPr>
                                        </m:ctrlPr>
                                      </m:sSupPr>
                                      <m:e>
                                        <m:d>
                                          <m:dPr>
                                            <m:ctrlPr>
                                              <a:rPr lang="zh-CN" altLang="en-US" sz="2000" i="1">
                                                <a:latin typeface="Cambria Math" panose="02040503050406030204" pitchFamily="18" charset="0"/>
                                              </a:rPr>
                                            </m:ctrlPr>
                                          </m:dPr>
                                          <m:e>
                                            <m:r>
                                              <a:rPr lang="zh-CN" altLang="en-US" sz="2000" i="1">
                                                <a:latin typeface="Cambria Math"/>
                                              </a:rPr>
                                              <m:t>𝜆</m:t>
                                            </m:r>
                                            <m:r>
                                              <a:rPr lang="zh-CN" altLang="en-US" sz="2000">
                                                <a:latin typeface="Cambria Math"/>
                                              </a:rPr>
                                              <m:t>−3</m:t>
                                            </m:r>
                                          </m:e>
                                        </m:d>
                                      </m:e>
                                      <m:sup>
                                        <m:r>
                                          <a:rPr lang="zh-CN" altLang="en-US" sz="2000">
                                            <a:latin typeface="Cambria Math"/>
                                          </a:rPr>
                                          <m:t>2</m:t>
                                        </m:r>
                                      </m:sup>
                                    </m:sSup>
                                  </m:e>
                                </m:d>
                              </m:e>
                            </m:mr>
                          </m:m>
                        </m:e>
                      </m:d>
                    </m:oMath>
                  </m:oMathPara>
                </a14:m>
                <a:endParaRPr lang="zh-CN" altLang="en-US" sz="2000" dirty="0"/>
              </a:p>
            </p:txBody>
          </p:sp>
        </mc:Choice>
        <mc:Fallback xmlns="">
          <p:sp>
            <p:nvSpPr>
              <p:cNvPr id="7" name="矩形 6"/>
              <p:cNvSpPr>
                <a:spLocks noRot="1" noChangeAspect="1" noMove="1" noResize="1" noEditPoints="1" noAdjustHandles="1" noChangeArrowheads="1" noChangeShapeType="1" noTextEdit="1"/>
              </p:cNvSpPr>
              <p:nvPr/>
            </p:nvSpPr>
            <p:spPr>
              <a:xfrm>
                <a:off x="1913212" y="3741809"/>
                <a:ext cx="4021550" cy="960776"/>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Rectangle 13"/>
              <p:cNvSpPr>
                <a:spLocks noChangeArrowheads="1"/>
              </p:cNvSpPr>
              <p:nvPr/>
            </p:nvSpPr>
            <p:spPr bwMode="auto">
              <a:xfrm>
                <a:off x="698012" y="4795486"/>
                <a:ext cx="8124409" cy="4070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000" b="1" dirty="0">
                    <a:solidFill>
                      <a:srgbClr val="006666"/>
                    </a:solidFill>
                    <a:latin typeface="+mn-ea"/>
                    <a:ea typeface="+mn-ea"/>
                  </a:rPr>
                  <a:t>不变因子</a:t>
                </a:r>
                <a:r>
                  <a:rPr lang="en-US" altLang="zh-CN" sz="2000" b="1" dirty="0">
                    <a:solidFill>
                      <a:srgbClr val="006666"/>
                    </a:solidFill>
                    <a:latin typeface="+mn-ea"/>
                    <a:ea typeface="+mn-ea"/>
                  </a:rPr>
                  <a:t>:   </a:t>
                </a:r>
                <a14:m>
                  <m:oMath xmlns:m="http://schemas.openxmlformats.org/officeDocument/2006/math">
                    <m:sSub>
                      <m:sSubPr>
                        <m:ctrlPr>
                          <a:rPr lang="zh-CN" altLang="en-US" sz="2000" b="1" i="1">
                            <a:latin typeface="Cambria Math" panose="02040503050406030204" pitchFamily="18" charset="0"/>
                          </a:rPr>
                        </m:ctrlPr>
                      </m:sSubPr>
                      <m:e>
                        <m:r>
                          <a:rPr lang="zh-CN" altLang="en-US" sz="2000" b="1" i="1">
                            <a:latin typeface="Cambria Math"/>
                          </a:rPr>
                          <m:t>𝒅</m:t>
                        </m:r>
                      </m:e>
                      <m:sub>
                        <m:r>
                          <a:rPr lang="zh-CN" altLang="en-US" sz="2000" b="1" i="1">
                            <a:latin typeface="Cambria Math"/>
                          </a:rPr>
                          <m:t>𝟏</m:t>
                        </m:r>
                      </m:sub>
                    </m:sSub>
                    <m:r>
                      <a:rPr lang="zh-CN" altLang="en-US" sz="2000" b="1">
                        <a:latin typeface="Cambria Math"/>
                      </a:rPr>
                      <m:t>(</m:t>
                    </m:r>
                    <m:r>
                      <a:rPr lang="zh-CN" altLang="en-US" sz="2000" b="1" i="1">
                        <a:latin typeface="Cambria Math"/>
                      </a:rPr>
                      <m:t>𝝀</m:t>
                    </m:r>
                    <m:r>
                      <a:rPr lang="zh-CN" altLang="en-US" sz="2000" b="1">
                        <a:latin typeface="Cambria Math"/>
                      </a:rPr>
                      <m:t>)=</m:t>
                    </m:r>
                    <m:r>
                      <a:rPr lang="zh-CN" altLang="en-US" sz="2000" b="1" i="1">
                        <a:latin typeface="Cambria Math"/>
                      </a:rPr>
                      <m:t>𝟏</m:t>
                    </m:r>
                    <m:r>
                      <a:rPr lang="zh-CN" altLang="en-US" sz="2000" b="1">
                        <a:latin typeface="Cambria Math"/>
                      </a:rPr>
                      <m:t>,</m:t>
                    </m:r>
                    <m:r>
                      <m:rPr>
                        <m:nor/>
                      </m:rPr>
                      <a:rPr lang="zh-CN" altLang="en-US" sz="2000" b="1" i="1"/>
                      <m:t> </m:t>
                    </m:r>
                    <m:sSub>
                      <m:sSubPr>
                        <m:ctrlPr>
                          <a:rPr lang="zh-CN" altLang="en-US" sz="2000" b="1" i="1">
                            <a:latin typeface="Cambria Math" panose="02040503050406030204" pitchFamily="18" charset="0"/>
                          </a:rPr>
                        </m:ctrlPr>
                      </m:sSubPr>
                      <m:e>
                        <m:r>
                          <a:rPr lang="zh-CN" altLang="en-US" sz="2000" b="1" i="1">
                            <a:latin typeface="Cambria Math"/>
                          </a:rPr>
                          <m:t>𝒅</m:t>
                        </m:r>
                      </m:e>
                      <m:sub>
                        <m:r>
                          <a:rPr lang="zh-CN" altLang="en-US" sz="2000" b="1" i="1">
                            <a:latin typeface="Cambria Math"/>
                          </a:rPr>
                          <m:t>𝟐</m:t>
                        </m:r>
                      </m:sub>
                    </m:sSub>
                    <m:r>
                      <a:rPr lang="zh-CN" altLang="en-US" sz="2000" b="1">
                        <a:latin typeface="Cambria Math"/>
                      </a:rPr>
                      <m:t>(</m:t>
                    </m:r>
                    <m:r>
                      <a:rPr lang="zh-CN" altLang="en-US" sz="2000" b="1" i="1">
                        <a:latin typeface="Cambria Math"/>
                      </a:rPr>
                      <m:t>𝝀</m:t>
                    </m:r>
                    <m:r>
                      <a:rPr lang="zh-CN" altLang="en-US" sz="2000" b="1">
                        <a:latin typeface="Cambria Math"/>
                      </a:rPr>
                      <m:t>)=</m:t>
                    </m:r>
                    <m:r>
                      <a:rPr lang="zh-CN" altLang="en-US" sz="2000" b="1" i="1">
                        <a:latin typeface="Cambria Math"/>
                      </a:rPr>
                      <m:t>𝟏</m:t>
                    </m:r>
                    <m:r>
                      <a:rPr lang="zh-CN" altLang="en-US" sz="2000" b="1">
                        <a:latin typeface="Cambria Math"/>
                      </a:rPr>
                      <m:t>,</m:t>
                    </m:r>
                    <m:r>
                      <m:rPr>
                        <m:nor/>
                      </m:rPr>
                      <a:rPr lang="zh-CN" altLang="en-US" sz="2000" b="1" i="1"/>
                      <m:t> </m:t>
                    </m:r>
                    <m:sSub>
                      <m:sSubPr>
                        <m:ctrlPr>
                          <a:rPr lang="zh-CN" altLang="en-US" sz="2000" b="1" i="1">
                            <a:latin typeface="Cambria Math" panose="02040503050406030204" pitchFamily="18" charset="0"/>
                          </a:rPr>
                        </m:ctrlPr>
                      </m:sSubPr>
                      <m:e>
                        <m:r>
                          <a:rPr lang="zh-CN" altLang="en-US" sz="2000" b="1" i="1">
                            <a:latin typeface="Cambria Math"/>
                          </a:rPr>
                          <m:t>𝒅</m:t>
                        </m:r>
                      </m:e>
                      <m:sub>
                        <m:r>
                          <a:rPr lang="zh-CN" altLang="en-US" sz="2000" b="1" i="1">
                            <a:latin typeface="Cambria Math"/>
                          </a:rPr>
                          <m:t>𝟑</m:t>
                        </m:r>
                      </m:sub>
                    </m:sSub>
                    <m:r>
                      <a:rPr lang="zh-CN" altLang="en-US" sz="2000" b="1">
                        <a:latin typeface="Cambria Math"/>
                      </a:rPr>
                      <m:t>(</m:t>
                    </m:r>
                    <m:r>
                      <a:rPr lang="zh-CN" altLang="en-US" sz="2000" b="1" i="1">
                        <a:latin typeface="Cambria Math"/>
                      </a:rPr>
                      <m:t>𝝀</m:t>
                    </m:r>
                    <m:r>
                      <a:rPr lang="zh-CN" altLang="en-US" sz="2000" b="1">
                        <a:latin typeface="Cambria Math"/>
                      </a:rPr>
                      <m:t>)=(</m:t>
                    </m:r>
                    <m:r>
                      <a:rPr lang="zh-CN" altLang="en-US" sz="2000" b="1" i="1">
                        <a:latin typeface="Cambria Math"/>
                      </a:rPr>
                      <m:t>𝝀</m:t>
                    </m:r>
                    <m:r>
                      <a:rPr lang="zh-CN" altLang="en-US" sz="2000" b="1">
                        <a:latin typeface="Cambria Math"/>
                      </a:rPr>
                      <m:t>−</m:t>
                    </m:r>
                    <m:r>
                      <a:rPr lang="zh-CN" altLang="en-US" sz="2000" b="1" i="1">
                        <a:latin typeface="Cambria Math"/>
                      </a:rPr>
                      <m:t>𝟐</m:t>
                    </m:r>
                    <m:r>
                      <a:rPr lang="zh-CN" altLang="en-US" sz="2000" b="1">
                        <a:latin typeface="Cambria Math"/>
                      </a:rPr>
                      <m:t>)</m:t>
                    </m:r>
                    <m:sSup>
                      <m:sSupPr>
                        <m:ctrlPr>
                          <a:rPr lang="zh-CN" altLang="en-US" sz="2000" b="1" i="1">
                            <a:latin typeface="Cambria Math" panose="02040503050406030204" pitchFamily="18" charset="0"/>
                          </a:rPr>
                        </m:ctrlPr>
                      </m:sSupPr>
                      <m:e>
                        <m:d>
                          <m:dPr>
                            <m:ctrlPr>
                              <a:rPr lang="zh-CN" altLang="en-US" sz="2000" b="1" i="1">
                                <a:latin typeface="Cambria Math" panose="02040503050406030204" pitchFamily="18" charset="0"/>
                              </a:rPr>
                            </m:ctrlPr>
                          </m:dPr>
                          <m:e>
                            <m:r>
                              <a:rPr lang="zh-CN" altLang="en-US" sz="2000" b="1" i="1">
                                <a:latin typeface="Cambria Math"/>
                              </a:rPr>
                              <m:t>𝝀</m:t>
                            </m:r>
                            <m:r>
                              <a:rPr lang="zh-CN" altLang="en-US" sz="2000" b="1">
                                <a:latin typeface="Cambria Math"/>
                              </a:rPr>
                              <m:t>−</m:t>
                            </m:r>
                            <m:r>
                              <a:rPr lang="zh-CN" altLang="en-US" sz="2000" b="1" i="1">
                                <a:latin typeface="Cambria Math"/>
                              </a:rPr>
                              <m:t>𝟑</m:t>
                            </m:r>
                          </m:e>
                        </m:d>
                      </m:e>
                      <m:sup>
                        <m:r>
                          <a:rPr lang="zh-CN" altLang="en-US" sz="2000" b="1" i="1">
                            <a:latin typeface="Cambria Math"/>
                          </a:rPr>
                          <m:t>𝟐</m:t>
                        </m:r>
                      </m:sup>
                    </m:sSup>
                  </m:oMath>
                </a14:m>
                <a:endParaRPr lang="zh-CN" altLang="en-US" sz="2000" b="1" dirty="0">
                  <a:solidFill>
                    <a:srgbClr val="006666"/>
                  </a:solidFill>
                  <a:latin typeface="+mn-ea"/>
                  <a:ea typeface="+mn-ea"/>
                </a:endParaRPr>
              </a:p>
            </p:txBody>
          </p:sp>
        </mc:Choice>
        <mc:Fallback xmlns="">
          <p:sp>
            <p:nvSpPr>
              <p:cNvPr id="10" name="Rectangle 13"/>
              <p:cNvSpPr>
                <a:spLocks noRot="1" noChangeAspect="1" noMove="1" noResize="1" noEditPoints="1" noAdjustHandles="1" noChangeArrowheads="1" noChangeShapeType="1" noTextEdit="1"/>
              </p:cNvSpPr>
              <p:nvPr/>
            </p:nvSpPr>
            <p:spPr bwMode="auto">
              <a:xfrm>
                <a:off x="698012" y="4795486"/>
                <a:ext cx="8124409" cy="407099"/>
              </a:xfrm>
              <a:prstGeom prst="rect">
                <a:avLst/>
              </a:prstGeom>
              <a:blipFill rotWithShape="1">
                <a:blip r:embed="rId6"/>
                <a:stretch>
                  <a:fillRect l="-826" t="-6061" b="-2727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Rectangle 13"/>
              <p:cNvSpPr>
                <a:spLocks noChangeArrowheads="1"/>
              </p:cNvSpPr>
              <p:nvPr/>
            </p:nvSpPr>
            <p:spPr bwMode="auto">
              <a:xfrm>
                <a:off x="714791" y="5219363"/>
                <a:ext cx="8124409" cy="4070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000" b="1" dirty="0">
                    <a:solidFill>
                      <a:srgbClr val="006666"/>
                    </a:solidFill>
                    <a:latin typeface="+mn-ea"/>
                    <a:ea typeface="+mn-ea"/>
                  </a:rPr>
                  <a:t>初级因子</a:t>
                </a:r>
                <a:r>
                  <a:rPr lang="en-US" altLang="zh-CN" sz="2000" b="1" dirty="0">
                    <a:solidFill>
                      <a:srgbClr val="006666"/>
                    </a:solidFill>
                    <a:latin typeface="+mn-ea"/>
                    <a:ea typeface="+mn-ea"/>
                  </a:rPr>
                  <a:t>:       </a:t>
                </a:r>
                <a14:m>
                  <m:oMath xmlns:m="http://schemas.openxmlformats.org/officeDocument/2006/math">
                    <m:r>
                      <a:rPr lang="zh-CN" altLang="en-US" sz="2000" b="1" i="0">
                        <a:latin typeface="Cambria Math" pitchFamily="18" charset="0"/>
                      </a:rPr>
                      <m:t>𝛌</m:t>
                    </m:r>
                    <m:r>
                      <m:rPr>
                        <m:nor/>
                      </m:rPr>
                      <a:rPr lang="zh-CN" altLang="en-US" sz="2000" b="1">
                        <a:latin typeface="Cambria Math" pitchFamily="18" charset="0"/>
                      </a:rPr>
                      <m:t>−2,(</m:t>
                    </m:r>
                    <m:r>
                      <a:rPr lang="zh-CN" altLang="en-US" sz="2000" b="1" i="0">
                        <a:latin typeface="Cambria Math" pitchFamily="18" charset="0"/>
                      </a:rPr>
                      <m:t>𝛌</m:t>
                    </m:r>
                    <m:sSup>
                      <m:sSupPr>
                        <m:ctrlPr>
                          <a:rPr lang="zh-CN" altLang="en-US" sz="2000" b="1" i="1">
                            <a:latin typeface="Cambria Math" panose="02040503050406030204" pitchFamily="18" charset="0"/>
                          </a:rPr>
                        </m:ctrlPr>
                      </m:sSupPr>
                      <m:e>
                        <m:r>
                          <m:rPr>
                            <m:nor/>
                          </m:rPr>
                          <a:rPr lang="zh-CN" altLang="en-US" sz="2000" b="1">
                            <a:latin typeface="Cambria Math" pitchFamily="18" charset="0"/>
                          </a:rPr>
                          <m:t>−3)</m:t>
                        </m:r>
                      </m:e>
                      <m:sup>
                        <m:r>
                          <a:rPr lang="zh-CN" altLang="en-US" sz="2000" b="1" i="0">
                            <a:latin typeface="Cambria Math" pitchFamily="18" charset="0"/>
                          </a:rPr>
                          <m:t>𝟐</m:t>
                        </m:r>
                      </m:sup>
                    </m:sSup>
                  </m:oMath>
                </a14:m>
                <a:endParaRPr lang="zh-CN" altLang="en-US" sz="2000" b="1" dirty="0">
                  <a:solidFill>
                    <a:srgbClr val="006666"/>
                  </a:solidFill>
                  <a:latin typeface="Cambria Math" pitchFamily="18" charset="0"/>
                  <a:ea typeface="+mn-ea"/>
                </a:endParaRPr>
              </a:p>
            </p:txBody>
          </p:sp>
        </mc:Choice>
        <mc:Fallback xmlns="">
          <p:sp>
            <p:nvSpPr>
              <p:cNvPr id="11" name="Rectangle 13"/>
              <p:cNvSpPr>
                <a:spLocks noRot="1" noChangeAspect="1" noMove="1" noResize="1" noEditPoints="1" noAdjustHandles="1" noChangeArrowheads="1" noChangeShapeType="1" noTextEdit="1"/>
              </p:cNvSpPr>
              <p:nvPr/>
            </p:nvSpPr>
            <p:spPr bwMode="auto">
              <a:xfrm>
                <a:off x="714791" y="5219363"/>
                <a:ext cx="8124409" cy="407099"/>
              </a:xfrm>
              <a:prstGeom prst="rect">
                <a:avLst/>
              </a:prstGeom>
              <a:blipFill rotWithShape="1">
                <a:blip r:embed="rId7"/>
                <a:stretch>
                  <a:fillRect l="-750" t="-5970" b="-2537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13"/>
              <p:cNvSpPr>
                <a:spLocks noChangeArrowheads="1"/>
              </p:cNvSpPr>
              <p:nvPr/>
            </p:nvSpPr>
            <p:spPr bwMode="auto">
              <a:xfrm>
                <a:off x="751169" y="5589980"/>
                <a:ext cx="8124409" cy="9327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en-US" altLang="zh-CN" sz="2000" b="1" dirty="0">
                    <a:solidFill>
                      <a:schemeClr val="accent6">
                        <a:lumMod val="75000"/>
                      </a:schemeClr>
                    </a:solidFill>
                    <a:latin typeface="Cambria" pitchFamily="18" charset="0"/>
                    <a:ea typeface="Cambria" pitchFamily="18" charset="0"/>
                  </a:rPr>
                  <a:t>Jordan</a:t>
                </a:r>
                <a:r>
                  <a:rPr lang="zh-CN" altLang="en-US" sz="2000" b="1" dirty="0">
                    <a:solidFill>
                      <a:schemeClr val="accent6">
                        <a:lumMod val="75000"/>
                      </a:schemeClr>
                    </a:solidFill>
                    <a:latin typeface="+mn-ea"/>
                    <a:ea typeface="+mn-ea"/>
                  </a:rPr>
                  <a:t>标准形</a:t>
                </a:r>
                <a:r>
                  <a:rPr lang="en-US" altLang="zh-CN" sz="2000" b="1" dirty="0">
                    <a:solidFill>
                      <a:srgbClr val="006666"/>
                    </a:solidFill>
                    <a:latin typeface="+mn-ea"/>
                    <a:ea typeface="+mn-ea"/>
                  </a:rPr>
                  <a:t>:    </a:t>
                </a:r>
                <a14:m>
                  <m:oMath xmlns:m="http://schemas.openxmlformats.org/officeDocument/2006/math">
                    <m:d>
                      <m:dPr>
                        <m:begChr m:val="["/>
                        <m:endChr m:val="]"/>
                        <m:ctrlPr>
                          <a:rPr lang="en-US" altLang="zh-CN" sz="2000" b="1" i="1" smtClean="0">
                            <a:solidFill>
                              <a:srgbClr val="0070C0"/>
                            </a:solidFill>
                            <a:latin typeface="Cambria Math" panose="02040503050406030204" pitchFamily="18" charset="0"/>
                            <a:ea typeface="+mn-ea"/>
                          </a:rPr>
                        </m:ctrlPr>
                      </m:dPr>
                      <m:e>
                        <m:m>
                          <m:mPr>
                            <m:mcs>
                              <m:mc>
                                <m:mcPr>
                                  <m:count m:val="3"/>
                                  <m:mcJc m:val="center"/>
                                </m:mcPr>
                              </m:mc>
                            </m:mcs>
                            <m:ctrlPr>
                              <a:rPr lang="zh-CN" altLang="en-US" sz="2000" i="1">
                                <a:latin typeface="Cambria Math" panose="02040503050406030204" pitchFamily="18" charset="0"/>
                              </a:rPr>
                            </m:ctrlPr>
                          </m:mPr>
                          <m:mr>
                            <m:e>
                              <m:r>
                                <a:rPr lang="zh-CN" altLang="en-US" sz="2000">
                                  <a:latin typeface="Cambria Math"/>
                                </a:rPr>
                                <m:t>2</m:t>
                              </m:r>
                            </m:e>
                            <m:e/>
                            <m:e/>
                          </m:mr>
                          <m:mr>
                            <m:e/>
                            <m:e>
                              <m:r>
                                <a:rPr lang="zh-CN" altLang="en-US" sz="2000">
                                  <a:latin typeface="Cambria Math"/>
                                </a:rPr>
                                <m:t>3</m:t>
                              </m:r>
                            </m:e>
                            <m:e>
                              <m:r>
                                <a:rPr lang="zh-CN" altLang="en-US" sz="2000">
                                  <a:latin typeface="Cambria Math"/>
                                </a:rPr>
                                <m:t>1</m:t>
                              </m:r>
                            </m:e>
                          </m:mr>
                          <m:mr>
                            <m:e/>
                            <m:e/>
                            <m:e>
                              <m:r>
                                <a:rPr lang="zh-CN" altLang="en-US" sz="2000">
                                  <a:latin typeface="Cambria Math"/>
                                </a:rPr>
                                <m:t>3</m:t>
                              </m:r>
                            </m:e>
                          </m:mr>
                        </m:m>
                      </m:e>
                    </m:d>
                  </m:oMath>
                </a14:m>
                <a:endParaRPr lang="zh-CN" altLang="en-US" sz="2000" b="1" dirty="0">
                  <a:solidFill>
                    <a:srgbClr val="006666"/>
                  </a:solidFill>
                  <a:latin typeface="+mn-ea"/>
                  <a:ea typeface="+mn-ea"/>
                </a:endParaRPr>
              </a:p>
            </p:txBody>
          </p:sp>
        </mc:Choice>
        <mc:Fallback xmlns="">
          <p:sp>
            <p:nvSpPr>
              <p:cNvPr id="12" name="Rectangle 13"/>
              <p:cNvSpPr>
                <a:spLocks noRot="1" noChangeAspect="1" noMove="1" noResize="1" noEditPoints="1" noAdjustHandles="1" noChangeArrowheads="1" noChangeShapeType="1" noTextEdit="1"/>
              </p:cNvSpPr>
              <p:nvPr/>
            </p:nvSpPr>
            <p:spPr bwMode="auto">
              <a:xfrm>
                <a:off x="751169" y="5589980"/>
                <a:ext cx="8124409" cy="932756"/>
              </a:xfrm>
              <a:prstGeom prst="rect">
                <a:avLst/>
              </a:prstGeom>
              <a:blipFill rotWithShape="1">
                <a:blip r:embed="rId8"/>
                <a:stretch>
                  <a:fillRect l="-7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187203511"/>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说明</a:t>
            </a:r>
          </a:p>
        </p:txBody>
      </p:sp>
      <mc:AlternateContent xmlns:mc="http://schemas.openxmlformats.org/markup-compatibility/2006" xmlns:a14="http://schemas.microsoft.com/office/drawing/2010/main">
        <mc:Choice Requires="a14">
          <p:sp>
            <p:nvSpPr>
              <p:cNvPr id="8" name="Rectangle 8">
                <a:extLst>
                  <a:ext uri="{FF2B5EF4-FFF2-40B4-BE49-F238E27FC236}">
                    <a16:creationId xmlns:a16="http://schemas.microsoft.com/office/drawing/2014/main" id="{88E0C11F-6794-4FFC-92F4-CE4389D1E38A}"/>
                  </a:ext>
                </a:extLst>
              </p:cNvPr>
              <p:cNvSpPr>
                <a:spLocks noChangeArrowheads="1"/>
              </p:cNvSpPr>
              <p:nvPr/>
            </p:nvSpPr>
            <p:spPr bwMode="auto">
              <a:xfrm>
                <a:off x="676056" y="1358201"/>
                <a:ext cx="7580532" cy="1907189"/>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61950" algn="just">
                  <a:lnSpc>
                    <a:spcPct val="120000"/>
                  </a:lnSpc>
                </a:pPr>
                <a:r>
                  <a:rPr lang="zh-CN" altLang="en-US" sz="2000" b="1" dirty="0">
                    <a:solidFill>
                      <a:schemeClr val="tx1"/>
                    </a:solidFill>
                    <a:latin typeface="Cambria" panose="02040503050406030204" pitchFamily="18" charset="0"/>
                  </a:rPr>
                  <a:t>本节的剩下的主要任务是证明本章核心定理</a:t>
                </a:r>
                <a:r>
                  <a:rPr lang="en-US" altLang="zh-CN" sz="2000" b="1" dirty="0">
                    <a:solidFill>
                      <a:schemeClr val="tx1"/>
                    </a:solidFill>
                    <a:latin typeface="Cambria" panose="02040503050406030204" pitchFamily="18" charset="0"/>
                    <a:ea typeface="Cambria" panose="02040503050406030204" pitchFamily="18" charset="0"/>
                  </a:rPr>
                  <a:t>. </a:t>
                </a:r>
                <a:r>
                  <a:rPr lang="zh-CN" altLang="en-US" sz="2000" b="1" dirty="0">
                    <a:solidFill>
                      <a:schemeClr val="tx1"/>
                    </a:solidFill>
                    <a:latin typeface="Cambria" panose="02040503050406030204" pitchFamily="18" charset="0"/>
                  </a:rPr>
                  <a:t>其证明思路很简单：</a:t>
                </a:r>
                <a:endParaRPr lang="en-US" altLang="zh-CN" sz="2000" b="1" dirty="0">
                  <a:solidFill>
                    <a:schemeClr val="tx1"/>
                  </a:solidFill>
                  <a:latin typeface="Cambria" panose="02040503050406030204" pitchFamily="18" charset="0"/>
                  <a:ea typeface="Cambria" panose="02040503050406030204" pitchFamily="18" charset="0"/>
                </a:endParaRPr>
              </a:p>
              <a:p>
                <a:pPr marL="361950" algn="ctr">
                  <a:lnSpc>
                    <a:spcPct val="120000"/>
                  </a:lnSpc>
                </a:pPr>
                <a:r>
                  <a:rPr lang="zh-CN" altLang="en-US" sz="2000" b="1" dirty="0">
                    <a:solidFill>
                      <a:srgbClr val="FF0000"/>
                    </a:solidFill>
                    <a:latin typeface="Cambria" panose="02040503050406030204" pitchFamily="18" charset="0"/>
                  </a:rPr>
                  <a:t>数字矩阵</a:t>
                </a:r>
                <a14:m>
                  <m:oMath xmlns:m="http://schemas.openxmlformats.org/officeDocument/2006/math">
                    <m:r>
                      <a:rPr lang="en-US" altLang="zh-CN" sz="2000" b="1" i="1" smtClean="0">
                        <a:solidFill>
                          <a:srgbClr val="FF0000"/>
                        </a:solidFill>
                        <a:latin typeface="Cambria Math" panose="02040503050406030204" pitchFamily="18" charset="0"/>
                      </a:rPr>
                      <m:t>𝑨</m:t>
                    </m:r>
                  </m:oMath>
                </a14:m>
                <a:r>
                  <a:rPr lang="zh-CN" altLang="en-US" sz="2000" b="1" dirty="0">
                    <a:solidFill>
                      <a:srgbClr val="FF0000"/>
                    </a:solidFill>
                    <a:latin typeface="Cambria" panose="02040503050406030204" pitchFamily="18" charset="0"/>
                  </a:rPr>
                  <a:t>与</a:t>
                </a:r>
                <a14:m>
                  <m:oMath xmlns:m="http://schemas.openxmlformats.org/officeDocument/2006/math">
                    <m:r>
                      <a:rPr lang="en-US" altLang="zh-CN" sz="2000" b="1" i="1" dirty="0" smtClean="0">
                        <a:solidFill>
                          <a:srgbClr val="FF0000"/>
                        </a:solidFill>
                        <a:latin typeface="Cambria Math" panose="02040503050406030204" pitchFamily="18" charset="0"/>
                      </a:rPr>
                      <m:t>𝑩</m:t>
                    </m:r>
                  </m:oMath>
                </a14:m>
                <a:r>
                  <a:rPr lang="zh-CN" altLang="en-US" sz="2000" b="1" dirty="0">
                    <a:solidFill>
                      <a:srgbClr val="FF0000"/>
                    </a:solidFill>
                    <a:latin typeface="Cambria" panose="02040503050406030204" pitchFamily="18" charset="0"/>
                  </a:rPr>
                  <a:t>相似，当且仅当特征矩阵</a:t>
                </a:r>
                <a14:m>
                  <m:oMath xmlns:m="http://schemas.openxmlformats.org/officeDocument/2006/math">
                    <m:r>
                      <a:rPr lang="en-US" altLang="zh-CN" sz="2000" b="1" i="1" smtClean="0">
                        <a:solidFill>
                          <a:srgbClr val="FF0000"/>
                        </a:solidFill>
                        <a:latin typeface="Cambria Math" panose="02040503050406030204" pitchFamily="18" charset="0"/>
                      </a:rPr>
                      <m:t>𝝀</m:t>
                    </m:r>
                    <m:r>
                      <a:rPr lang="en-US" altLang="zh-CN" sz="2000" b="1" i="1" smtClean="0">
                        <a:solidFill>
                          <a:srgbClr val="FF0000"/>
                        </a:solidFill>
                        <a:latin typeface="Cambria Math" panose="02040503050406030204" pitchFamily="18" charset="0"/>
                      </a:rPr>
                      <m:t>𝑬</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𝑨</m:t>
                    </m:r>
                  </m:oMath>
                </a14:m>
                <a:r>
                  <a:rPr lang="zh-CN" altLang="en-US" sz="2000" b="1" dirty="0">
                    <a:solidFill>
                      <a:srgbClr val="FF0000"/>
                    </a:solidFill>
                    <a:latin typeface="Cambria" panose="02040503050406030204" pitchFamily="18" charset="0"/>
                  </a:rPr>
                  <a:t>与</a:t>
                </a:r>
                <a14:m>
                  <m:oMath xmlns:m="http://schemas.openxmlformats.org/officeDocument/2006/math">
                    <m:r>
                      <a:rPr lang="en-US" altLang="zh-CN" sz="2000" b="1" i="1" dirty="0" smtClean="0">
                        <a:solidFill>
                          <a:srgbClr val="FF0000"/>
                        </a:solidFill>
                        <a:latin typeface="Cambria Math" panose="02040503050406030204" pitchFamily="18" charset="0"/>
                      </a:rPr>
                      <m:t>𝝀</m:t>
                    </m:r>
                    <m:r>
                      <a:rPr lang="en-US" altLang="zh-CN" sz="2000" b="1" i="1" dirty="0" smtClean="0">
                        <a:solidFill>
                          <a:srgbClr val="FF0000"/>
                        </a:solidFill>
                        <a:latin typeface="Cambria Math" panose="02040503050406030204" pitchFamily="18" charset="0"/>
                      </a:rPr>
                      <m:t>𝑬</m:t>
                    </m:r>
                    <m:r>
                      <a:rPr lang="en-US" altLang="zh-CN" sz="2000" b="1" i="1" dirty="0" smtClean="0">
                        <a:solidFill>
                          <a:srgbClr val="FF0000"/>
                        </a:solidFill>
                        <a:latin typeface="Cambria Math" panose="02040503050406030204" pitchFamily="18" charset="0"/>
                      </a:rPr>
                      <m:t>−</m:t>
                    </m:r>
                    <m:r>
                      <a:rPr lang="en-US" altLang="zh-CN" sz="2000" b="1" i="1" dirty="0" smtClean="0">
                        <a:solidFill>
                          <a:srgbClr val="FF0000"/>
                        </a:solidFill>
                        <a:latin typeface="Cambria Math" panose="02040503050406030204" pitchFamily="18" charset="0"/>
                      </a:rPr>
                      <m:t>𝑩</m:t>
                    </m:r>
                  </m:oMath>
                </a14:m>
                <a:r>
                  <a:rPr lang="zh-CN" altLang="en-US" sz="2000" b="1" dirty="0">
                    <a:solidFill>
                      <a:srgbClr val="FF0000"/>
                    </a:solidFill>
                    <a:latin typeface="Cambria" panose="02040503050406030204" pitchFamily="18" charset="0"/>
                  </a:rPr>
                  <a:t>等价</a:t>
                </a:r>
                <a:endParaRPr lang="en-US" altLang="zh-CN" sz="2000" b="1" dirty="0">
                  <a:solidFill>
                    <a:srgbClr val="FF0000"/>
                  </a:solidFill>
                  <a:latin typeface="Cambria" panose="02040503050406030204" pitchFamily="18" charset="0"/>
                  <a:ea typeface="Cambria" panose="02040503050406030204" pitchFamily="18" charset="0"/>
                </a:endParaRPr>
              </a:p>
              <a:p>
                <a:pPr marL="361950" algn="just">
                  <a:lnSpc>
                    <a:spcPct val="120000"/>
                  </a:lnSpc>
                </a:pPr>
                <a:r>
                  <a:rPr lang="zh-CN" altLang="en-US" sz="2000" b="1" dirty="0">
                    <a:latin typeface="Cambria" panose="02040503050406030204" pitchFamily="18" charset="0"/>
                  </a:rPr>
                  <a:t>由于我们在前面构造矩阵</a:t>
                </a:r>
                <a14:m>
                  <m:oMath xmlns:m="http://schemas.openxmlformats.org/officeDocument/2006/math">
                    <m:r>
                      <a:rPr lang="en-US" altLang="zh-CN" sz="2000" b="1" i="1" smtClean="0">
                        <a:latin typeface="Cambria Math" panose="02040503050406030204" pitchFamily="18" charset="0"/>
                      </a:rPr>
                      <m:t>𝑨</m:t>
                    </m:r>
                  </m:oMath>
                </a14:m>
                <a:r>
                  <a:rPr lang="zh-CN" altLang="en-US" sz="2000" b="1" dirty="0">
                    <a:solidFill>
                      <a:schemeClr val="tx1"/>
                    </a:solidFill>
                    <a:latin typeface="Cambria" panose="02040503050406030204" pitchFamily="18" charset="0"/>
                  </a:rPr>
                  <a:t>的</a:t>
                </a:r>
                <a:r>
                  <a:rPr lang="en-US" altLang="zh-CN" sz="2000" b="1" dirty="0">
                    <a:solidFill>
                      <a:schemeClr val="tx1"/>
                    </a:solidFill>
                    <a:latin typeface="Cambria" panose="02040503050406030204" pitchFamily="18" charset="0"/>
                    <a:ea typeface="Cambria" panose="02040503050406030204" pitchFamily="18" charset="0"/>
                  </a:rPr>
                  <a:t>Jordan</a:t>
                </a:r>
                <a:r>
                  <a:rPr lang="zh-CN" altLang="en-US" sz="2000" b="1" dirty="0">
                    <a:solidFill>
                      <a:schemeClr val="tx1"/>
                    </a:solidFill>
                    <a:latin typeface="Cambria" panose="02040503050406030204" pitchFamily="18" charset="0"/>
                  </a:rPr>
                  <a:t>标准形</a:t>
                </a:r>
                <a14:m>
                  <m:oMath xmlns:m="http://schemas.openxmlformats.org/officeDocument/2006/math">
                    <m:r>
                      <a:rPr lang="en-US" altLang="zh-CN" sz="2000" b="1" i="1" smtClean="0">
                        <a:solidFill>
                          <a:schemeClr val="tx1"/>
                        </a:solidFill>
                        <a:latin typeface="Cambria Math" panose="02040503050406030204" pitchFamily="18" charset="0"/>
                      </a:rPr>
                      <m:t>𝑱</m:t>
                    </m:r>
                  </m:oMath>
                </a14:m>
                <a:r>
                  <a:rPr lang="zh-CN" altLang="en-US" sz="2000" b="1" dirty="0">
                    <a:solidFill>
                      <a:schemeClr val="tx1"/>
                    </a:solidFill>
                    <a:latin typeface="Cambria" panose="02040503050406030204" pitchFamily="18" charset="0"/>
                  </a:rPr>
                  <a:t>过程中，默许了这两个矩阵的初等因子相等，从而</a:t>
                </a:r>
                <a14:m>
                  <m:oMath xmlns:m="http://schemas.openxmlformats.org/officeDocument/2006/math">
                    <m:r>
                      <a:rPr lang="en-US" altLang="zh-CN" sz="2000" b="1" i="1">
                        <a:latin typeface="Cambria Math" panose="02040503050406030204" pitchFamily="18" charset="0"/>
                      </a:rPr>
                      <m:t>𝝀</m:t>
                    </m:r>
                    <m:r>
                      <a:rPr lang="en-US" altLang="zh-CN" sz="2000" b="1" i="1">
                        <a:latin typeface="Cambria Math" panose="02040503050406030204" pitchFamily="18" charset="0"/>
                      </a:rPr>
                      <m:t>𝑬</m:t>
                    </m:r>
                    <m:r>
                      <a:rPr lang="en-US" altLang="zh-CN" sz="2000" b="1" i="1">
                        <a:latin typeface="Cambria Math" panose="02040503050406030204" pitchFamily="18" charset="0"/>
                      </a:rPr>
                      <m:t>−</m:t>
                    </m:r>
                    <m:r>
                      <a:rPr lang="en-US" altLang="zh-CN" sz="2000" b="1" i="1">
                        <a:latin typeface="Cambria Math" panose="02040503050406030204" pitchFamily="18" charset="0"/>
                      </a:rPr>
                      <m:t>𝑨</m:t>
                    </m:r>
                  </m:oMath>
                </a14:m>
                <a:r>
                  <a:rPr lang="zh-CN" altLang="en-US" sz="2000" b="1" dirty="0">
                    <a:latin typeface="Cambria" panose="02040503050406030204" pitchFamily="18" charset="0"/>
                  </a:rPr>
                  <a:t>与</a:t>
                </a:r>
                <a14:m>
                  <m:oMath xmlns:m="http://schemas.openxmlformats.org/officeDocument/2006/math">
                    <m:r>
                      <a:rPr lang="en-US" altLang="zh-CN" sz="2000" b="1" i="1" dirty="0">
                        <a:latin typeface="Cambria Math" panose="02040503050406030204" pitchFamily="18" charset="0"/>
                      </a:rPr>
                      <m:t>𝝀</m:t>
                    </m:r>
                    <m:r>
                      <a:rPr lang="en-US" altLang="zh-CN" sz="2000" b="1" i="1" dirty="0">
                        <a:latin typeface="Cambria Math" panose="02040503050406030204" pitchFamily="18" charset="0"/>
                      </a:rPr>
                      <m:t>𝑬</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𝑩</m:t>
                    </m:r>
                  </m:oMath>
                </a14:m>
                <a:r>
                  <a:rPr lang="zh-CN" altLang="en-US" sz="2000" b="1" dirty="0">
                    <a:latin typeface="Cambria" panose="02040503050406030204" pitchFamily="18" charset="0"/>
                  </a:rPr>
                  <a:t>等价，故</a:t>
                </a:r>
                <a14:m>
                  <m:oMath xmlns:m="http://schemas.openxmlformats.org/officeDocument/2006/math">
                    <m:r>
                      <a:rPr lang="en-US" altLang="zh-CN" sz="2000" b="1" i="1">
                        <a:latin typeface="Cambria Math" panose="02040503050406030204" pitchFamily="18" charset="0"/>
                      </a:rPr>
                      <m:t>𝑨</m:t>
                    </m:r>
                  </m:oMath>
                </a14:m>
                <a:r>
                  <a:rPr lang="zh-CN" altLang="en-US" sz="2000" b="1" dirty="0">
                    <a:solidFill>
                      <a:schemeClr val="tx1"/>
                    </a:solidFill>
                    <a:latin typeface="Cambria" panose="02040503050406030204" pitchFamily="18" charset="0"/>
                  </a:rPr>
                  <a:t>与</a:t>
                </a:r>
                <a14:m>
                  <m:oMath xmlns:m="http://schemas.openxmlformats.org/officeDocument/2006/math">
                    <m:r>
                      <a:rPr lang="en-US" altLang="zh-CN" sz="2000" b="1" i="1" dirty="0" smtClean="0">
                        <a:solidFill>
                          <a:schemeClr val="tx1"/>
                        </a:solidFill>
                        <a:latin typeface="Cambria Math" panose="02040503050406030204" pitchFamily="18" charset="0"/>
                      </a:rPr>
                      <m:t>𝑱</m:t>
                    </m:r>
                  </m:oMath>
                </a14:m>
                <a:r>
                  <a:rPr lang="zh-CN" altLang="en-US" sz="2000" b="1" dirty="0">
                    <a:latin typeface="Cambria" panose="02040503050406030204" pitchFamily="18" charset="0"/>
                  </a:rPr>
                  <a:t>相似</a:t>
                </a:r>
                <a:r>
                  <a:rPr lang="en-US" altLang="zh-CN" sz="2000" b="1" dirty="0">
                    <a:latin typeface="Cambria" panose="02040503050406030204" pitchFamily="18" charset="0"/>
                  </a:rPr>
                  <a:t>.</a:t>
                </a:r>
              </a:p>
            </p:txBody>
          </p:sp>
        </mc:Choice>
        <mc:Fallback xmlns="">
          <p:sp>
            <p:nvSpPr>
              <p:cNvPr id="8" name="Rectangle 8">
                <a:extLst>
                  <a:ext uri="{FF2B5EF4-FFF2-40B4-BE49-F238E27FC236}">
                    <a16:creationId xmlns:a16="http://schemas.microsoft.com/office/drawing/2014/main" id="{88E0C11F-6794-4FFC-92F4-CE4389D1E38A}"/>
                  </a:ext>
                </a:extLst>
              </p:cNvPr>
              <p:cNvSpPr>
                <a:spLocks noRot="1" noChangeAspect="1" noMove="1" noResize="1" noEditPoints="1" noAdjustHandles="1" noChangeArrowheads="1" noChangeShapeType="1" noTextEdit="1"/>
              </p:cNvSpPr>
              <p:nvPr/>
            </p:nvSpPr>
            <p:spPr bwMode="auto">
              <a:xfrm>
                <a:off x="676056" y="1358201"/>
                <a:ext cx="7580532" cy="1907189"/>
              </a:xfrm>
              <a:prstGeom prst="rect">
                <a:avLst/>
              </a:prstGeom>
              <a:blipFill>
                <a:blip r:embed="rId2"/>
                <a:stretch>
                  <a:fillRect t="-639" r="-4103" b="-479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8">
                <a:extLst>
                  <a:ext uri="{FF2B5EF4-FFF2-40B4-BE49-F238E27FC236}">
                    <a16:creationId xmlns:a16="http://schemas.microsoft.com/office/drawing/2014/main" id="{88E0C11F-6794-4FFC-92F4-CE4389D1E38A}"/>
                  </a:ext>
                </a:extLst>
              </p:cNvPr>
              <p:cNvSpPr>
                <a:spLocks noChangeArrowheads="1"/>
              </p:cNvSpPr>
              <p:nvPr/>
            </p:nvSpPr>
            <p:spPr bwMode="auto">
              <a:xfrm>
                <a:off x="670777" y="3663176"/>
                <a:ext cx="7580532" cy="1200329"/>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61950" algn="just">
                  <a:lnSpc>
                    <a:spcPct val="120000"/>
                  </a:lnSpc>
                </a:pPr>
                <a:r>
                  <a:rPr lang="zh-CN" altLang="en-US" sz="2000" b="1" dirty="0">
                    <a:latin typeface="Cambria" panose="02040503050406030204" pitchFamily="18" charset="0"/>
                  </a:rPr>
                  <a:t>在这里我们要强调，这套理论的精妙之处就是在于把数字矩阵的</a:t>
                </a:r>
                <a:r>
                  <a:rPr lang="zh-CN" altLang="en-US" sz="2000" b="1" dirty="0">
                    <a:solidFill>
                      <a:srgbClr val="FF0000"/>
                    </a:solidFill>
                    <a:latin typeface="Cambria" panose="02040503050406030204" pitchFamily="18" charset="0"/>
                  </a:rPr>
                  <a:t>相似</a:t>
                </a:r>
                <a:r>
                  <a:rPr lang="zh-CN" altLang="en-US" sz="2000" b="1" dirty="0">
                    <a:latin typeface="Cambria" panose="02040503050406030204" pitchFamily="18" charset="0"/>
                  </a:rPr>
                  <a:t>概念和</a:t>
                </a:r>
                <a14:m>
                  <m:oMath xmlns:m="http://schemas.openxmlformats.org/officeDocument/2006/math">
                    <m:r>
                      <a:rPr lang="en-US" altLang="zh-CN" sz="2000" b="1" i="1" smtClean="0">
                        <a:latin typeface="Cambria Math" panose="02040503050406030204" pitchFamily="18" charset="0"/>
                      </a:rPr>
                      <m:t>𝝀</m:t>
                    </m:r>
                  </m:oMath>
                </a14:m>
                <a:r>
                  <a:rPr lang="en-US" altLang="zh-CN" sz="2000" b="1" dirty="0">
                    <a:solidFill>
                      <a:schemeClr val="tx1"/>
                    </a:solidFill>
                    <a:latin typeface="Cambria" panose="02040503050406030204" pitchFamily="18" charset="0"/>
                    <a:ea typeface="Cambria" panose="02040503050406030204" pitchFamily="18" charset="0"/>
                  </a:rPr>
                  <a:t>-</a:t>
                </a:r>
                <a:r>
                  <a:rPr lang="zh-CN" altLang="en-US" sz="2000" b="1" dirty="0">
                    <a:solidFill>
                      <a:schemeClr val="tx1"/>
                    </a:solidFill>
                    <a:latin typeface="Cambria" panose="02040503050406030204" pitchFamily="18" charset="0"/>
                  </a:rPr>
                  <a:t>矩阵的</a:t>
                </a:r>
                <a:r>
                  <a:rPr lang="zh-CN" altLang="en-US" sz="2000" b="1" dirty="0">
                    <a:solidFill>
                      <a:srgbClr val="FF0000"/>
                    </a:solidFill>
                    <a:latin typeface="Cambria" panose="02040503050406030204" pitchFamily="18" charset="0"/>
                  </a:rPr>
                  <a:t>等价</a:t>
                </a:r>
                <a:r>
                  <a:rPr lang="zh-CN" altLang="en-US" sz="2000" b="1" dirty="0">
                    <a:solidFill>
                      <a:schemeClr val="tx1"/>
                    </a:solidFill>
                    <a:latin typeface="Cambria" panose="02040503050406030204" pitchFamily="18" charset="0"/>
                  </a:rPr>
                  <a:t>概念联系起来了，请大家在学习的过程中</a:t>
                </a:r>
                <a:r>
                  <a:rPr lang="zh-CN" altLang="en-US" sz="2000" b="1" dirty="0">
                    <a:latin typeface="Cambria" panose="02040503050406030204" pitchFamily="18" charset="0"/>
                  </a:rPr>
                  <a:t>要注意</a:t>
                </a:r>
                <a:r>
                  <a:rPr lang="en-US" altLang="zh-CN" sz="2000" b="1" dirty="0">
                    <a:solidFill>
                      <a:schemeClr val="tx1"/>
                    </a:solidFill>
                    <a:latin typeface="Cambria" panose="02040503050406030204" pitchFamily="18" charset="0"/>
                    <a:ea typeface="Cambria" panose="02040503050406030204" pitchFamily="18" charset="0"/>
                  </a:rPr>
                  <a:t>.</a:t>
                </a:r>
              </a:p>
            </p:txBody>
          </p:sp>
        </mc:Choice>
        <mc:Fallback xmlns="">
          <p:sp>
            <p:nvSpPr>
              <p:cNvPr id="6" name="Rectangle 8">
                <a:extLst>
                  <a:ext uri="{FF2B5EF4-FFF2-40B4-BE49-F238E27FC236}">
                    <a16:creationId xmlns:a16="http://schemas.microsoft.com/office/drawing/2014/main" xmlns=""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670777" y="3663176"/>
                <a:ext cx="7580532" cy="1200329"/>
              </a:xfrm>
              <a:prstGeom prst="rect">
                <a:avLst/>
              </a:prstGeom>
              <a:blipFill rotWithShape="0">
                <a:blip r:embed="rId3"/>
                <a:stretch>
                  <a:fillRect t="-508" r="-804" b="-558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8">
                <a:extLst>
                  <a:ext uri="{FF2B5EF4-FFF2-40B4-BE49-F238E27FC236}">
                    <a16:creationId xmlns:a16="http://schemas.microsoft.com/office/drawing/2014/main" id="{88E0C11F-6794-4FFC-92F4-CE4389D1E38A}"/>
                  </a:ext>
                </a:extLst>
              </p:cNvPr>
              <p:cNvSpPr>
                <a:spLocks noChangeArrowheads="1"/>
              </p:cNvSpPr>
              <p:nvPr/>
            </p:nvSpPr>
            <p:spPr bwMode="auto">
              <a:xfrm>
                <a:off x="670777" y="4907946"/>
                <a:ext cx="7580532" cy="1208729"/>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61950" algn="just">
                  <a:lnSpc>
                    <a:spcPct val="120000"/>
                  </a:lnSpc>
                </a:pPr>
                <a:r>
                  <a:rPr lang="zh-CN" altLang="en-US" sz="2000" b="1" dirty="0">
                    <a:latin typeface="Cambria" panose="02040503050406030204" pitchFamily="18" charset="0"/>
                  </a:rPr>
                  <a:t>本节最后给出了要将矩阵</a:t>
                </a:r>
                <a14:m>
                  <m:oMath xmlns:m="http://schemas.openxmlformats.org/officeDocument/2006/math">
                    <m:r>
                      <a:rPr lang="en-US" altLang="zh-CN" sz="2000" b="1" i="1" smtClean="0">
                        <a:latin typeface="Cambria Math" panose="02040503050406030204" pitchFamily="18" charset="0"/>
                      </a:rPr>
                      <m:t>𝑨</m:t>
                    </m:r>
                  </m:oMath>
                </a14:m>
                <a:r>
                  <a:rPr lang="zh-CN" altLang="en-US" sz="2000" b="1" dirty="0">
                    <a:solidFill>
                      <a:schemeClr val="tx1"/>
                    </a:solidFill>
                    <a:latin typeface="Cambria" panose="02040503050406030204" pitchFamily="18" charset="0"/>
                  </a:rPr>
                  <a:t>写成</a:t>
                </a:r>
                <a14:m>
                  <m:oMath xmlns:m="http://schemas.openxmlformats.org/officeDocument/2006/math">
                    <m:r>
                      <a:rPr lang="en-US" altLang="zh-CN" sz="2000" b="1" i="1" smtClean="0">
                        <a:solidFill>
                          <a:schemeClr val="tx1"/>
                        </a:solidFill>
                        <a:latin typeface="Cambria Math" panose="02040503050406030204" pitchFamily="18" charset="0"/>
                      </a:rPr>
                      <m:t>𝑨</m:t>
                    </m:r>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𝑷</m:t>
                    </m:r>
                    <m:r>
                      <a:rPr lang="en-US" altLang="zh-CN" sz="2000" b="1" i="0" smtClean="0">
                        <a:solidFill>
                          <a:schemeClr val="tx1"/>
                        </a:solidFill>
                        <a:latin typeface="Cambria Math" panose="02040503050406030204" pitchFamily="18" charset="0"/>
                      </a:rPr>
                      <m:t>𝚲</m:t>
                    </m:r>
                    <m:sSup>
                      <m:sSupPr>
                        <m:ctrlPr>
                          <a:rPr lang="en-US" altLang="zh-CN" sz="2000" b="1" i="1" smtClean="0">
                            <a:solidFill>
                              <a:schemeClr val="tx1"/>
                            </a:solidFill>
                            <a:latin typeface="Cambria Math" panose="02040503050406030204" pitchFamily="18" charset="0"/>
                          </a:rPr>
                        </m:ctrlPr>
                      </m:sSupPr>
                      <m:e>
                        <m:r>
                          <a:rPr lang="en-US" altLang="zh-CN" sz="2000" b="1" i="0" smtClean="0">
                            <a:solidFill>
                              <a:schemeClr val="tx1"/>
                            </a:solidFill>
                            <a:latin typeface="Cambria Math" panose="02040503050406030204" pitchFamily="18" charset="0"/>
                          </a:rPr>
                          <m:t>𝐏</m:t>
                        </m:r>
                      </m:e>
                      <m:sup>
                        <m:r>
                          <a:rPr lang="en-US" altLang="zh-CN" sz="2000" b="1" i="0" smtClean="0">
                            <a:solidFill>
                              <a:schemeClr val="tx1"/>
                            </a:solidFill>
                            <a:latin typeface="Cambria Math" panose="02040503050406030204" pitchFamily="18" charset="0"/>
                          </a:rPr>
                          <m:t>−</m:t>
                        </m:r>
                        <m:r>
                          <a:rPr lang="en-US" altLang="zh-CN" sz="2000" b="1" i="0" smtClean="0">
                            <a:solidFill>
                              <a:schemeClr val="tx1"/>
                            </a:solidFill>
                            <a:latin typeface="Cambria Math" panose="02040503050406030204" pitchFamily="18" charset="0"/>
                          </a:rPr>
                          <m:t>𝟏</m:t>
                        </m:r>
                      </m:sup>
                    </m:sSup>
                  </m:oMath>
                </a14:m>
                <a:r>
                  <a:rPr lang="zh-CN" altLang="en-US" sz="2000" b="1" dirty="0">
                    <a:solidFill>
                      <a:schemeClr val="tx1"/>
                    </a:solidFill>
                    <a:latin typeface="Cambria" panose="02040503050406030204" pitchFamily="18" charset="0"/>
                  </a:rPr>
                  <a:t>的一种方法</a:t>
                </a:r>
                <a:r>
                  <a:rPr lang="en-US" altLang="zh-CN" sz="2000" b="1" dirty="0">
                    <a:solidFill>
                      <a:schemeClr val="tx1"/>
                    </a:solidFill>
                    <a:latin typeface="Cambria" panose="02040503050406030204" pitchFamily="18" charset="0"/>
                    <a:ea typeface="Cambria" panose="02040503050406030204" pitchFamily="18" charset="0"/>
                  </a:rPr>
                  <a:t>. </a:t>
                </a:r>
                <a:r>
                  <a:rPr lang="zh-CN" altLang="en-US" sz="2000" b="1" dirty="0">
                    <a:solidFill>
                      <a:schemeClr val="tx1"/>
                    </a:solidFill>
                    <a:latin typeface="Cambria" panose="02040503050406030204" pitchFamily="18" charset="0"/>
                  </a:rPr>
                  <a:t>这种方法的核心是先求出</a:t>
                </a:r>
                <a:r>
                  <a:rPr lang="en-US" altLang="zh-CN" sz="2000" b="1" dirty="0">
                    <a:solidFill>
                      <a:schemeClr val="tx1"/>
                    </a:solidFill>
                    <a:latin typeface="Cambria" panose="02040503050406030204" pitchFamily="18" charset="0"/>
                    <a:ea typeface="Cambria" panose="02040503050406030204" pitchFamily="18" charset="0"/>
                  </a:rPr>
                  <a:t>Jordan</a:t>
                </a:r>
                <a:r>
                  <a:rPr lang="zh-CN" altLang="en-US" sz="2000" b="1" dirty="0">
                    <a:solidFill>
                      <a:schemeClr val="tx1"/>
                    </a:solidFill>
                    <a:latin typeface="Cambria" panose="02040503050406030204" pitchFamily="18" charset="0"/>
                  </a:rPr>
                  <a:t>标准形</a:t>
                </a:r>
                <a14:m>
                  <m:oMath xmlns:m="http://schemas.openxmlformats.org/officeDocument/2006/math">
                    <m:r>
                      <a:rPr lang="en-US" altLang="zh-CN" sz="2000" b="1" i="1" smtClean="0">
                        <a:solidFill>
                          <a:schemeClr val="tx1"/>
                        </a:solidFill>
                        <a:latin typeface="Cambria Math" panose="02040503050406030204" pitchFamily="18" charset="0"/>
                      </a:rPr>
                      <m:t>𝑱</m:t>
                    </m:r>
                  </m:oMath>
                </a14:m>
                <a:r>
                  <a:rPr lang="en-US" altLang="zh-CN" sz="2000" b="1" dirty="0">
                    <a:solidFill>
                      <a:schemeClr val="tx1"/>
                    </a:solidFill>
                    <a:latin typeface="Cambria" panose="02040503050406030204" pitchFamily="18" charset="0"/>
                    <a:ea typeface="Cambria" panose="02040503050406030204" pitchFamily="18" charset="0"/>
                  </a:rPr>
                  <a:t>, </a:t>
                </a:r>
                <a:r>
                  <a:rPr lang="zh-CN" altLang="en-US" sz="2000" b="1" dirty="0">
                    <a:solidFill>
                      <a:schemeClr val="tx1"/>
                    </a:solidFill>
                    <a:latin typeface="Cambria" panose="02040503050406030204" pitchFamily="18" charset="0"/>
                  </a:rPr>
                  <a:t>而后根据</a:t>
                </a:r>
                <a14:m>
                  <m:oMath xmlns:m="http://schemas.openxmlformats.org/officeDocument/2006/math">
                    <m:r>
                      <a:rPr lang="en-US" altLang="zh-CN" sz="2000" b="1" i="1" dirty="0" smtClean="0">
                        <a:latin typeface="Cambria Math" panose="02040503050406030204" pitchFamily="18" charset="0"/>
                      </a:rPr>
                      <m:t>𝑱</m:t>
                    </m:r>
                  </m:oMath>
                </a14:m>
                <a:r>
                  <a:rPr lang="zh-CN" altLang="en-US" sz="2000" b="1" dirty="0">
                    <a:latin typeface="Cambria" panose="02040503050406030204" pitchFamily="18" charset="0"/>
                  </a:rPr>
                  <a:t>求</a:t>
                </a:r>
                <a14:m>
                  <m:oMath xmlns:m="http://schemas.openxmlformats.org/officeDocument/2006/math">
                    <m:r>
                      <a:rPr lang="en-US" altLang="zh-CN" sz="2000" b="1" i="1" smtClean="0">
                        <a:latin typeface="Cambria Math" panose="02040503050406030204" pitchFamily="18" charset="0"/>
                      </a:rPr>
                      <m:t>𝑷</m:t>
                    </m:r>
                  </m:oMath>
                </a14:m>
                <a:r>
                  <a:rPr lang="en-US" altLang="zh-CN" sz="2000" b="1" dirty="0">
                    <a:solidFill>
                      <a:schemeClr val="tx1"/>
                    </a:solidFill>
                    <a:latin typeface="Cambria" panose="02040503050406030204" pitchFamily="18" charset="0"/>
                    <a:ea typeface="Cambria" panose="02040503050406030204" pitchFamily="18" charset="0"/>
                  </a:rPr>
                  <a:t>. </a:t>
                </a:r>
                <a:r>
                  <a:rPr lang="zh-CN" altLang="en-US" sz="2000" b="1" dirty="0">
                    <a:solidFill>
                      <a:schemeClr val="tx1"/>
                    </a:solidFill>
                    <a:latin typeface="Cambria" panose="02040503050406030204" pitchFamily="18" charset="0"/>
                  </a:rPr>
                  <a:t>值得注意的是</a:t>
                </a:r>
                <a:r>
                  <a:rPr lang="en-US" altLang="zh-CN" sz="2000" b="1" dirty="0">
                    <a:solidFill>
                      <a:schemeClr val="tx1"/>
                    </a:solidFill>
                    <a:latin typeface="Cambria" panose="02040503050406030204" pitchFamily="18" charset="0"/>
                    <a:ea typeface="Cambria" panose="02040503050406030204" pitchFamily="18" charset="0"/>
                  </a:rPr>
                  <a:t>, </a:t>
                </a:r>
                <a:r>
                  <a:rPr lang="zh-CN" altLang="en-US" sz="2000" b="1" dirty="0">
                    <a:solidFill>
                      <a:srgbClr val="C00000"/>
                    </a:solidFill>
                    <a:latin typeface="Cambria" panose="02040503050406030204" pitchFamily="18" charset="0"/>
                  </a:rPr>
                  <a:t>可逆矩阵</a:t>
                </a:r>
                <a14:m>
                  <m:oMath xmlns:m="http://schemas.openxmlformats.org/officeDocument/2006/math">
                    <m:r>
                      <a:rPr lang="en-US" altLang="zh-CN" sz="2000" b="1" i="1" smtClean="0">
                        <a:solidFill>
                          <a:srgbClr val="C00000"/>
                        </a:solidFill>
                        <a:latin typeface="Cambria Math" panose="02040503050406030204" pitchFamily="18" charset="0"/>
                      </a:rPr>
                      <m:t>𝑷</m:t>
                    </m:r>
                  </m:oMath>
                </a14:m>
                <a:r>
                  <a:rPr lang="zh-CN" altLang="en-US" sz="2000" b="1" dirty="0">
                    <a:solidFill>
                      <a:srgbClr val="C00000"/>
                    </a:solidFill>
                    <a:latin typeface="Cambria" panose="02040503050406030204" pitchFamily="18" charset="0"/>
                  </a:rPr>
                  <a:t>不是唯一的</a:t>
                </a:r>
                <a:r>
                  <a:rPr lang="en-US" altLang="zh-CN" sz="2000" b="1" dirty="0">
                    <a:solidFill>
                      <a:schemeClr val="tx1"/>
                    </a:solidFill>
                    <a:latin typeface="Cambria" panose="02040503050406030204" pitchFamily="18" charset="0"/>
                    <a:ea typeface="Cambria" panose="02040503050406030204" pitchFamily="18" charset="0"/>
                  </a:rPr>
                  <a:t>.</a:t>
                </a:r>
              </a:p>
            </p:txBody>
          </p:sp>
        </mc:Choice>
        <mc:Fallback xmlns="">
          <p:sp>
            <p:nvSpPr>
              <p:cNvPr id="7" name="Rectangle 8">
                <a:extLst>
                  <a:ext uri="{FF2B5EF4-FFF2-40B4-BE49-F238E27FC236}">
                    <a16:creationId xmlns:a16="http://schemas.microsoft.com/office/drawing/2014/main" id="{88E0C11F-6794-4FFC-92F4-CE4389D1E38A}"/>
                  </a:ext>
                </a:extLst>
              </p:cNvPr>
              <p:cNvSpPr>
                <a:spLocks noRot="1" noChangeAspect="1" noMove="1" noResize="1" noEditPoints="1" noAdjustHandles="1" noChangeArrowheads="1" noChangeShapeType="1" noTextEdit="1"/>
              </p:cNvSpPr>
              <p:nvPr/>
            </p:nvSpPr>
            <p:spPr bwMode="auto">
              <a:xfrm>
                <a:off x="670777" y="4907946"/>
                <a:ext cx="7580532" cy="1208729"/>
              </a:xfrm>
              <a:prstGeom prst="rect">
                <a:avLst/>
              </a:prstGeom>
              <a:blipFill>
                <a:blip r:embed="rId4"/>
                <a:stretch>
                  <a:fillRect r="-1608" b="-555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20877957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5598526-04A8-48CB-AA1E-CA813439AD85}"/>
              </a:ext>
            </a:extLst>
          </p:cNvPr>
          <p:cNvSpPr>
            <a:spLocks noGrp="1"/>
          </p:cNvSpPr>
          <p:nvPr>
            <p:ph type="body" sz="quarter" idx="10"/>
          </p:nvPr>
        </p:nvSpPr>
        <p:spPr/>
        <p:txBody>
          <a:bodyPr>
            <a:normAutofit/>
          </a:bodyPr>
          <a:lstStyle/>
          <a:p>
            <a:r>
              <a:rPr lang="en-US" altLang="zh-CN" dirty="0"/>
              <a:t>Jordan</a:t>
            </a:r>
            <a:r>
              <a:rPr lang="zh-CN" altLang="en-US" dirty="0"/>
              <a:t>标准形基本定理</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8E0C11F-6794-4FFC-92F4-CE4389D1E38A}"/>
                  </a:ext>
                </a:extLst>
              </p:cNvPr>
              <p:cNvSpPr>
                <a:spLocks noChangeArrowheads="1"/>
              </p:cNvSpPr>
              <p:nvPr/>
            </p:nvSpPr>
            <p:spPr bwMode="auto">
              <a:xfrm>
                <a:off x="701462" y="1518067"/>
                <a:ext cx="7561263" cy="1495794"/>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800" b="1" dirty="0">
                    <a:solidFill>
                      <a:schemeClr val="accent6"/>
                    </a:solidFill>
                    <a:latin typeface="+mn-ea"/>
                  </a:rPr>
                  <a:t>定理</a:t>
                </a:r>
                <a:endParaRPr lang="en-US" altLang="zh-CN" sz="2800" b="1" dirty="0">
                  <a:solidFill>
                    <a:schemeClr val="accent6"/>
                  </a:solidFill>
                  <a:latin typeface="+mn-ea"/>
                </a:endParaRPr>
              </a:p>
              <a:p>
                <a:pPr marL="361950">
                  <a:lnSpc>
                    <a:spcPct val="120000"/>
                  </a:lnSpc>
                </a:pPr>
                <a:r>
                  <a:rPr lang="zh-CN" altLang="en-US" sz="2400" b="1" dirty="0">
                    <a:latin typeface="+mn-ea"/>
                  </a:rPr>
                  <a:t>每一个</a:t>
                </a:r>
                <a:r>
                  <a:rPr lang="en-US" altLang="zh-CN" sz="2400" b="1" dirty="0">
                    <a:latin typeface="+mn-ea"/>
                  </a:rPr>
                  <a:t>n</a:t>
                </a:r>
                <a:r>
                  <a:rPr lang="zh-CN" altLang="en-US" sz="2400" b="1" dirty="0">
                    <a:latin typeface="+mn-ea"/>
                  </a:rPr>
                  <a:t>阶复方阵</a:t>
                </a:r>
                <a14:m>
                  <m:oMath xmlns:m="http://schemas.openxmlformats.org/officeDocument/2006/math">
                    <m:r>
                      <a:rPr lang="en-US" altLang="zh-CN" sz="2400" b="1" i="1" smtClean="0">
                        <a:latin typeface="Cambria Math"/>
                      </a:rPr>
                      <m:t>𝑨</m:t>
                    </m:r>
                  </m:oMath>
                </a14:m>
                <a:r>
                  <a:rPr lang="zh-CN" altLang="en-US" sz="2400" b="1" dirty="0">
                    <a:latin typeface="+mn-ea"/>
                  </a:rPr>
                  <a:t>都和一个</a:t>
                </a:r>
                <a:r>
                  <a:rPr lang="en-US" altLang="zh-CN" sz="2400" b="1" dirty="0">
                    <a:latin typeface="Cambria" pitchFamily="18" charset="0"/>
                    <a:ea typeface="Cambria" pitchFamily="18" charset="0"/>
                  </a:rPr>
                  <a:t>Jordan</a:t>
                </a:r>
                <a:r>
                  <a:rPr lang="zh-CN" altLang="en-US" sz="2400" b="1" dirty="0">
                    <a:latin typeface="+mn-ea"/>
                  </a:rPr>
                  <a:t>型矩阵</a:t>
                </a:r>
                <a14:m>
                  <m:oMath xmlns:m="http://schemas.openxmlformats.org/officeDocument/2006/math">
                    <m:r>
                      <a:rPr lang="en-US" altLang="zh-CN" sz="2400" b="1" i="1" smtClean="0">
                        <a:latin typeface="Cambria Math"/>
                      </a:rPr>
                      <m:t>𝑱</m:t>
                    </m:r>
                  </m:oMath>
                </a14:m>
                <a:r>
                  <a:rPr lang="zh-CN" altLang="en-US" sz="2400" b="1" dirty="0">
                    <a:latin typeface="+mn-ea"/>
                  </a:rPr>
                  <a:t>相似</a:t>
                </a:r>
                <a:r>
                  <a:rPr lang="en-US" altLang="zh-CN" sz="2400" b="1" dirty="0">
                    <a:latin typeface="+mn-ea"/>
                  </a:rPr>
                  <a:t>.</a:t>
                </a:r>
              </a:p>
              <a:p>
                <a:pPr marL="361950">
                  <a:lnSpc>
                    <a:spcPct val="120000"/>
                  </a:lnSpc>
                </a:pPr>
                <a:r>
                  <a:rPr lang="zh-CN" altLang="en-US" sz="2400" b="1" dirty="0">
                    <a:latin typeface="+mn-ea"/>
                  </a:rPr>
                  <a:t>即存在可逆阵</a:t>
                </a:r>
                <a14:m>
                  <m:oMath xmlns:m="http://schemas.openxmlformats.org/officeDocument/2006/math">
                    <m:r>
                      <a:rPr lang="en-US" altLang="zh-CN" sz="2400" b="1" i="1" smtClean="0">
                        <a:latin typeface="Cambria Math"/>
                      </a:rPr>
                      <m:t>𝑷</m:t>
                    </m:r>
                  </m:oMath>
                </a14:m>
                <a:r>
                  <a:rPr lang="en-US" altLang="zh-CN" sz="2400" b="1" dirty="0">
                    <a:latin typeface="+mn-ea"/>
                  </a:rPr>
                  <a:t>, </a:t>
                </a:r>
                <a:r>
                  <a:rPr lang="zh-CN" altLang="en-US" sz="2400" b="1" dirty="0">
                    <a:latin typeface="+mn-ea"/>
                  </a:rPr>
                  <a:t>使</a:t>
                </a:r>
              </a:p>
            </p:txBody>
          </p:sp>
        </mc:Choice>
        <mc:Fallback xmlns="">
          <p:sp>
            <p:nvSpPr>
              <p:cNvPr id="9" name="Rectangle 8">
                <a:extLst>
                  <a:ext uri="{FF2B5EF4-FFF2-40B4-BE49-F238E27FC236}">
                    <a16:creationId xmlns:a16="http://schemas.microsoft.com/office/drawing/2014/main" xmlns=""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701462" y="1518067"/>
                <a:ext cx="7561263" cy="1495794"/>
              </a:xfrm>
              <a:prstGeom prst="rect">
                <a:avLst/>
              </a:prstGeom>
              <a:blipFill rotWithShape="0">
                <a:blip r:embed="rId2"/>
                <a:stretch>
                  <a:fillRect l="-1613" t="-1224" b="-612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319308" y="2881169"/>
                <a:ext cx="4776692" cy="1905265"/>
              </a:xfrm>
              <a:prstGeom prst="rect">
                <a:avLst/>
              </a:prstGeom>
            </p:spPr>
            <p:txBody>
              <a:bodyPr wrap="none">
                <a:spAutoFit/>
              </a:bodyPr>
              <a:lstStyle/>
              <a:p>
                <a:pPr marL="361950">
                  <a:lnSpc>
                    <a:spcPct val="120000"/>
                  </a:lnSpc>
                </a:pPr>
                <a14:m>
                  <m:oMathPara xmlns:m="http://schemas.openxmlformats.org/officeDocument/2006/math">
                    <m:oMathParaPr>
                      <m:jc m:val="centerGroup"/>
                    </m:oMathParaPr>
                    <m:oMath xmlns:m="http://schemas.openxmlformats.org/officeDocument/2006/math">
                      <m:sSup>
                        <m:sSupPr>
                          <m:ctrlPr>
                            <a:rPr lang="en-US" altLang="zh-CN" sz="2400" b="1" i="1" smtClean="0">
                              <a:solidFill>
                                <a:srgbClr val="0070C0"/>
                              </a:solidFill>
                              <a:latin typeface="Cambria Math" panose="02040503050406030204" pitchFamily="18" charset="0"/>
                            </a:rPr>
                          </m:ctrlPr>
                        </m:sSupPr>
                        <m:e>
                          <m:r>
                            <a:rPr lang="en-US" altLang="zh-CN" sz="2400" b="1" i="1">
                              <a:solidFill>
                                <a:srgbClr val="0070C0"/>
                              </a:solidFill>
                              <a:latin typeface="Cambria Math"/>
                            </a:rPr>
                            <m:t>𝑷</m:t>
                          </m:r>
                        </m:e>
                        <m:sup>
                          <m:r>
                            <a:rPr lang="en-US" altLang="zh-CN" sz="2400" b="1" i="1">
                              <a:solidFill>
                                <a:srgbClr val="0070C0"/>
                              </a:solidFill>
                              <a:latin typeface="Cambria Math"/>
                            </a:rPr>
                            <m:t>−</m:t>
                          </m:r>
                          <m:r>
                            <a:rPr lang="en-US" altLang="zh-CN" sz="2400" b="1" i="1">
                              <a:solidFill>
                                <a:srgbClr val="0070C0"/>
                              </a:solidFill>
                              <a:latin typeface="Cambria Math"/>
                            </a:rPr>
                            <m:t>𝟏</m:t>
                          </m:r>
                        </m:sup>
                      </m:sSup>
                      <m:r>
                        <a:rPr lang="en-US" altLang="zh-CN" sz="2400" b="1" i="1">
                          <a:solidFill>
                            <a:srgbClr val="0070C0"/>
                          </a:solidFill>
                          <a:latin typeface="Cambria Math"/>
                        </a:rPr>
                        <m:t>𝑨𝑷</m:t>
                      </m:r>
                      <m:r>
                        <a:rPr lang="en-US" altLang="zh-CN" sz="2400" b="1" i="1">
                          <a:solidFill>
                            <a:srgbClr val="0070C0"/>
                          </a:solidFill>
                          <a:latin typeface="Cambria Math"/>
                        </a:rPr>
                        <m:t>=</m:t>
                      </m:r>
                      <m:r>
                        <a:rPr lang="en-US" altLang="zh-CN" sz="2400" b="1" i="1">
                          <a:solidFill>
                            <a:srgbClr val="0070C0"/>
                          </a:solidFill>
                          <a:latin typeface="Cambria Math"/>
                        </a:rPr>
                        <m:t>𝑱</m:t>
                      </m:r>
                      <m:r>
                        <a:rPr lang="en-US" altLang="zh-CN" sz="2400" i="1" kern="0">
                          <a:solidFill>
                            <a:srgbClr val="0070C0"/>
                          </a:solidFill>
                          <a:latin typeface="Cambria Math" panose="02040503050406030204" pitchFamily="18" charset="0"/>
                          <a:ea typeface="微软雅黑" panose="020B0503020204020204" pitchFamily="34" charset="-122"/>
                        </a:rPr>
                        <m:t>=</m:t>
                      </m:r>
                      <m:d>
                        <m:dPr>
                          <m:begChr m:val="["/>
                          <m:endChr m:val="]"/>
                          <m:ctrlPr>
                            <a:rPr lang="en-US" altLang="zh-CN" sz="2400" i="1" kern="0">
                              <a:solidFill>
                                <a:srgbClr val="0070C0"/>
                              </a:solidFill>
                              <a:latin typeface="Cambria Math" panose="02040503050406030204" pitchFamily="18" charset="0"/>
                              <a:ea typeface="微软雅黑" panose="020B0503020204020204" pitchFamily="34" charset="-122"/>
                            </a:rPr>
                          </m:ctrlPr>
                        </m:dPr>
                        <m:e>
                          <m:m>
                            <m:mPr>
                              <m:mcs>
                                <m:mc>
                                  <m:mcPr>
                                    <m:count m:val="4"/>
                                    <m:mcJc m:val="center"/>
                                  </m:mcPr>
                                </m:mc>
                              </m:mcs>
                              <m:ctrlPr>
                                <a:rPr lang="zh-CN" altLang="en-US" sz="2400" i="1">
                                  <a:solidFill>
                                    <a:srgbClr val="0070C0"/>
                                  </a:solidFill>
                                  <a:latin typeface="Cambria Math" panose="02040503050406030204" pitchFamily="18" charset="0"/>
                                </a:rPr>
                              </m:ctrlPr>
                            </m:mPr>
                            <m:mr>
                              <m:e>
                                <m:sSub>
                                  <m:sSubPr>
                                    <m:ctrlPr>
                                      <a:rPr lang="en-US" altLang="zh-CN" sz="2400" i="1">
                                        <a:solidFill>
                                          <a:srgbClr val="0070C0"/>
                                        </a:solidFill>
                                        <a:latin typeface="Cambria Math" panose="02040503050406030204" pitchFamily="18" charset="0"/>
                                      </a:rPr>
                                    </m:ctrlPr>
                                  </m:sSubPr>
                                  <m:e>
                                    <m:r>
                                      <a:rPr lang="en-US" altLang="zh-CN" sz="2400" i="1">
                                        <a:solidFill>
                                          <a:srgbClr val="0070C0"/>
                                        </a:solidFill>
                                        <a:latin typeface="Cambria Math" panose="02040503050406030204" pitchFamily="18" charset="0"/>
                                      </a:rPr>
                                      <m:t>𝐽</m:t>
                                    </m:r>
                                  </m:e>
                                  <m:sub>
                                    <m:r>
                                      <a:rPr lang="en-US" altLang="zh-CN" sz="2400" i="1">
                                        <a:solidFill>
                                          <a:srgbClr val="0070C0"/>
                                        </a:solidFill>
                                        <a:latin typeface="Cambria Math" panose="02040503050406030204" pitchFamily="18" charset="0"/>
                                      </a:rPr>
                                      <m:t>1</m:t>
                                    </m:r>
                                  </m:sub>
                                </m:sSub>
                              </m:e>
                              <m:e/>
                              <m:e/>
                              <m:e/>
                            </m:mr>
                            <m:mr>
                              <m:e/>
                              <m:e>
                                <m:sSub>
                                  <m:sSubPr>
                                    <m:ctrlPr>
                                      <a:rPr lang="en-US" altLang="zh-CN" sz="2400" i="1">
                                        <a:solidFill>
                                          <a:srgbClr val="0070C0"/>
                                        </a:solidFill>
                                        <a:latin typeface="Cambria Math" panose="02040503050406030204" pitchFamily="18" charset="0"/>
                                      </a:rPr>
                                    </m:ctrlPr>
                                  </m:sSubPr>
                                  <m:e>
                                    <m:r>
                                      <a:rPr lang="en-US" altLang="zh-CN" sz="2400" i="1">
                                        <a:solidFill>
                                          <a:srgbClr val="0070C0"/>
                                        </a:solidFill>
                                        <a:latin typeface="Cambria Math" panose="02040503050406030204" pitchFamily="18" charset="0"/>
                                      </a:rPr>
                                      <m:t>𝐽</m:t>
                                    </m:r>
                                  </m:e>
                                  <m:sub>
                                    <m:r>
                                      <a:rPr lang="en-US" altLang="zh-CN" sz="2400" i="1">
                                        <a:solidFill>
                                          <a:srgbClr val="0070C0"/>
                                        </a:solidFill>
                                        <a:latin typeface="Cambria Math" panose="02040503050406030204" pitchFamily="18" charset="0"/>
                                      </a:rPr>
                                      <m:t>2</m:t>
                                    </m:r>
                                  </m:sub>
                                </m:sSub>
                              </m:e>
                              <m:e/>
                              <m:e/>
                            </m:mr>
                            <m:mr>
                              <m:e/>
                              <m:e/>
                              <m:e>
                                <m:r>
                                  <a:rPr lang="en-US" altLang="zh-CN" sz="2400" i="1">
                                    <a:solidFill>
                                      <a:srgbClr val="0070C0"/>
                                    </a:solidFill>
                                    <a:latin typeface="Cambria Math" panose="02040503050406030204" pitchFamily="18" charset="0"/>
                                    <a:ea typeface="Cambria Math" panose="02040503050406030204" pitchFamily="18" charset="0"/>
                                  </a:rPr>
                                  <m:t>⋱</m:t>
                                </m:r>
                              </m:e>
                              <m:e/>
                            </m:mr>
                            <m:mr>
                              <m:e/>
                              <m:e/>
                              <m:e/>
                              <m:e>
                                <m:sSub>
                                  <m:sSubPr>
                                    <m:ctrlPr>
                                      <a:rPr lang="en-US" altLang="zh-CN" sz="2400" i="1">
                                        <a:solidFill>
                                          <a:srgbClr val="0070C0"/>
                                        </a:solidFill>
                                        <a:latin typeface="Cambria Math" panose="02040503050406030204" pitchFamily="18" charset="0"/>
                                      </a:rPr>
                                    </m:ctrlPr>
                                  </m:sSubPr>
                                  <m:e>
                                    <m:r>
                                      <a:rPr lang="en-US" altLang="zh-CN" sz="2400" i="1">
                                        <a:solidFill>
                                          <a:srgbClr val="0070C0"/>
                                        </a:solidFill>
                                        <a:latin typeface="Cambria Math" panose="02040503050406030204" pitchFamily="18" charset="0"/>
                                      </a:rPr>
                                      <m:t>𝐽</m:t>
                                    </m:r>
                                  </m:e>
                                  <m:sub>
                                    <m:r>
                                      <a:rPr lang="en-US" altLang="zh-CN" sz="2400" i="1">
                                        <a:solidFill>
                                          <a:srgbClr val="0070C0"/>
                                        </a:solidFill>
                                        <a:latin typeface="Cambria Math" panose="02040503050406030204" pitchFamily="18" charset="0"/>
                                      </a:rPr>
                                      <m:t>𝑡</m:t>
                                    </m:r>
                                  </m:sub>
                                </m:sSub>
                              </m:e>
                            </m:mr>
                          </m:m>
                        </m:e>
                      </m:d>
                    </m:oMath>
                  </m:oMathPara>
                </a14:m>
                <a:endParaRPr lang="zh-CN" altLang="en-US" sz="2400" b="1" dirty="0">
                  <a:solidFill>
                    <a:srgbClr val="0070C0"/>
                  </a:solidFill>
                  <a:latin typeface="+mn-ea"/>
                </a:endParaRPr>
              </a:p>
            </p:txBody>
          </p:sp>
        </mc:Choice>
        <mc:Fallback xmlns="">
          <p:sp>
            <p:nvSpPr>
              <p:cNvPr id="10" name="矩形 9"/>
              <p:cNvSpPr>
                <a:spLocks noRot="1" noChangeAspect="1" noMove="1" noResize="1" noEditPoints="1" noAdjustHandles="1" noChangeArrowheads="1" noChangeShapeType="1" noTextEdit="1"/>
              </p:cNvSpPr>
              <p:nvPr/>
            </p:nvSpPr>
            <p:spPr>
              <a:xfrm>
                <a:off x="1319308" y="2881169"/>
                <a:ext cx="4776692" cy="1905265"/>
              </a:xfrm>
              <a:prstGeom prst="rect">
                <a:avLst/>
              </a:prstGeom>
              <a:blipFill>
                <a:blip r:embed="rId3"/>
                <a:stretch>
                  <a:fillRect/>
                </a:stretch>
              </a:blipFill>
            </p:spPr>
            <p:txBody>
              <a:bodyPr/>
              <a:lstStyle/>
              <a:p>
                <a:r>
                  <a:rPr lang="zh-CN" altLang="en-US">
                    <a:noFill/>
                  </a:rPr>
                  <a:t> </a:t>
                </a:r>
              </a:p>
            </p:txBody>
          </p:sp>
        </mc:Fallback>
      </mc:AlternateContent>
      <p:sp>
        <p:nvSpPr>
          <p:cNvPr id="14" name="Rectangle 8">
            <a:extLst>
              <a:ext uri="{FF2B5EF4-FFF2-40B4-BE49-F238E27FC236}">
                <a16:creationId xmlns:a16="http://schemas.microsoft.com/office/drawing/2014/main" id="{88E0C11F-6794-4FFC-92F4-CE4389D1E38A}"/>
              </a:ext>
            </a:extLst>
          </p:cNvPr>
          <p:cNvSpPr>
            <a:spLocks noChangeArrowheads="1"/>
          </p:cNvSpPr>
          <p:nvPr/>
        </p:nvSpPr>
        <p:spPr bwMode="auto">
          <a:xfrm>
            <a:off x="701462" y="5280566"/>
            <a:ext cx="7561263"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sz="2400" b="1" dirty="0">
                <a:solidFill>
                  <a:srgbClr val="FF0000"/>
                </a:solidFill>
                <a:latin typeface="+mn-ea"/>
              </a:rPr>
              <a:t>问题：定理的证明</a:t>
            </a:r>
            <a:r>
              <a:rPr lang="en-US" altLang="zh-CN" sz="2400" b="1" dirty="0">
                <a:solidFill>
                  <a:srgbClr val="FF0000"/>
                </a:solidFill>
                <a:latin typeface="+mn-ea"/>
              </a:rPr>
              <a:t>?</a:t>
            </a:r>
            <a:endParaRPr lang="zh-CN" altLang="en-US" sz="2400" b="1" dirty="0">
              <a:solidFill>
                <a:srgbClr val="FF0000"/>
              </a:solidFill>
              <a:latin typeface="+mn-ea"/>
            </a:endParaRPr>
          </a:p>
        </p:txBody>
      </p:sp>
    </p:spTree>
    <p:extLst>
      <p:ext uri="{BB962C8B-B14F-4D97-AF65-F5344CB8AC3E}">
        <p14:creationId xmlns:p14="http://schemas.microsoft.com/office/powerpoint/2010/main" val="17391127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5598526-04A8-48CB-AA1E-CA813439AD85}"/>
              </a:ext>
            </a:extLst>
          </p:cNvPr>
          <p:cNvSpPr>
            <a:spLocks noGrp="1"/>
          </p:cNvSpPr>
          <p:nvPr>
            <p:ph type="body" sz="quarter" idx="10"/>
          </p:nvPr>
        </p:nvSpPr>
        <p:spPr/>
        <p:txBody>
          <a:bodyPr/>
          <a:lstStyle/>
          <a:p>
            <a:r>
              <a:rPr lang="zh-CN" altLang="en-US" dirty="0"/>
              <a:t>矩阵相似的条件</a:t>
            </a:r>
          </a:p>
        </p:txBody>
      </p:sp>
      <mc:AlternateContent xmlns:mc="http://schemas.openxmlformats.org/markup-compatibility/2006" xmlns:a14="http://schemas.microsoft.com/office/drawing/2010/main">
        <mc:Choice Requires="a14">
          <p:sp>
            <p:nvSpPr>
              <p:cNvPr id="6" name="Rectangle 8">
                <a:extLst>
                  <a:ext uri="{FF2B5EF4-FFF2-40B4-BE49-F238E27FC236}">
                    <a16:creationId xmlns:a16="http://schemas.microsoft.com/office/drawing/2014/main" id="{88E0C11F-6794-4FFC-92F4-CE4389D1E38A}"/>
                  </a:ext>
                </a:extLst>
              </p:cNvPr>
              <p:cNvSpPr>
                <a:spLocks noChangeArrowheads="1"/>
              </p:cNvSpPr>
              <p:nvPr/>
            </p:nvSpPr>
            <p:spPr bwMode="auto">
              <a:xfrm>
                <a:off x="695325" y="1518067"/>
                <a:ext cx="7561263" cy="1495794"/>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800" b="1" dirty="0">
                    <a:solidFill>
                      <a:schemeClr val="accent6"/>
                    </a:solidFill>
                    <a:latin typeface="+mn-ea"/>
                  </a:rPr>
                  <a:t>定理</a:t>
                </a:r>
                <a:endParaRPr lang="en-US" altLang="zh-CN" sz="2800" b="1" dirty="0">
                  <a:solidFill>
                    <a:schemeClr val="accent6"/>
                  </a:solidFill>
                  <a:latin typeface="+mn-ea"/>
                </a:endParaRPr>
              </a:p>
              <a:p>
                <a:pPr marL="361950">
                  <a:lnSpc>
                    <a:spcPct val="120000"/>
                  </a:lnSpc>
                </a:pPr>
                <a:r>
                  <a:rPr lang="zh-CN" altLang="en-US" sz="2400" b="1" dirty="0">
                    <a:solidFill>
                      <a:srgbClr val="002060"/>
                    </a:solidFill>
                    <a:latin typeface="+mn-ea"/>
                  </a:rPr>
                  <a:t>数字矩阵</a:t>
                </a:r>
                <a14:m>
                  <m:oMath xmlns:m="http://schemas.openxmlformats.org/officeDocument/2006/math">
                    <m:r>
                      <a:rPr lang="en-US" altLang="zh-CN" sz="2400" b="1" i="1" smtClean="0">
                        <a:solidFill>
                          <a:srgbClr val="002060"/>
                        </a:solidFill>
                        <a:latin typeface="Cambria Math"/>
                      </a:rPr>
                      <m:t>𝑨</m:t>
                    </m:r>
                  </m:oMath>
                </a14:m>
                <a:r>
                  <a:rPr lang="zh-CN" altLang="en-US" sz="2400" b="1" i="0" dirty="0">
                    <a:solidFill>
                      <a:srgbClr val="002060"/>
                    </a:solidFill>
                    <a:latin typeface="+mj-lt"/>
                  </a:rPr>
                  <a:t>相似于</a:t>
                </a:r>
                <a14:m>
                  <m:oMath xmlns:m="http://schemas.openxmlformats.org/officeDocument/2006/math">
                    <m:r>
                      <a:rPr lang="en-US" altLang="zh-CN" sz="2400" b="1" i="1" dirty="0" smtClean="0">
                        <a:solidFill>
                          <a:srgbClr val="002060"/>
                        </a:solidFill>
                        <a:latin typeface="Cambria Math"/>
                      </a:rPr>
                      <m:t>𝑩</m:t>
                    </m:r>
                  </m:oMath>
                </a14:m>
                <a:r>
                  <a:rPr lang="zh-CN" altLang="en-US" sz="2400" b="1" dirty="0">
                    <a:solidFill>
                      <a:srgbClr val="002060"/>
                    </a:solidFill>
                    <a:latin typeface="+mn-ea"/>
                  </a:rPr>
                  <a:t>的充要条件是特征矩阵</a:t>
                </a:r>
                <a14:m>
                  <m:oMath xmlns:m="http://schemas.openxmlformats.org/officeDocument/2006/math">
                    <m:r>
                      <a:rPr lang="en-US" altLang="zh-CN" sz="2400" b="1" i="1" smtClean="0">
                        <a:solidFill>
                          <a:srgbClr val="002060"/>
                        </a:solidFill>
                        <a:latin typeface="Cambria Math"/>
                      </a:rPr>
                      <m:t>𝝀</m:t>
                    </m:r>
                    <m:r>
                      <a:rPr lang="en-US" altLang="zh-CN" sz="2400" b="1" i="1" smtClean="0">
                        <a:solidFill>
                          <a:srgbClr val="002060"/>
                        </a:solidFill>
                        <a:latin typeface="Cambria Math"/>
                      </a:rPr>
                      <m:t>𝑬</m:t>
                    </m:r>
                    <m:r>
                      <a:rPr lang="en-US" altLang="zh-CN" sz="2400" b="1" i="1" smtClean="0">
                        <a:solidFill>
                          <a:srgbClr val="002060"/>
                        </a:solidFill>
                        <a:latin typeface="Cambria Math"/>
                      </a:rPr>
                      <m:t>−</m:t>
                    </m:r>
                    <m:r>
                      <a:rPr lang="en-US" altLang="zh-CN" sz="2400" b="1" i="1" smtClean="0">
                        <a:solidFill>
                          <a:srgbClr val="002060"/>
                        </a:solidFill>
                        <a:latin typeface="Cambria Math"/>
                      </a:rPr>
                      <m:t>𝑨</m:t>
                    </m:r>
                  </m:oMath>
                </a14:m>
                <a:r>
                  <a:rPr lang="zh-CN" altLang="en-US" sz="2400" b="1" dirty="0">
                    <a:solidFill>
                      <a:srgbClr val="002060"/>
                    </a:solidFill>
                    <a:latin typeface="+mn-ea"/>
                  </a:rPr>
                  <a:t>等价于</a:t>
                </a:r>
                <a14:m>
                  <m:oMath xmlns:m="http://schemas.openxmlformats.org/officeDocument/2006/math">
                    <m:r>
                      <a:rPr lang="en-US" altLang="zh-CN" sz="2400" b="1" i="1" smtClean="0">
                        <a:solidFill>
                          <a:srgbClr val="002060"/>
                        </a:solidFill>
                        <a:latin typeface="Cambria Math"/>
                      </a:rPr>
                      <m:t>𝝀</m:t>
                    </m:r>
                    <m:r>
                      <a:rPr lang="en-US" altLang="zh-CN" sz="2400" b="1" i="1" smtClean="0">
                        <a:solidFill>
                          <a:srgbClr val="002060"/>
                        </a:solidFill>
                        <a:latin typeface="Cambria Math"/>
                      </a:rPr>
                      <m:t>𝑬</m:t>
                    </m:r>
                    <m:r>
                      <a:rPr lang="en-US" altLang="zh-CN" sz="2400" b="1" i="1" smtClean="0">
                        <a:solidFill>
                          <a:srgbClr val="002060"/>
                        </a:solidFill>
                        <a:latin typeface="Cambria Math"/>
                      </a:rPr>
                      <m:t>−</m:t>
                    </m:r>
                    <m:r>
                      <a:rPr lang="en-US" altLang="zh-CN" sz="2400" b="1" i="1" smtClean="0">
                        <a:solidFill>
                          <a:srgbClr val="002060"/>
                        </a:solidFill>
                        <a:latin typeface="Cambria Math"/>
                      </a:rPr>
                      <m:t>𝑩</m:t>
                    </m:r>
                  </m:oMath>
                </a14:m>
                <a:r>
                  <a:rPr lang="en-US" altLang="zh-CN" sz="2400" b="1" dirty="0">
                    <a:solidFill>
                      <a:srgbClr val="002060"/>
                    </a:solidFill>
                    <a:latin typeface="+mn-ea"/>
                  </a:rPr>
                  <a:t>.</a:t>
                </a:r>
                <a:endParaRPr lang="zh-CN" altLang="en-US" sz="2400" b="1" dirty="0">
                  <a:solidFill>
                    <a:srgbClr val="002060"/>
                  </a:solidFill>
                  <a:latin typeface="+mn-ea"/>
                </a:endParaRPr>
              </a:p>
            </p:txBody>
          </p:sp>
        </mc:Choice>
        <mc:Fallback xmlns="">
          <p:sp>
            <p:nvSpPr>
              <p:cNvPr id="6" name="Rectangle 8">
                <a:extLst>
                  <a:ext uri="{FF2B5EF4-FFF2-40B4-BE49-F238E27FC236}">
                    <a16:creationId xmlns="" xmlns:a16="http://schemas.microsoft.com/office/drawing/2014/main"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695325" y="1518067"/>
                <a:ext cx="7561263" cy="1495794"/>
              </a:xfrm>
              <a:prstGeom prst="rect">
                <a:avLst/>
              </a:prstGeom>
              <a:blipFill rotWithShape="1">
                <a:blip r:embed="rId2"/>
                <a:stretch>
                  <a:fillRect l="-1613" t="-1224" b="-612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8E0C11F-6794-4FFC-92F4-CE4389D1E38A}"/>
                  </a:ext>
                </a:extLst>
              </p:cNvPr>
              <p:cNvSpPr>
                <a:spLocks noChangeArrowheads="1"/>
              </p:cNvSpPr>
              <p:nvPr/>
            </p:nvSpPr>
            <p:spPr bwMode="auto">
              <a:xfrm>
                <a:off x="670158" y="3178641"/>
                <a:ext cx="7561263"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61950">
                  <a:lnSpc>
                    <a:spcPct val="120000"/>
                  </a:lnSpc>
                </a:pPr>
                <a:r>
                  <a:rPr lang="zh-CN" altLang="en-US" sz="2000" b="1" dirty="0">
                    <a:latin typeface="+mn-ea"/>
                  </a:rPr>
                  <a:t>证明</a:t>
                </a:r>
                <a:r>
                  <a:rPr lang="en-US" altLang="zh-CN" sz="2000" b="1" dirty="0">
                    <a:latin typeface="+mn-ea"/>
                  </a:rPr>
                  <a:t>: </a:t>
                </a:r>
                <a:r>
                  <a:rPr lang="zh-CN" altLang="en-US" sz="2000" b="1" dirty="0">
                    <a:latin typeface="+mn-ea"/>
                  </a:rPr>
                  <a:t>必要性</a:t>
                </a:r>
                <a:r>
                  <a:rPr lang="en-US" altLang="zh-CN" sz="2000" b="1" dirty="0">
                    <a:latin typeface="+mn-ea"/>
                  </a:rPr>
                  <a:t>. </a:t>
                </a:r>
                <a:r>
                  <a:rPr lang="zh-CN" altLang="en-US" sz="2000" b="1" dirty="0">
                    <a:latin typeface="+mn-ea"/>
                  </a:rPr>
                  <a:t>设</a:t>
                </a:r>
                <a14:m>
                  <m:oMath xmlns:m="http://schemas.openxmlformats.org/officeDocument/2006/math">
                    <m:r>
                      <a:rPr lang="en-US" altLang="zh-CN" sz="2000" b="1" i="1" smtClean="0">
                        <a:latin typeface="Cambria Math"/>
                      </a:rPr>
                      <m:t>𝑨</m:t>
                    </m:r>
                  </m:oMath>
                </a14:m>
                <a:r>
                  <a:rPr lang="zh-CN" altLang="en-US" sz="2000" b="1" dirty="0">
                    <a:latin typeface="+mn-ea"/>
                  </a:rPr>
                  <a:t>相似于</a:t>
                </a:r>
                <a14:m>
                  <m:oMath xmlns:m="http://schemas.openxmlformats.org/officeDocument/2006/math">
                    <m:r>
                      <a:rPr lang="en-US" altLang="zh-CN" sz="2000" b="1" i="1" smtClean="0">
                        <a:latin typeface="Cambria Math"/>
                      </a:rPr>
                      <m:t>𝑩</m:t>
                    </m:r>
                  </m:oMath>
                </a14:m>
                <a:r>
                  <a:rPr lang="en-US" altLang="zh-CN" sz="2000" b="1" dirty="0">
                    <a:latin typeface="+mn-ea"/>
                  </a:rPr>
                  <a:t>.</a:t>
                </a:r>
                <a:endParaRPr lang="zh-CN" altLang="en-US" sz="2000" b="1" dirty="0">
                  <a:latin typeface="+mn-ea"/>
                </a:endParaRPr>
              </a:p>
            </p:txBody>
          </p:sp>
        </mc:Choice>
        <mc:Fallback xmlns="">
          <p:sp>
            <p:nvSpPr>
              <p:cNvPr id="9" name="Rectangle 8">
                <a:extLst>
                  <a:ext uri="{FF2B5EF4-FFF2-40B4-BE49-F238E27FC236}">
                    <a16:creationId xmlns:a14="http://schemas.microsoft.com/office/drawing/2010/main" xmlns="" xmlns:a16="http://schemas.microsoft.com/office/drawing/2014/main" id="{88E0C11F-6794-4FFC-92F4-CE4389D1E38A}"/>
                  </a:ext>
                </a:extLst>
              </p:cNvPr>
              <p:cNvSpPr>
                <a:spLocks noRot="1" noChangeAspect="1" noMove="1" noResize="1" noEditPoints="1" noAdjustHandles="1" noChangeArrowheads="1" noChangeShapeType="1" noTextEdit="1"/>
              </p:cNvSpPr>
              <p:nvPr/>
            </p:nvSpPr>
            <p:spPr bwMode="auto">
              <a:xfrm>
                <a:off x="670158" y="3178641"/>
                <a:ext cx="7561263" cy="461665"/>
              </a:xfrm>
              <a:prstGeom prst="rect">
                <a:avLst/>
              </a:prstGeom>
              <a:blipFill rotWithShape="1">
                <a:blip r:embed="rId3"/>
                <a:stretch>
                  <a:fillRect b="-1578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406624" y="3730504"/>
                <a:ext cx="6426439" cy="4265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000" b="1" i="1">
                              <a:latin typeface="Cambria Math" panose="02040503050406030204" pitchFamily="18" charset="0"/>
                            </a:rPr>
                          </m:ctrlPr>
                        </m:sSupPr>
                        <m:e>
                          <m:r>
                            <a:rPr lang="zh-CN" altLang="en-US" sz="2000" b="1" i="1">
                              <a:latin typeface="Cambria Math"/>
                            </a:rPr>
                            <m:t>𝑷</m:t>
                          </m:r>
                        </m:e>
                        <m:sup>
                          <m:r>
                            <a:rPr lang="zh-CN" altLang="en-US" sz="2000" b="1">
                              <a:latin typeface="Cambria Math"/>
                            </a:rPr>
                            <m:t>−</m:t>
                          </m:r>
                          <m:r>
                            <a:rPr lang="zh-CN" altLang="en-US" sz="2000" b="1" i="1">
                              <a:latin typeface="Cambria Math"/>
                            </a:rPr>
                            <m:t>𝟏</m:t>
                          </m:r>
                        </m:sup>
                      </m:sSup>
                      <m:r>
                        <a:rPr lang="zh-CN" altLang="en-US" sz="2000" b="1" i="1">
                          <a:latin typeface="Cambria Math"/>
                        </a:rPr>
                        <m:t>𝑨𝑷</m:t>
                      </m:r>
                      <m:r>
                        <a:rPr lang="zh-CN" altLang="en-US" sz="2000" b="1">
                          <a:latin typeface="Cambria Math"/>
                        </a:rPr>
                        <m:t>=</m:t>
                      </m:r>
                      <m:r>
                        <a:rPr lang="zh-CN" altLang="en-US" sz="2000" b="1" i="1">
                          <a:latin typeface="Cambria Math"/>
                        </a:rPr>
                        <m:t>𝑩</m:t>
                      </m:r>
                      <m:r>
                        <a:rPr lang="zh-CN" altLang="en-US" sz="2000" b="1">
                          <a:latin typeface="Cambria Math"/>
                        </a:rPr>
                        <m:t>⇒</m:t>
                      </m:r>
                      <m:r>
                        <a:rPr lang="zh-CN" altLang="en-US" sz="2000" b="1" i="1" smtClean="0">
                          <a:solidFill>
                            <a:srgbClr val="0070C0"/>
                          </a:solidFill>
                          <a:latin typeface="Cambria Math"/>
                        </a:rPr>
                        <m:t>𝝀</m:t>
                      </m:r>
                      <m:r>
                        <a:rPr lang="zh-CN" altLang="en-US" sz="2000" b="1" i="1" smtClean="0">
                          <a:solidFill>
                            <a:srgbClr val="0070C0"/>
                          </a:solidFill>
                          <a:latin typeface="Cambria Math"/>
                        </a:rPr>
                        <m:t>𝑬</m:t>
                      </m:r>
                      <m:r>
                        <a:rPr lang="zh-CN" altLang="en-US" sz="2000" b="1">
                          <a:solidFill>
                            <a:srgbClr val="0070C0"/>
                          </a:solidFill>
                          <a:latin typeface="Cambria Math"/>
                        </a:rPr>
                        <m:t>−</m:t>
                      </m:r>
                      <m:r>
                        <a:rPr lang="zh-CN" altLang="en-US" sz="2000" b="1" i="1">
                          <a:solidFill>
                            <a:srgbClr val="0070C0"/>
                          </a:solidFill>
                          <a:latin typeface="Cambria Math"/>
                        </a:rPr>
                        <m:t>𝑩</m:t>
                      </m:r>
                      <m:r>
                        <a:rPr lang="zh-CN" altLang="en-US" sz="2000" b="1">
                          <a:latin typeface="Cambria Math"/>
                        </a:rPr>
                        <m:t>=</m:t>
                      </m:r>
                      <m:r>
                        <a:rPr lang="zh-CN" altLang="en-US" sz="2000" b="1" i="1">
                          <a:latin typeface="Cambria Math"/>
                        </a:rPr>
                        <m:t>𝝀</m:t>
                      </m:r>
                      <m:r>
                        <a:rPr lang="zh-CN" altLang="en-US" sz="2000" b="1" i="1">
                          <a:latin typeface="Cambria Math"/>
                        </a:rPr>
                        <m:t>𝑬</m:t>
                      </m:r>
                      <m:r>
                        <a:rPr lang="zh-CN" altLang="en-US" sz="2000" b="1">
                          <a:latin typeface="Cambria Math"/>
                        </a:rPr>
                        <m:t>−</m:t>
                      </m:r>
                      <m:sSup>
                        <m:sSupPr>
                          <m:ctrlPr>
                            <a:rPr lang="zh-CN" altLang="en-US" sz="2000" b="1" i="1">
                              <a:latin typeface="Cambria Math" panose="02040503050406030204" pitchFamily="18" charset="0"/>
                            </a:rPr>
                          </m:ctrlPr>
                        </m:sSupPr>
                        <m:e>
                          <m:r>
                            <a:rPr lang="zh-CN" altLang="en-US" sz="2000" b="1" i="1">
                              <a:latin typeface="Cambria Math"/>
                            </a:rPr>
                            <m:t>𝑷</m:t>
                          </m:r>
                        </m:e>
                        <m:sup>
                          <m:r>
                            <a:rPr lang="zh-CN" altLang="en-US" sz="2000" b="1">
                              <a:latin typeface="Cambria Math"/>
                            </a:rPr>
                            <m:t>−</m:t>
                          </m:r>
                          <m:r>
                            <a:rPr lang="zh-CN" altLang="en-US" sz="2000" b="1" i="1">
                              <a:latin typeface="Cambria Math"/>
                            </a:rPr>
                            <m:t>𝟏</m:t>
                          </m:r>
                        </m:sup>
                      </m:sSup>
                      <m:r>
                        <a:rPr lang="zh-CN" altLang="en-US" sz="2000" b="1" i="1">
                          <a:latin typeface="Cambria Math"/>
                        </a:rPr>
                        <m:t>𝑨𝑷</m:t>
                      </m:r>
                      <m:r>
                        <a:rPr lang="zh-CN" altLang="en-US" sz="2000" b="1" smtClean="0">
                          <a:solidFill>
                            <a:srgbClr val="0070C0"/>
                          </a:solidFill>
                          <a:latin typeface="Cambria Math"/>
                        </a:rPr>
                        <m:t>=</m:t>
                      </m:r>
                      <m:sSup>
                        <m:sSupPr>
                          <m:ctrlPr>
                            <a:rPr lang="zh-CN" altLang="en-US" sz="2000" b="1" i="1">
                              <a:solidFill>
                                <a:srgbClr val="0070C0"/>
                              </a:solidFill>
                              <a:latin typeface="Cambria Math" panose="02040503050406030204" pitchFamily="18" charset="0"/>
                            </a:rPr>
                          </m:ctrlPr>
                        </m:sSupPr>
                        <m:e>
                          <m:r>
                            <a:rPr lang="zh-CN" altLang="en-US" sz="2000" b="1" i="1">
                              <a:solidFill>
                                <a:srgbClr val="0070C0"/>
                              </a:solidFill>
                              <a:latin typeface="Cambria Math"/>
                            </a:rPr>
                            <m:t>𝑷</m:t>
                          </m:r>
                        </m:e>
                        <m:sup>
                          <m:r>
                            <a:rPr lang="zh-CN" altLang="en-US" sz="2000" b="1">
                              <a:solidFill>
                                <a:srgbClr val="0070C0"/>
                              </a:solidFill>
                              <a:latin typeface="Cambria Math"/>
                            </a:rPr>
                            <m:t>−</m:t>
                          </m:r>
                          <m:r>
                            <a:rPr lang="zh-CN" altLang="en-US" sz="2000" b="1" i="1">
                              <a:solidFill>
                                <a:srgbClr val="0070C0"/>
                              </a:solidFill>
                              <a:latin typeface="Cambria Math"/>
                            </a:rPr>
                            <m:t>𝟏</m:t>
                          </m:r>
                        </m:sup>
                      </m:sSup>
                      <m:r>
                        <a:rPr lang="zh-CN" altLang="en-US" sz="2000" b="1">
                          <a:solidFill>
                            <a:srgbClr val="0070C0"/>
                          </a:solidFill>
                          <a:latin typeface="Cambria Math"/>
                        </a:rPr>
                        <m:t>(</m:t>
                      </m:r>
                      <m:r>
                        <a:rPr lang="zh-CN" altLang="en-US" sz="2000" b="1" i="1">
                          <a:solidFill>
                            <a:srgbClr val="0070C0"/>
                          </a:solidFill>
                          <a:latin typeface="Cambria Math"/>
                        </a:rPr>
                        <m:t>𝝀</m:t>
                      </m:r>
                      <m:r>
                        <a:rPr lang="zh-CN" altLang="en-US" sz="2000" b="1" i="1">
                          <a:solidFill>
                            <a:srgbClr val="0070C0"/>
                          </a:solidFill>
                          <a:latin typeface="Cambria Math"/>
                        </a:rPr>
                        <m:t>𝑬</m:t>
                      </m:r>
                      <m:r>
                        <a:rPr lang="zh-CN" altLang="en-US" sz="2000" b="1">
                          <a:solidFill>
                            <a:srgbClr val="0070C0"/>
                          </a:solidFill>
                          <a:latin typeface="Cambria Math"/>
                        </a:rPr>
                        <m:t>−</m:t>
                      </m:r>
                      <m:r>
                        <a:rPr lang="zh-CN" altLang="en-US" sz="2000" b="1" i="1">
                          <a:solidFill>
                            <a:srgbClr val="0070C0"/>
                          </a:solidFill>
                          <a:latin typeface="Cambria Math"/>
                        </a:rPr>
                        <m:t>𝑨</m:t>
                      </m:r>
                      <m:r>
                        <a:rPr lang="zh-CN" altLang="en-US" sz="2000" b="1">
                          <a:solidFill>
                            <a:srgbClr val="0070C0"/>
                          </a:solidFill>
                          <a:latin typeface="Cambria Math"/>
                        </a:rPr>
                        <m:t>)</m:t>
                      </m:r>
                      <m:r>
                        <a:rPr lang="zh-CN" altLang="en-US" sz="2000" b="1" i="1">
                          <a:solidFill>
                            <a:srgbClr val="0070C0"/>
                          </a:solidFill>
                          <a:latin typeface="Cambria Math"/>
                        </a:rPr>
                        <m:t>𝑷</m:t>
                      </m:r>
                    </m:oMath>
                  </m:oMathPara>
                </a14:m>
                <a:endParaRPr lang="zh-CN" altLang="en-US" sz="2000" b="1" dirty="0">
                  <a:solidFill>
                    <a:srgbClr val="0070C0"/>
                  </a:solidFill>
                </a:endParaRPr>
              </a:p>
            </p:txBody>
          </p:sp>
        </mc:Choice>
        <mc:Fallback xmlns="">
          <p:sp>
            <p:nvSpPr>
              <p:cNvPr id="3" name="矩形 2"/>
              <p:cNvSpPr>
                <a:spLocks noRot="1" noChangeAspect="1" noMove="1" noResize="1" noEditPoints="1" noAdjustHandles="1" noChangeArrowheads="1" noChangeShapeType="1" noTextEdit="1"/>
              </p:cNvSpPr>
              <p:nvPr/>
            </p:nvSpPr>
            <p:spPr>
              <a:xfrm>
                <a:off x="1406624" y="3730504"/>
                <a:ext cx="6426439" cy="426527"/>
              </a:xfrm>
              <a:prstGeom prst="rect">
                <a:avLst/>
              </a:prstGeom>
              <a:blipFill rotWithShape="1">
                <a:blip r:embed="rId4"/>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Rectangle 8">
                <a:extLst>
                  <a:ext uri="{FF2B5EF4-FFF2-40B4-BE49-F238E27FC236}">
                    <a16:creationId xmlns:a16="http://schemas.microsoft.com/office/drawing/2014/main" id="{88E0C11F-6794-4FFC-92F4-CE4389D1E38A}"/>
                  </a:ext>
                </a:extLst>
              </p:cNvPr>
              <p:cNvSpPr>
                <a:spLocks noChangeArrowheads="1"/>
              </p:cNvSpPr>
              <p:nvPr/>
            </p:nvSpPr>
            <p:spPr bwMode="auto">
              <a:xfrm>
                <a:off x="1215442" y="4263617"/>
                <a:ext cx="7561263"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61950">
                  <a:lnSpc>
                    <a:spcPct val="120000"/>
                  </a:lnSpc>
                </a:pPr>
                <a:r>
                  <a:rPr lang="en-US" altLang="zh-CN" sz="2000" b="1" dirty="0">
                    <a:latin typeface="+mn-ea"/>
                  </a:rPr>
                  <a:t> </a:t>
                </a:r>
                <a:r>
                  <a:rPr lang="zh-CN" altLang="en-US" sz="2000" b="1" dirty="0">
                    <a:latin typeface="+mn-ea"/>
                  </a:rPr>
                  <a:t>充分性</a:t>
                </a:r>
                <a:r>
                  <a:rPr lang="en-US" altLang="zh-CN" sz="2000" b="1" dirty="0">
                    <a:latin typeface="+mn-ea"/>
                  </a:rPr>
                  <a:t>. </a:t>
                </a:r>
                <a:r>
                  <a:rPr lang="zh-CN" altLang="en-US" sz="2000" b="1" dirty="0">
                    <a:latin typeface="+mn-ea"/>
                  </a:rPr>
                  <a:t>设</a:t>
                </a:r>
                <a14:m>
                  <m:oMath xmlns:m="http://schemas.openxmlformats.org/officeDocument/2006/math">
                    <m:r>
                      <a:rPr lang="en-US" altLang="zh-CN" sz="2000" b="1" i="1">
                        <a:solidFill>
                          <a:srgbClr val="002060"/>
                        </a:solidFill>
                        <a:latin typeface="Cambria Math"/>
                      </a:rPr>
                      <m:t>𝝀</m:t>
                    </m:r>
                    <m:r>
                      <a:rPr lang="en-US" altLang="zh-CN" sz="2000" b="1" i="1">
                        <a:solidFill>
                          <a:srgbClr val="002060"/>
                        </a:solidFill>
                        <a:latin typeface="Cambria Math"/>
                      </a:rPr>
                      <m:t>𝑬</m:t>
                    </m:r>
                    <m:r>
                      <a:rPr lang="en-US" altLang="zh-CN" sz="2000" b="1" i="1">
                        <a:solidFill>
                          <a:srgbClr val="002060"/>
                        </a:solidFill>
                        <a:latin typeface="Cambria Math"/>
                      </a:rPr>
                      <m:t>−</m:t>
                    </m:r>
                    <m:r>
                      <a:rPr lang="en-US" altLang="zh-CN" sz="2000" b="1" i="1">
                        <a:solidFill>
                          <a:srgbClr val="002060"/>
                        </a:solidFill>
                        <a:latin typeface="Cambria Math"/>
                      </a:rPr>
                      <m:t>𝑨</m:t>
                    </m:r>
                  </m:oMath>
                </a14:m>
                <a:r>
                  <a:rPr lang="zh-CN" altLang="en-US" sz="2000" b="1" dirty="0">
                    <a:solidFill>
                      <a:srgbClr val="002060"/>
                    </a:solidFill>
                    <a:latin typeface="+mn-ea"/>
                  </a:rPr>
                  <a:t>等价于</a:t>
                </a:r>
                <a14:m>
                  <m:oMath xmlns:m="http://schemas.openxmlformats.org/officeDocument/2006/math">
                    <m:r>
                      <a:rPr lang="en-US" altLang="zh-CN" sz="2000" b="1" i="1">
                        <a:solidFill>
                          <a:srgbClr val="002060"/>
                        </a:solidFill>
                        <a:latin typeface="Cambria Math"/>
                      </a:rPr>
                      <m:t>𝝀</m:t>
                    </m:r>
                    <m:r>
                      <a:rPr lang="en-US" altLang="zh-CN" sz="2000" b="1" i="1">
                        <a:solidFill>
                          <a:srgbClr val="002060"/>
                        </a:solidFill>
                        <a:latin typeface="Cambria Math"/>
                      </a:rPr>
                      <m:t>𝑬</m:t>
                    </m:r>
                    <m:r>
                      <a:rPr lang="en-US" altLang="zh-CN" sz="2000" b="1" i="1">
                        <a:solidFill>
                          <a:srgbClr val="002060"/>
                        </a:solidFill>
                        <a:latin typeface="Cambria Math"/>
                      </a:rPr>
                      <m:t>−</m:t>
                    </m:r>
                    <m:r>
                      <a:rPr lang="en-US" altLang="zh-CN" sz="2000" b="1" i="1">
                        <a:solidFill>
                          <a:srgbClr val="002060"/>
                        </a:solidFill>
                        <a:latin typeface="Cambria Math"/>
                      </a:rPr>
                      <m:t>𝑩</m:t>
                    </m:r>
                  </m:oMath>
                </a14:m>
                <a:r>
                  <a:rPr lang="en-US" altLang="zh-CN" sz="2000" b="1" dirty="0">
                    <a:latin typeface="+mn-ea"/>
                  </a:rPr>
                  <a:t>.</a:t>
                </a:r>
                <a:endParaRPr lang="zh-CN" altLang="en-US" sz="2000" b="1" dirty="0">
                  <a:latin typeface="+mn-ea"/>
                </a:endParaRPr>
              </a:p>
            </p:txBody>
          </p:sp>
        </mc:Choice>
        <mc:Fallback xmlns="">
          <p:sp>
            <p:nvSpPr>
              <p:cNvPr id="11" name="Rectangle 8">
                <a:extLst>
                  <a:ext uri="{FF2B5EF4-FFF2-40B4-BE49-F238E27FC236}">
                    <a16:creationId xmlns:a14="http://schemas.microsoft.com/office/drawing/2010/main" xmlns="" xmlns:a16="http://schemas.microsoft.com/office/drawing/2014/main" id="{88E0C11F-6794-4FFC-92F4-CE4389D1E38A}"/>
                  </a:ext>
                </a:extLst>
              </p:cNvPr>
              <p:cNvSpPr>
                <a:spLocks noRot="1" noChangeAspect="1" noMove="1" noResize="1" noEditPoints="1" noAdjustHandles="1" noChangeArrowheads="1" noChangeShapeType="1" noTextEdit="1"/>
              </p:cNvSpPr>
              <p:nvPr/>
            </p:nvSpPr>
            <p:spPr bwMode="auto">
              <a:xfrm>
                <a:off x="1215442" y="4263617"/>
                <a:ext cx="7561263" cy="461665"/>
              </a:xfrm>
              <a:prstGeom prst="rect">
                <a:avLst/>
              </a:prstGeom>
              <a:blipFill rotWithShape="1">
                <a:blip r:embed="rId5"/>
                <a:stretch>
                  <a:fillRect b="-1578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380375" y="4789434"/>
                <a:ext cx="561903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b="1" i="1" smtClean="0">
                          <a:latin typeface="Cambria Math"/>
                        </a:rPr>
                        <m:t>𝑷</m:t>
                      </m:r>
                      <m:r>
                        <a:rPr lang="zh-CN" altLang="en-US" sz="2000" b="1">
                          <a:latin typeface="Cambria Math"/>
                        </a:rPr>
                        <m:t>(</m:t>
                      </m:r>
                      <m:r>
                        <a:rPr lang="zh-CN" altLang="en-US" sz="2000" b="1" i="1">
                          <a:latin typeface="Cambria Math"/>
                        </a:rPr>
                        <m:t>𝝀</m:t>
                      </m:r>
                      <m:r>
                        <a:rPr lang="zh-CN" altLang="en-US" sz="2000" b="1" i="1">
                          <a:latin typeface="Cambria Math"/>
                        </a:rPr>
                        <m:t>𝑬</m:t>
                      </m:r>
                      <m:r>
                        <a:rPr lang="zh-CN" altLang="en-US" sz="2000" b="1">
                          <a:latin typeface="Cambria Math"/>
                        </a:rPr>
                        <m:t>−</m:t>
                      </m:r>
                      <m:r>
                        <a:rPr lang="zh-CN" altLang="en-US" sz="2000" b="1" i="1">
                          <a:latin typeface="Cambria Math"/>
                        </a:rPr>
                        <m:t>𝑨</m:t>
                      </m:r>
                      <m:r>
                        <a:rPr lang="zh-CN" altLang="en-US" sz="2000" b="1">
                          <a:latin typeface="Cambria Math"/>
                        </a:rPr>
                        <m:t>)</m:t>
                      </m:r>
                      <m:r>
                        <a:rPr lang="zh-CN" altLang="en-US" sz="2000" b="1" i="1">
                          <a:latin typeface="Cambria Math"/>
                        </a:rPr>
                        <m:t>𝑸</m:t>
                      </m:r>
                      <m:r>
                        <a:rPr lang="zh-CN" altLang="en-US" sz="2000" b="1">
                          <a:latin typeface="Cambria Math"/>
                        </a:rPr>
                        <m:t>=</m:t>
                      </m:r>
                      <m:r>
                        <a:rPr lang="zh-CN" altLang="en-US" sz="2000" b="1" i="1">
                          <a:latin typeface="Cambria Math"/>
                        </a:rPr>
                        <m:t>𝝀</m:t>
                      </m:r>
                      <m:r>
                        <a:rPr lang="zh-CN" altLang="en-US" sz="2000" b="1" i="1">
                          <a:latin typeface="Cambria Math"/>
                        </a:rPr>
                        <m:t>𝑬</m:t>
                      </m:r>
                      <m:r>
                        <a:rPr lang="zh-CN" altLang="en-US" sz="2000" b="1">
                          <a:latin typeface="Cambria Math"/>
                        </a:rPr>
                        <m:t>−</m:t>
                      </m:r>
                      <m:r>
                        <a:rPr lang="zh-CN" altLang="en-US" sz="2000" b="1" i="1">
                          <a:latin typeface="Cambria Math"/>
                        </a:rPr>
                        <m:t>𝑩</m:t>
                      </m:r>
                      <m:r>
                        <a:rPr lang="zh-CN" altLang="en-US" sz="2000" b="1">
                          <a:latin typeface="Cambria Math"/>
                        </a:rPr>
                        <m:t>⇒</m:t>
                      </m:r>
                      <m:r>
                        <a:rPr lang="zh-CN" altLang="en-US" sz="2000" b="1" i="1">
                          <a:latin typeface="Cambria Math"/>
                        </a:rPr>
                        <m:t>𝝀</m:t>
                      </m:r>
                      <m:r>
                        <a:rPr lang="zh-CN" altLang="en-US" sz="2000" b="1" i="1">
                          <a:latin typeface="Cambria Math"/>
                        </a:rPr>
                        <m:t>𝑷𝑸</m:t>
                      </m:r>
                      <m:r>
                        <a:rPr lang="zh-CN" altLang="en-US" sz="2000" b="1">
                          <a:latin typeface="Cambria Math"/>
                        </a:rPr>
                        <m:t>−</m:t>
                      </m:r>
                      <m:r>
                        <a:rPr lang="zh-CN" altLang="en-US" sz="2000" b="1" i="1">
                          <a:latin typeface="Cambria Math"/>
                        </a:rPr>
                        <m:t>𝑷𝑨𝑸</m:t>
                      </m:r>
                      <m:r>
                        <a:rPr lang="zh-CN" altLang="en-US" sz="2000" b="1">
                          <a:latin typeface="Cambria Math"/>
                        </a:rPr>
                        <m:t>=</m:t>
                      </m:r>
                      <m:r>
                        <a:rPr lang="zh-CN" altLang="en-US" sz="2000" b="1" i="1">
                          <a:latin typeface="Cambria Math"/>
                        </a:rPr>
                        <m:t>𝝀</m:t>
                      </m:r>
                      <m:r>
                        <a:rPr lang="zh-CN" altLang="en-US" sz="2000" b="1" i="1">
                          <a:latin typeface="Cambria Math"/>
                        </a:rPr>
                        <m:t>𝑬</m:t>
                      </m:r>
                      <m:r>
                        <a:rPr lang="zh-CN" altLang="en-US" sz="2000" b="1">
                          <a:latin typeface="Cambria Math"/>
                        </a:rPr>
                        <m:t>−</m:t>
                      </m:r>
                      <m:r>
                        <a:rPr lang="zh-CN" altLang="en-US" sz="2000" b="1" i="1">
                          <a:latin typeface="Cambria Math"/>
                        </a:rPr>
                        <m:t>𝑩</m:t>
                      </m:r>
                    </m:oMath>
                  </m:oMathPara>
                </a14:m>
                <a:endParaRPr lang="zh-CN" altLang="en-US" sz="2000" b="1" dirty="0"/>
              </a:p>
            </p:txBody>
          </p:sp>
        </mc:Choice>
        <mc:Fallback xmlns="">
          <p:sp>
            <p:nvSpPr>
              <p:cNvPr id="4" name="矩形 3"/>
              <p:cNvSpPr>
                <a:spLocks noRot="1" noChangeAspect="1" noMove="1" noResize="1" noEditPoints="1" noAdjustHandles="1" noChangeArrowheads="1" noChangeShapeType="1" noTextEdit="1"/>
              </p:cNvSpPr>
              <p:nvPr/>
            </p:nvSpPr>
            <p:spPr>
              <a:xfrm>
                <a:off x="1380375" y="4789434"/>
                <a:ext cx="5619039" cy="400110"/>
              </a:xfrm>
              <a:prstGeom prst="rect">
                <a:avLst/>
              </a:prstGeom>
              <a:blipFill rotWithShape="1">
                <a:blip r:embed="rId6"/>
                <a:stretch>
                  <a:fillRect b="-16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921514" y="5289061"/>
                <a:ext cx="270279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b="1">
                          <a:latin typeface="Cambria Math"/>
                        </a:rPr>
                        <m:t>⇒</m:t>
                      </m:r>
                      <m:r>
                        <a:rPr lang="zh-CN" altLang="en-US" sz="2000" b="1" i="1">
                          <a:latin typeface="Cambria Math"/>
                        </a:rPr>
                        <m:t>𝑷𝑸</m:t>
                      </m:r>
                      <m:r>
                        <a:rPr lang="zh-CN" altLang="en-US" sz="2000" b="1">
                          <a:latin typeface="Cambria Math"/>
                        </a:rPr>
                        <m:t>=</m:t>
                      </m:r>
                      <m:r>
                        <a:rPr lang="zh-CN" altLang="en-US" sz="2000" b="1" i="1">
                          <a:latin typeface="Cambria Math"/>
                        </a:rPr>
                        <m:t>𝑬</m:t>
                      </m:r>
                      <m:r>
                        <a:rPr lang="zh-CN" altLang="en-US" sz="2000" b="1">
                          <a:latin typeface="Cambria Math"/>
                        </a:rPr>
                        <m:t>,</m:t>
                      </m:r>
                      <m:r>
                        <m:rPr>
                          <m:nor/>
                        </m:rPr>
                        <a:rPr lang="zh-CN" altLang="en-US" sz="2000" b="1" i="1"/>
                        <m:t> </m:t>
                      </m:r>
                      <m:r>
                        <a:rPr lang="zh-CN" altLang="en-US" sz="2000" b="1" i="1">
                          <a:latin typeface="Cambria Math"/>
                        </a:rPr>
                        <m:t>𝑷𝑨𝑸</m:t>
                      </m:r>
                      <m:r>
                        <a:rPr lang="zh-CN" altLang="en-US" sz="2000" b="1">
                          <a:latin typeface="Cambria Math"/>
                        </a:rPr>
                        <m:t>=</m:t>
                      </m:r>
                      <m:r>
                        <a:rPr lang="zh-CN" altLang="en-US" sz="2000" b="1" i="1">
                          <a:latin typeface="Cambria Math"/>
                        </a:rPr>
                        <m:t>𝑩</m:t>
                      </m:r>
                    </m:oMath>
                  </m:oMathPara>
                </a14:m>
                <a:endParaRPr lang="zh-CN" altLang="en-US" sz="2000" b="1" dirty="0"/>
              </a:p>
            </p:txBody>
          </p:sp>
        </mc:Choice>
        <mc:Fallback xmlns="">
          <p:sp>
            <p:nvSpPr>
              <p:cNvPr id="5" name="矩形 4"/>
              <p:cNvSpPr>
                <a:spLocks noRot="1" noChangeAspect="1" noMove="1" noResize="1" noEditPoints="1" noAdjustHandles="1" noChangeArrowheads="1" noChangeShapeType="1" noTextEdit="1"/>
              </p:cNvSpPr>
              <p:nvPr/>
            </p:nvSpPr>
            <p:spPr>
              <a:xfrm>
                <a:off x="3921514" y="5289061"/>
                <a:ext cx="2702791" cy="400110"/>
              </a:xfrm>
              <a:prstGeom prst="rect">
                <a:avLst/>
              </a:prstGeom>
              <a:blipFill rotWithShape="1">
                <a:blip r:embed="rId7"/>
                <a:stretch>
                  <a:fillRect b="-1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903308" y="5795850"/>
                <a:ext cx="3047886" cy="4265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b="1">
                          <a:latin typeface="Cambria Math"/>
                        </a:rPr>
                        <m:t>⇒</m:t>
                      </m:r>
                      <m:sSup>
                        <m:sSupPr>
                          <m:ctrlPr>
                            <a:rPr lang="zh-CN" altLang="en-US" sz="2000" b="1" i="1">
                              <a:latin typeface="Cambria Math" panose="02040503050406030204" pitchFamily="18" charset="0"/>
                            </a:rPr>
                          </m:ctrlPr>
                        </m:sSupPr>
                        <m:e>
                          <m:r>
                            <a:rPr lang="zh-CN" altLang="en-US" sz="2000" b="1" i="1">
                              <a:latin typeface="Cambria Math"/>
                            </a:rPr>
                            <m:t>𝑷</m:t>
                          </m:r>
                        </m:e>
                        <m:sup>
                          <m:r>
                            <a:rPr lang="zh-CN" altLang="en-US" sz="2000" b="1">
                              <a:latin typeface="Cambria Math"/>
                            </a:rPr>
                            <m:t>−</m:t>
                          </m:r>
                          <m:r>
                            <a:rPr lang="zh-CN" altLang="en-US" sz="2000" b="1" i="1">
                              <a:latin typeface="Cambria Math"/>
                            </a:rPr>
                            <m:t>𝟏</m:t>
                          </m:r>
                        </m:sup>
                      </m:sSup>
                      <m:r>
                        <a:rPr lang="zh-CN" altLang="en-US" sz="2000" b="1">
                          <a:latin typeface="Cambria Math"/>
                        </a:rPr>
                        <m:t>=</m:t>
                      </m:r>
                      <m:r>
                        <a:rPr lang="zh-CN" altLang="en-US" sz="2000" b="1" i="1">
                          <a:latin typeface="Cambria Math"/>
                        </a:rPr>
                        <m:t>𝑸</m:t>
                      </m:r>
                      <m:r>
                        <a:rPr lang="zh-CN" altLang="en-US" sz="2000" b="1">
                          <a:latin typeface="Cambria Math"/>
                        </a:rPr>
                        <m:t>,</m:t>
                      </m:r>
                      <m:r>
                        <m:rPr>
                          <m:nor/>
                        </m:rPr>
                        <a:rPr lang="zh-CN" altLang="en-US" sz="2000" b="1" i="1"/>
                        <m:t> </m:t>
                      </m:r>
                      <m:r>
                        <a:rPr lang="zh-CN" altLang="en-US" sz="2000" b="1" i="1" smtClean="0">
                          <a:solidFill>
                            <a:srgbClr val="0070C0"/>
                          </a:solidFill>
                          <a:latin typeface="Cambria Math"/>
                        </a:rPr>
                        <m:t>𝑷𝑨</m:t>
                      </m:r>
                      <m:sSup>
                        <m:sSupPr>
                          <m:ctrlPr>
                            <a:rPr lang="zh-CN" altLang="en-US" sz="2000" b="1" i="1">
                              <a:solidFill>
                                <a:srgbClr val="0070C0"/>
                              </a:solidFill>
                              <a:latin typeface="Cambria Math" panose="02040503050406030204" pitchFamily="18" charset="0"/>
                            </a:rPr>
                          </m:ctrlPr>
                        </m:sSupPr>
                        <m:e>
                          <m:r>
                            <a:rPr lang="zh-CN" altLang="en-US" sz="2000" b="1" i="1">
                              <a:solidFill>
                                <a:srgbClr val="0070C0"/>
                              </a:solidFill>
                              <a:latin typeface="Cambria Math"/>
                            </a:rPr>
                            <m:t>𝑷</m:t>
                          </m:r>
                        </m:e>
                        <m:sup>
                          <m:r>
                            <a:rPr lang="zh-CN" altLang="en-US" sz="2000" b="1">
                              <a:solidFill>
                                <a:srgbClr val="0070C0"/>
                              </a:solidFill>
                              <a:latin typeface="Cambria Math"/>
                            </a:rPr>
                            <m:t>−</m:t>
                          </m:r>
                          <m:r>
                            <a:rPr lang="zh-CN" altLang="en-US" sz="2000" b="1" i="1">
                              <a:solidFill>
                                <a:srgbClr val="0070C0"/>
                              </a:solidFill>
                              <a:latin typeface="Cambria Math"/>
                            </a:rPr>
                            <m:t>𝟏</m:t>
                          </m:r>
                        </m:sup>
                      </m:sSup>
                      <m:r>
                        <a:rPr lang="zh-CN" altLang="en-US" sz="2000" b="1">
                          <a:solidFill>
                            <a:srgbClr val="0070C0"/>
                          </a:solidFill>
                          <a:latin typeface="Cambria Math"/>
                        </a:rPr>
                        <m:t>=</m:t>
                      </m:r>
                      <m:r>
                        <a:rPr lang="zh-CN" altLang="en-US" sz="2000" b="1" i="1">
                          <a:solidFill>
                            <a:srgbClr val="0070C0"/>
                          </a:solidFill>
                          <a:latin typeface="Cambria Math"/>
                        </a:rPr>
                        <m:t>𝑩</m:t>
                      </m:r>
                    </m:oMath>
                  </m:oMathPara>
                </a14:m>
                <a:endParaRPr lang="zh-CN" altLang="en-US" sz="2000" b="1" dirty="0">
                  <a:solidFill>
                    <a:srgbClr val="0070C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3903308" y="5795850"/>
                <a:ext cx="3047886" cy="426527"/>
              </a:xfrm>
              <a:prstGeom prst="rect">
                <a:avLst/>
              </a:prstGeom>
              <a:blipFill rotWithShape="1">
                <a:blip r:embed="rId8"/>
                <a:stretch>
                  <a:fillRect b="-114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8060100"/>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10000"/>
                                  </p:iterate>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3" grpId="0"/>
      <p:bldP spid="11" grpId="0"/>
      <p:bldP spid="4" grpId="0"/>
      <p:bldP spid="5"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5598526-04A8-48CB-AA1E-CA813439AD85}"/>
              </a:ext>
            </a:extLst>
          </p:cNvPr>
          <p:cNvSpPr>
            <a:spLocks noGrp="1"/>
          </p:cNvSpPr>
          <p:nvPr>
            <p:ph type="body" sz="quarter" idx="10"/>
          </p:nvPr>
        </p:nvSpPr>
        <p:spPr/>
        <p:txBody>
          <a:bodyPr/>
          <a:lstStyle/>
          <a:p>
            <a:r>
              <a:rPr lang="zh-CN" altLang="en-US" dirty="0"/>
              <a:t>矩阵相似的条件</a:t>
            </a:r>
          </a:p>
        </p:txBody>
      </p:sp>
      <mc:AlternateContent xmlns:mc="http://schemas.openxmlformats.org/markup-compatibility/2006" xmlns:a14="http://schemas.microsoft.com/office/drawing/2010/main">
        <mc:Choice Requires="a14">
          <p:sp>
            <p:nvSpPr>
              <p:cNvPr id="7" name="Rectangle 8">
                <a:extLst>
                  <a:ext uri="{FF2B5EF4-FFF2-40B4-BE49-F238E27FC236}">
                    <a16:creationId xmlns:a16="http://schemas.microsoft.com/office/drawing/2014/main" id="{88E0C11F-6794-4FFC-92F4-CE4389D1E38A}"/>
                  </a:ext>
                </a:extLst>
              </p:cNvPr>
              <p:cNvSpPr>
                <a:spLocks noChangeArrowheads="1"/>
              </p:cNvSpPr>
              <p:nvPr/>
            </p:nvSpPr>
            <p:spPr bwMode="auto">
              <a:xfrm>
                <a:off x="695325" y="1518067"/>
                <a:ext cx="8732760" cy="1015021"/>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800" b="1" dirty="0">
                    <a:solidFill>
                      <a:schemeClr val="accent6"/>
                    </a:solidFill>
                    <a:latin typeface="+mn-ea"/>
                  </a:rPr>
                  <a:t>定理</a:t>
                </a:r>
                <a:endParaRPr lang="en-US" altLang="zh-CN" sz="2800" b="1" dirty="0">
                  <a:solidFill>
                    <a:schemeClr val="accent6"/>
                  </a:solidFill>
                  <a:latin typeface="+mn-ea"/>
                </a:endParaRPr>
              </a:p>
              <a:p>
                <a:pPr marL="361950">
                  <a:lnSpc>
                    <a:spcPct val="120000"/>
                  </a:lnSpc>
                </a:pPr>
                <a:r>
                  <a:rPr lang="zh-CN" altLang="en-US" sz="2400" b="1" dirty="0">
                    <a:solidFill>
                      <a:srgbClr val="002060"/>
                    </a:solidFill>
                    <a:latin typeface="+mn-ea"/>
                  </a:rPr>
                  <a:t>方阵</a:t>
                </a:r>
                <a14:m>
                  <m:oMath xmlns:m="http://schemas.openxmlformats.org/officeDocument/2006/math">
                    <m:r>
                      <a:rPr lang="en-US" altLang="zh-CN" sz="2400" b="1" i="1" smtClean="0">
                        <a:solidFill>
                          <a:srgbClr val="002060"/>
                        </a:solidFill>
                        <a:latin typeface="Cambria Math"/>
                      </a:rPr>
                      <m:t>𝑨</m:t>
                    </m:r>
                  </m:oMath>
                </a14:m>
                <a:r>
                  <a:rPr lang="zh-CN" altLang="en-US" sz="2400" b="1" i="0" dirty="0">
                    <a:solidFill>
                      <a:srgbClr val="002060"/>
                    </a:solidFill>
                    <a:latin typeface="+mj-lt"/>
                  </a:rPr>
                  <a:t>相似于</a:t>
                </a:r>
                <a14:m>
                  <m:oMath xmlns:m="http://schemas.openxmlformats.org/officeDocument/2006/math">
                    <m:r>
                      <a:rPr lang="en-US" altLang="zh-CN" sz="2400" b="1" i="1" dirty="0" smtClean="0">
                        <a:solidFill>
                          <a:srgbClr val="002060"/>
                        </a:solidFill>
                        <a:latin typeface="Cambria Math"/>
                      </a:rPr>
                      <m:t>𝑩</m:t>
                    </m:r>
                  </m:oMath>
                </a14:m>
                <a:r>
                  <a:rPr lang="zh-CN" altLang="en-US" sz="2400" b="1" dirty="0">
                    <a:solidFill>
                      <a:srgbClr val="002060"/>
                    </a:solidFill>
                    <a:latin typeface="+mn-ea"/>
                  </a:rPr>
                  <a:t>的充要条件为它们的特征矩阵满足以下其一</a:t>
                </a:r>
                <a:r>
                  <a:rPr lang="en-US" altLang="zh-CN" sz="2400" b="1" dirty="0">
                    <a:solidFill>
                      <a:srgbClr val="002060"/>
                    </a:solidFill>
                    <a:latin typeface="+mn-ea"/>
                  </a:rPr>
                  <a:t>:</a:t>
                </a:r>
                <a:endParaRPr lang="zh-CN" altLang="en-US" sz="2400" b="1" dirty="0">
                  <a:solidFill>
                    <a:srgbClr val="002060"/>
                  </a:solidFill>
                  <a:latin typeface="+mn-ea"/>
                </a:endParaRPr>
              </a:p>
            </p:txBody>
          </p:sp>
        </mc:Choice>
        <mc:Fallback xmlns="">
          <p:sp>
            <p:nvSpPr>
              <p:cNvPr id="7" name="Rectangle 8">
                <a:extLst>
                  <a:ext uri="{FF2B5EF4-FFF2-40B4-BE49-F238E27FC236}">
                    <a16:creationId xmlns:a16="http://schemas.microsoft.com/office/drawing/2014/main" id="{88E0C11F-6794-4FFC-92F4-CE4389D1E38A}"/>
                  </a:ext>
                </a:extLst>
              </p:cNvPr>
              <p:cNvSpPr>
                <a:spLocks noRot="1" noChangeAspect="1" noMove="1" noResize="1" noEditPoints="1" noAdjustHandles="1" noChangeArrowheads="1" noChangeShapeType="1" noTextEdit="1"/>
              </p:cNvSpPr>
              <p:nvPr/>
            </p:nvSpPr>
            <p:spPr bwMode="auto">
              <a:xfrm>
                <a:off x="695325" y="1518067"/>
                <a:ext cx="8732760" cy="1015021"/>
              </a:xfrm>
              <a:prstGeom prst="rect">
                <a:avLst/>
              </a:prstGeom>
              <a:blipFill>
                <a:blip r:embed="rId2"/>
                <a:stretch>
                  <a:fillRect l="-1396" t="-1796" b="-1257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 name="Rectangle 8">
            <a:extLst>
              <a:ext uri="{FF2B5EF4-FFF2-40B4-BE49-F238E27FC236}">
                <a16:creationId xmlns:a16="http://schemas.microsoft.com/office/drawing/2014/main" id="{88E0C11F-6794-4FFC-92F4-CE4389D1E38A}"/>
              </a:ext>
            </a:extLst>
          </p:cNvPr>
          <p:cNvSpPr>
            <a:spLocks noChangeArrowheads="1"/>
          </p:cNvSpPr>
          <p:nvPr/>
        </p:nvSpPr>
        <p:spPr bwMode="auto">
          <a:xfrm>
            <a:off x="711722" y="2627517"/>
            <a:ext cx="756126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61950">
              <a:lnSpc>
                <a:spcPct val="120000"/>
              </a:lnSpc>
            </a:pPr>
            <a:r>
              <a:rPr lang="en-US" altLang="zh-CN" sz="2400" b="1" dirty="0">
                <a:solidFill>
                  <a:srgbClr val="002060"/>
                </a:solidFill>
                <a:latin typeface="+mn-ea"/>
              </a:rPr>
              <a:t>(1) </a:t>
            </a:r>
            <a:r>
              <a:rPr lang="zh-CN" altLang="en-US" sz="2400" b="1" dirty="0">
                <a:solidFill>
                  <a:srgbClr val="002060"/>
                </a:solidFill>
                <a:latin typeface="+mn-ea"/>
              </a:rPr>
              <a:t>相同的行列式因子组</a:t>
            </a:r>
            <a:r>
              <a:rPr lang="en-US" altLang="zh-CN" sz="2400" b="1" dirty="0">
                <a:solidFill>
                  <a:srgbClr val="002060"/>
                </a:solidFill>
                <a:latin typeface="+mn-ea"/>
              </a:rPr>
              <a:t>;</a:t>
            </a:r>
            <a:endParaRPr lang="zh-CN" altLang="en-US" sz="2400" b="1" dirty="0">
              <a:solidFill>
                <a:srgbClr val="002060"/>
              </a:solidFill>
              <a:latin typeface="+mn-ea"/>
            </a:endParaRPr>
          </a:p>
        </p:txBody>
      </p:sp>
      <p:sp>
        <p:nvSpPr>
          <p:cNvPr id="9" name="Rectangle 8">
            <a:extLst>
              <a:ext uri="{FF2B5EF4-FFF2-40B4-BE49-F238E27FC236}">
                <a16:creationId xmlns:a16="http://schemas.microsoft.com/office/drawing/2014/main" id="{88E0C11F-6794-4FFC-92F4-CE4389D1E38A}"/>
              </a:ext>
            </a:extLst>
          </p:cNvPr>
          <p:cNvSpPr>
            <a:spLocks noChangeArrowheads="1"/>
          </p:cNvSpPr>
          <p:nvPr/>
        </p:nvSpPr>
        <p:spPr bwMode="auto">
          <a:xfrm>
            <a:off x="717188" y="3223470"/>
            <a:ext cx="756126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61950">
              <a:lnSpc>
                <a:spcPct val="120000"/>
              </a:lnSpc>
            </a:pPr>
            <a:r>
              <a:rPr lang="en-US" altLang="zh-CN" sz="2400" b="1" dirty="0">
                <a:solidFill>
                  <a:srgbClr val="002060"/>
                </a:solidFill>
                <a:latin typeface="+mn-ea"/>
              </a:rPr>
              <a:t>(2) </a:t>
            </a:r>
            <a:r>
              <a:rPr lang="zh-CN" altLang="en-US" sz="2400" b="1" dirty="0">
                <a:solidFill>
                  <a:srgbClr val="002060"/>
                </a:solidFill>
                <a:latin typeface="+mn-ea"/>
              </a:rPr>
              <a:t>相同的不变因子组</a:t>
            </a:r>
            <a:r>
              <a:rPr lang="en-US" altLang="zh-CN" sz="2400" b="1" dirty="0">
                <a:solidFill>
                  <a:srgbClr val="002060"/>
                </a:solidFill>
                <a:latin typeface="+mn-ea"/>
              </a:rPr>
              <a:t>;</a:t>
            </a:r>
            <a:endParaRPr lang="zh-CN" altLang="en-US" sz="2400" b="1" dirty="0">
              <a:solidFill>
                <a:srgbClr val="002060"/>
              </a:solidFill>
              <a:latin typeface="+mn-ea"/>
            </a:endParaRPr>
          </a:p>
        </p:txBody>
      </p:sp>
      <p:sp>
        <p:nvSpPr>
          <p:cNvPr id="11" name="Rectangle 8">
            <a:extLst>
              <a:ext uri="{FF2B5EF4-FFF2-40B4-BE49-F238E27FC236}">
                <a16:creationId xmlns:a16="http://schemas.microsoft.com/office/drawing/2014/main" id="{88E0C11F-6794-4FFC-92F4-CE4389D1E38A}"/>
              </a:ext>
            </a:extLst>
          </p:cNvPr>
          <p:cNvSpPr>
            <a:spLocks noChangeArrowheads="1"/>
          </p:cNvSpPr>
          <p:nvPr/>
        </p:nvSpPr>
        <p:spPr bwMode="auto">
          <a:xfrm>
            <a:off x="714260" y="3842312"/>
            <a:ext cx="756126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61950">
              <a:lnSpc>
                <a:spcPct val="120000"/>
              </a:lnSpc>
            </a:pPr>
            <a:r>
              <a:rPr lang="en-US" altLang="zh-CN" sz="2400" b="1" dirty="0">
                <a:solidFill>
                  <a:srgbClr val="002060"/>
                </a:solidFill>
                <a:latin typeface="+mn-ea"/>
              </a:rPr>
              <a:t>(3) </a:t>
            </a:r>
            <a:r>
              <a:rPr lang="zh-CN" altLang="en-US" sz="2400" b="1" dirty="0">
                <a:solidFill>
                  <a:srgbClr val="002060"/>
                </a:solidFill>
                <a:latin typeface="+mn-ea"/>
              </a:rPr>
              <a:t>相同的初等因子组</a:t>
            </a:r>
            <a:r>
              <a:rPr lang="en-US" altLang="zh-CN" sz="2400" b="1" dirty="0">
                <a:solidFill>
                  <a:srgbClr val="002060"/>
                </a:solidFill>
                <a:latin typeface="+mn-ea"/>
              </a:rPr>
              <a:t>.</a:t>
            </a:r>
            <a:endParaRPr lang="zh-CN" altLang="en-US" sz="2400" b="1" dirty="0">
              <a:solidFill>
                <a:srgbClr val="002060"/>
              </a:solidFill>
              <a:latin typeface="+mn-ea"/>
            </a:endParaRPr>
          </a:p>
        </p:txBody>
      </p:sp>
      <p:sp>
        <p:nvSpPr>
          <p:cNvPr id="10" name="Rectangle 8">
            <a:extLst>
              <a:ext uri="{FF2B5EF4-FFF2-40B4-BE49-F238E27FC236}">
                <a16:creationId xmlns:a16="http://schemas.microsoft.com/office/drawing/2014/main" id="{88E0C11F-6794-4FFC-92F4-CE4389D1E38A}"/>
              </a:ext>
            </a:extLst>
          </p:cNvPr>
          <p:cNvSpPr>
            <a:spLocks noChangeArrowheads="1"/>
          </p:cNvSpPr>
          <p:nvPr/>
        </p:nvSpPr>
        <p:spPr bwMode="auto">
          <a:xfrm>
            <a:off x="626656" y="4461154"/>
            <a:ext cx="7561263" cy="43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61950">
              <a:lnSpc>
                <a:spcPct val="120000"/>
              </a:lnSpc>
            </a:pPr>
            <a:r>
              <a:rPr lang="zh-CN" altLang="en-US" sz="2000" b="1" dirty="0">
                <a:solidFill>
                  <a:srgbClr val="006666"/>
                </a:solidFill>
                <a:latin typeface="+mn-ea"/>
              </a:rPr>
              <a:t>证明</a:t>
            </a:r>
            <a:r>
              <a:rPr lang="en-US" altLang="zh-CN" sz="2000" b="1" dirty="0">
                <a:solidFill>
                  <a:srgbClr val="006666"/>
                </a:solidFill>
                <a:latin typeface="+mn-ea"/>
              </a:rPr>
              <a:t>   </a:t>
            </a:r>
            <a:r>
              <a:rPr lang="zh-CN" altLang="en-US" sz="2000" b="1" dirty="0">
                <a:solidFill>
                  <a:srgbClr val="006666"/>
                </a:solidFill>
                <a:latin typeface="+mn-ea"/>
              </a:rPr>
              <a:t>前面已证</a:t>
            </a:r>
            <a:r>
              <a:rPr lang="en-US" altLang="zh-CN" sz="2000" b="1" dirty="0">
                <a:solidFill>
                  <a:srgbClr val="006666"/>
                </a:solidFill>
                <a:latin typeface="+mn-ea"/>
              </a:rPr>
              <a:t>.</a:t>
            </a:r>
            <a:endParaRPr lang="zh-CN" altLang="en-US" sz="2000" b="1" dirty="0">
              <a:solidFill>
                <a:srgbClr val="006666"/>
              </a:solidFill>
              <a:latin typeface="+mn-ea"/>
            </a:endParaRPr>
          </a:p>
        </p:txBody>
      </p:sp>
    </p:spTree>
    <p:extLst>
      <p:ext uri="{BB962C8B-B14F-4D97-AF65-F5344CB8AC3E}">
        <p14:creationId xmlns:p14="http://schemas.microsoft.com/office/powerpoint/2010/main" val="250413301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iterate type="lt">
                                    <p:tmPct val="10000"/>
                                  </p:iterate>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5598526-04A8-48CB-AA1E-CA813439AD85}"/>
              </a:ext>
            </a:extLst>
          </p:cNvPr>
          <p:cNvSpPr>
            <a:spLocks noGrp="1"/>
          </p:cNvSpPr>
          <p:nvPr>
            <p:ph type="body" sz="quarter" idx="10"/>
          </p:nvPr>
        </p:nvSpPr>
        <p:spPr/>
        <p:txBody>
          <a:bodyPr/>
          <a:lstStyle/>
          <a:p>
            <a:r>
              <a:rPr lang="zh-CN" altLang="en-US" dirty="0"/>
              <a:t>矩阵相似的条件</a:t>
            </a:r>
          </a:p>
        </p:txBody>
      </p:sp>
      <mc:AlternateContent xmlns:mc="http://schemas.openxmlformats.org/markup-compatibility/2006" xmlns:a14="http://schemas.microsoft.com/office/drawing/2010/main">
        <mc:Choice Requires="a14">
          <p:sp>
            <p:nvSpPr>
              <p:cNvPr id="14" name="Rectangle 8">
                <a:extLst>
                  <a:ext uri="{FF2B5EF4-FFF2-40B4-BE49-F238E27FC236}">
                    <a16:creationId xmlns:a16="http://schemas.microsoft.com/office/drawing/2014/main" id="{88E0C11F-6794-4FFC-92F4-CE4389D1E38A}"/>
                  </a:ext>
                </a:extLst>
              </p:cNvPr>
              <p:cNvSpPr>
                <a:spLocks noChangeArrowheads="1"/>
              </p:cNvSpPr>
              <p:nvPr/>
            </p:nvSpPr>
            <p:spPr bwMode="auto">
              <a:xfrm>
                <a:off x="695325" y="1400521"/>
                <a:ext cx="7561263" cy="1052596"/>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800" b="1" dirty="0">
                    <a:solidFill>
                      <a:schemeClr val="accent6"/>
                    </a:solidFill>
                    <a:latin typeface="+mn-ea"/>
                  </a:rPr>
                  <a:t>定理</a:t>
                </a:r>
                <a:r>
                  <a:rPr lang="en-US" altLang="zh-CN" sz="2800" b="1" dirty="0">
                    <a:solidFill>
                      <a:schemeClr val="accent6"/>
                    </a:solidFill>
                    <a:latin typeface="+mn-ea"/>
                  </a:rPr>
                  <a:t>(</a:t>
                </a:r>
                <a:r>
                  <a:rPr lang="zh-CN" altLang="en-US" sz="2800" b="1" dirty="0">
                    <a:solidFill>
                      <a:schemeClr val="accent6"/>
                    </a:solidFill>
                    <a:latin typeface="+mn-ea"/>
                  </a:rPr>
                  <a:t>基本定理</a:t>
                </a:r>
                <a:r>
                  <a:rPr lang="en-US" altLang="zh-CN" sz="2800" b="1" dirty="0">
                    <a:solidFill>
                      <a:schemeClr val="accent6"/>
                    </a:solidFill>
                    <a:latin typeface="+mn-ea"/>
                  </a:rPr>
                  <a:t>)</a:t>
                </a:r>
              </a:p>
              <a:p>
                <a:pPr marL="361950">
                  <a:lnSpc>
                    <a:spcPct val="120000"/>
                  </a:lnSpc>
                </a:pPr>
                <a:r>
                  <a:rPr lang="zh-CN" altLang="en-US" sz="2400" b="1" dirty="0">
                    <a:solidFill>
                      <a:srgbClr val="002060"/>
                    </a:solidFill>
                    <a:latin typeface="+mn-ea"/>
                  </a:rPr>
                  <a:t>任何复方阵</a:t>
                </a:r>
                <a14:m>
                  <m:oMath xmlns:m="http://schemas.openxmlformats.org/officeDocument/2006/math">
                    <m:r>
                      <a:rPr lang="en-US" altLang="zh-CN" sz="2400" b="1" i="1" smtClean="0">
                        <a:solidFill>
                          <a:srgbClr val="002060"/>
                        </a:solidFill>
                        <a:latin typeface="Cambria Math"/>
                      </a:rPr>
                      <m:t>𝑨</m:t>
                    </m:r>
                  </m:oMath>
                </a14:m>
                <a:r>
                  <a:rPr lang="zh-CN" altLang="en-US" sz="2400" b="1" i="0" dirty="0">
                    <a:solidFill>
                      <a:srgbClr val="002060"/>
                    </a:solidFill>
                    <a:latin typeface="+mj-lt"/>
                  </a:rPr>
                  <a:t>都和一个</a:t>
                </a:r>
                <a:r>
                  <a:rPr lang="en-US" altLang="zh-CN" sz="2400" b="1" i="0" dirty="0">
                    <a:solidFill>
                      <a:srgbClr val="002060"/>
                    </a:solidFill>
                    <a:latin typeface="Cambria" pitchFamily="18" charset="0"/>
                    <a:ea typeface="Cambria" pitchFamily="18" charset="0"/>
                  </a:rPr>
                  <a:t>Jordan</a:t>
                </a:r>
                <a:r>
                  <a:rPr lang="zh-CN" altLang="en-US" sz="2400" b="1" i="0" dirty="0">
                    <a:solidFill>
                      <a:srgbClr val="002060"/>
                    </a:solidFill>
                    <a:latin typeface="+mj-lt"/>
                  </a:rPr>
                  <a:t>标准形相似</a:t>
                </a:r>
                <a:r>
                  <a:rPr lang="en-US" altLang="zh-CN" sz="2400" b="1" i="0" dirty="0">
                    <a:solidFill>
                      <a:srgbClr val="002060"/>
                    </a:solidFill>
                    <a:latin typeface="+mj-lt"/>
                  </a:rPr>
                  <a:t>.</a:t>
                </a:r>
                <a:endParaRPr lang="zh-CN" altLang="en-US" sz="2400" b="1" dirty="0">
                  <a:solidFill>
                    <a:srgbClr val="002060"/>
                  </a:solidFill>
                  <a:latin typeface="+mn-ea"/>
                </a:endParaRPr>
              </a:p>
            </p:txBody>
          </p:sp>
        </mc:Choice>
        <mc:Fallback xmlns="">
          <p:sp>
            <p:nvSpPr>
              <p:cNvPr id="14" name="Rectangle 8">
                <a:extLst>
                  <a:ext uri="{FF2B5EF4-FFF2-40B4-BE49-F238E27FC236}">
                    <a16:creationId xmlns="" xmlns:a16="http://schemas.microsoft.com/office/drawing/2014/main"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695325" y="1400521"/>
                <a:ext cx="7561263" cy="1052596"/>
              </a:xfrm>
              <a:prstGeom prst="rect">
                <a:avLst/>
              </a:prstGeom>
              <a:blipFill rotWithShape="0">
                <a:blip r:embed="rId2"/>
                <a:stretch>
                  <a:fillRect l="-1613" t="-2326" b="-930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5" name="Rectangle 8">
            <a:extLst>
              <a:ext uri="{FF2B5EF4-FFF2-40B4-BE49-F238E27FC236}">
                <a16:creationId xmlns:a16="http://schemas.microsoft.com/office/drawing/2014/main" id="{88E0C11F-6794-4FFC-92F4-CE4389D1E38A}"/>
              </a:ext>
            </a:extLst>
          </p:cNvPr>
          <p:cNvSpPr>
            <a:spLocks noChangeArrowheads="1"/>
          </p:cNvSpPr>
          <p:nvPr/>
        </p:nvSpPr>
        <p:spPr bwMode="auto">
          <a:xfrm>
            <a:off x="672818" y="2618354"/>
            <a:ext cx="7561263" cy="43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61950">
              <a:lnSpc>
                <a:spcPct val="120000"/>
              </a:lnSpc>
            </a:pPr>
            <a:r>
              <a:rPr lang="zh-CN" altLang="en-US" sz="2000" b="1" dirty="0">
                <a:solidFill>
                  <a:srgbClr val="006666"/>
                </a:solidFill>
                <a:latin typeface="+mn-ea"/>
              </a:rPr>
              <a:t>证明</a:t>
            </a:r>
            <a:r>
              <a:rPr lang="en-US" altLang="zh-CN" sz="2000" b="1" dirty="0">
                <a:solidFill>
                  <a:srgbClr val="006666"/>
                </a:solidFill>
                <a:latin typeface="+mn-ea"/>
              </a:rPr>
              <a:t>:</a:t>
            </a:r>
            <a:endParaRPr lang="zh-CN" altLang="en-US" sz="2000" b="1" dirty="0">
              <a:solidFill>
                <a:srgbClr val="006666"/>
              </a:solidFill>
              <a:latin typeface="+mn-ea"/>
            </a:endParaRPr>
          </a:p>
        </p:txBody>
      </p:sp>
      <mc:AlternateContent xmlns:mc="http://schemas.openxmlformats.org/markup-compatibility/2006" xmlns:a14="http://schemas.microsoft.com/office/drawing/2010/main">
        <mc:Choice Requires="a14">
          <p:sp>
            <p:nvSpPr>
              <p:cNvPr id="9" name="Rectangle 13"/>
              <p:cNvSpPr>
                <a:spLocks noChangeArrowheads="1"/>
              </p:cNvSpPr>
              <p:nvPr/>
            </p:nvSpPr>
            <p:spPr bwMode="auto">
              <a:xfrm>
                <a:off x="2211499" y="3922984"/>
                <a:ext cx="1330569" cy="461665"/>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a:scene3d>
                <a:camera prst="orthographicFront"/>
                <a:lightRig rig="threePt" dir="t"/>
              </a:scene3d>
              <a:sp3d>
                <a:bevelT w="38100" h="38100" prst="relaxedInset"/>
              </a:sp3d>
              <a:extLst/>
            </p:spPr>
            <p:txBody>
              <a:bodyPr wrap="square">
                <a:spAutoFit/>
              </a:bodyPr>
              <a:lstStyle>
                <a:lvl1pPr>
                  <a:spcBef>
                    <a:spcPct val="20000"/>
                  </a:spcBef>
                  <a:buSzPct val="85000"/>
                  <a:buBlip>
                    <a:blip r:embed="rId3"/>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14:m>
                  <m:oMathPara xmlns:m="http://schemas.openxmlformats.org/officeDocument/2006/math">
                    <m:oMathParaPr>
                      <m:jc m:val="centerGroup"/>
                    </m:oMathParaPr>
                    <m:oMath xmlns:m="http://schemas.openxmlformats.org/officeDocument/2006/math">
                      <m:r>
                        <a:rPr lang="en-US" altLang="zh-CN" sz="2400" b="1" i="1" smtClean="0">
                          <a:solidFill>
                            <a:srgbClr val="006666"/>
                          </a:solidFill>
                          <a:latin typeface="Cambria Math" panose="02040503050406030204" pitchFamily="18" charset="0"/>
                          <a:ea typeface="+mn-ea"/>
                        </a:rPr>
                        <m:t>𝝀</m:t>
                      </m:r>
                      <m:r>
                        <a:rPr lang="en-US" altLang="zh-CN" sz="2400" b="1" i="1" smtClean="0">
                          <a:solidFill>
                            <a:srgbClr val="006666"/>
                          </a:solidFill>
                          <a:latin typeface="Cambria Math" panose="02040503050406030204" pitchFamily="18" charset="0"/>
                          <a:ea typeface="+mn-ea"/>
                        </a:rPr>
                        <m:t>𝑬</m:t>
                      </m:r>
                      <m:r>
                        <a:rPr lang="en-US" altLang="zh-CN" sz="2400" b="1" i="1" smtClean="0">
                          <a:solidFill>
                            <a:srgbClr val="006666"/>
                          </a:solidFill>
                          <a:latin typeface="Cambria Math" panose="02040503050406030204" pitchFamily="18" charset="0"/>
                          <a:ea typeface="+mn-ea"/>
                        </a:rPr>
                        <m:t>−</m:t>
                      </m:r>
                      <m:r>
                        <a:rPr lang="en-US" altLang="zh-CN" sz="2400" b="1" i="1" smtClean="0">
                          <a:solidFill>
                            <a:srgbClr val="006666"/>
                          </a:solidFill>
                          <a:latin typeface="Cambria Math" panose="02040503050406030204" pitchFamily="18" charset="0"/>
                          <a:ea typeface="+mn-ea"/>
                        </a:rPr>
                        <m:t>𝑨</m:t>
                      </m:r>
                    </m:oMath>
                  </m:oMathPara>
                </a14:m>
                <a:endParaRPr lang="zh-CN" altLang="en-US" sz="2400" b="1" dirty="0">
                  <a:solidFill>
                    <a:srgbClr val="006666"/>
                  </a:solidFill>
                  <a:latin typeface="+mn-ea"/>
                  <a:ea typeface="+mn-ea"/>
                </a:endParaRPr>
              </a:p>
            </p:txBody>
          </p:sp>
        </mc:Choice>
        <mc:Fallback xmlns="">
          <p:sp>
            <p:nvSpPr>
              <p:cNvPr id="9" name="Rectangle 13"/>
              <p:cNvSpPr>
                <a:spLocks noRot="1" noChangeAspect="1" noMove="1" noResize="1" noEditPoints="1" noAdjustHandles="1" noChangeArrowheads="1" noChangeShapeType="1" noTextEdit="1"/>
              </p:cNvSpPr>
              <p:nvPr/>
            </p:nvSpPr>
            <p:spPr bwMode="auto">
              <a:xfrm>
                <a:off x="2211499" y="3922984"/>
                <a:ext cx="1330569" cy="461665"/>
              </a:xfrm>
              <a:prstGeom prst="rect">
                <a:avLst/>
              </a:prstGeom>
              <a:blipFill>
                <a:blip r:embed="rId4"/>
                <a:stretch>
                  <a:fillRect/>
                </a:stretch>
              </a:blipFill>
              <a:ln>
                <a:noFill/>
              </a:ln>
              <a:effectLst>
                <a:outerShdw blurRad="50800" dist="38100" dir="2700000" algn="tl" rotWithShape="0">
                  <a:prstClr val="black">
                    <a:alpha val="40000"/>
                  </a:prstClr>
                </a:outerShdw>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Rectangle 13"/>
              <p:cNvSpPr>
                <a:spLocks noChangeArrowheads="1"/>
              </p:cNvSpPr>
              <p:nvPr/>
            </p:nvSpPr>
            <p:spPr bwMode="auto">
              <a:xfrm>
                <a:off x="5323855" y="3922984"/>
                <a:ext cx="1330569" cy="461665"/>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a:scene3d>
                <a:camera prst="orthographicFront"/>
                <a:lightRig rig="threePt" dir="t"/>
              </a:scene3d>
              <a:sp3d>
                <a:bevelT w="38100" h="38100" prst="relaxedInset"/>
              </a:sp3d>
              <a:extLst/>
            </p:spPr>
            <p:txBody>
              <a:bodyPr wrap="square">
                <a:spAutoFit/>
              </a:bodyPr>
              <a:lstStyle>
                <a:lvl1pPr>
                  <a:spcBef>
                    <a:spcPct val="20000"/>
                  </a:spcBef>
                  <a:buSzPct val="85000"/>
                  <a:buBlip>
                    <a:blip r:embed="rId5"/>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14:m>
                  <m:oMathPara xmlns:m="http://schemas.openxmlformats.org/officeDocument/2006/math">
                    <m:oMathParaPr>
                      <m:jc m:val="centerGroup"/>
                    </m:oMathParaPr>
                    <m:oMath xmlns:m="http://schemas.openxmlformats.org/officeDocument/2006/math">
                      <m:r>
                        <a:rPr lang="en-US" altLang="zh-CN" sz="2400" b="1" i="1" smtClean="0">
                          <a:solidFill>
                            <a:srgbClr val="006666"/>
                          </a:solidFill>
                          <a:latin typeface="Cambria Math" panose="02040503050406030204" pitchFamily="18" charset="0"/>
                          <a:ea typeface="+mn-ea"/>
                        </a:rPr>
                        <m:t>𝝀</m:t>
                      </m:r>
                      <m:r>
                        <a:rPr lang="en-US" altLang="zh-CN" sz="2400" b="1" i="1" smtClean="0">
                          <a:solidFill>
                            <a:srgbClr val="006666"/>
                          </a:solidFill>
                          <a:latin typeface="Cambria Math" panose="02040503050406030204" pitchFamily="18" charset="0"/>
                          <a:ea typeface="+mn-ea"/>
                        </a:rPr>
                        <m:t>𝑬</m:t>
                      </m:r>
                      <m:r>
                        <a:rPr lang="en-US" altLang="zh-CN" sz="2400" b="1" i="1" smtClean="0">
                          <a:solidFill>
                            <a:srgbClr val="006666"/>
                          </a:solidFill>
                          <a:latin typeface="Cambria Math" panose="02040503050406030204" pitchFamily="18" charset="0"/>
                          <a:ea typeface="+mn-ea"/>
                        </a:rPr>
                        <m:t>−</m:t>
                      </m:r>
                      <m:r>
                        <a:rPr lang="en-US" altLang="zh-CN" sz="2400" b="1" i="1" smtClean="0">
                          <a:solidFill>
                            <a:srgbClr val="006666"/>
                          </a:solidFill>
                          <a:latin typeface="Cambria Math" panose="02040503050406030204" pitchFamily="18" charset="0"/>
                          <a:ea typeface="+mn-ea"/>
                        </a:rPr>
                        <m:t>𝑱</m:t>
                      </m:r>
                    </m:oMath>
                  </m:oMathPara>
                </a14:m>
                <a:endParaRPr lang="zh-CN" altLang="en-US" sz="2400" b="1" dirty="0">
                  <a:solidFill>
                    <a:srgbClr val="006666"/>
                  </a:solidFill>
                  <a:latin typeface="+mn-ea"/>
                  <a:ea typeface="+mn-ea"/>
                </a:endParaRPr>
              </a:p>
            </p:txBody>
          </p:sp>
        </mc:Choice>
        <mc:Fallback xmlns="">
          <p:sp>
            <p:nvSpPr>
              <p:cNvPr id="10" name="Rectangle 13"/>
              <p:cNvSpPr>
                <a:spLocks noRot="1" noChangeAspect="1" noMove="1" noResize="1" noEditPoints="1" noAdjustHandles="1" noChangeArrowheads="1" noChangeShapeType="1" noTextEdit="1"/>
              </p:cNvSpPr>
              <p:nvPr/>
            </p:nvSpPr>
            <p:spPr bwMode="auto">
              <a:xfrm>
                <a:off x="5323855" y="3922984"/>
                <a:ext cx="1330569" cy="461665"/>
              </a:xfrm>
              <a:prstGeom prst="rect">
                <a:avLst/>
              </a:prstGeom>
              <a:blipFill>
                <a:blip r:embed="rId6"/>
                <a:stretch>
                  <a:fillRect/>
                </a:stretch>
              </a:blipFill>
              <a:ln>
                <a:noFill/>
              </a:ln>
              <a:effectLst>
                <a:outerShdw blurRad="50800" dist="38100" dir="2700000" algn="tl" rotWithShape="0">
                  <a:prstClr val="black">
                    <a:alpha val="40000"/>
                  </a:prstClr>
                </a:outerShdw>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Rectangle 13"/>
              <p:cNvSpPr>
                <a:spLocks noChangeArrowheads="1"/>
              </p:cNvSpPr>
              <p:nvPr/>
            </p:nvSpPr>
            <p:spPr bwMode="auto">
              <a:xfrm>
                <a:off x="2211499" y="2983132"/>
                <a:ext cx="1330569" cy="461665"/>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a:scene3d>
                <a:camera prst="orthographicFront"/>
                <a:lightRig rig="threePt" dir="t"/>
              </a:scene3d>
              <a:sp3d>
                <a:bevelT w="38100" h="38100" prst="relaxedInset"/>
              </a:sp3d>
              <a:extLst/>
            </p:spPr>
            <p:txBody>
              <a:bodyPr wrap="square">
                <a:spAutoFit/>
              </a:bodyPr>
              <a:lstStyle>
                <a:lvl1pPr>
                  <a:spcBef>
                    <a:spcPct val="20000"/>
                  </a:spcBef>
                  <a:buSzPct val="85000"/>
                  <a:buBlip>
                    <a:blip r:embed="rId7"/>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14:m>
                  <m:oMathPara xmlns:m="http://schemas.openxmlformats.org/officeDocument/2006/math">
                    <m:oMathParaPr>
                      <m:jc m:val="centerGroup"/>
                    </m:oMathParaPr>
                    <m:oMath xmlns:m="http://schemas.openxmlformats.org/officeDocument/2006/math">
                      <m:r>
                        <a:rPr lang="en-US" altLang="zh-CN" sz="2400" b="1" i="1" smtClean="0">
                          <a:solidFill>
                            <a:srgbClr val="006666"/>
                          </a:solidFill>
                          <a:latin typeface="Cambria Math" panose="02040503050406030204" pitchFamily="18" charset="0"/>
                          <a:ea typeface="+mn-ea"/>
                        </a:rPr>
                        <m:t>𝑨</m:t>
                      </m:r>
                    </m:oMath>
                  </m:oMathPara>
                </a14:m>
                <a:endParaRPr lang="zh-CN" altLang="en-US" sz="2400" b="1" dirty="0">
                  <a:solidFill>
                    <a:srgbClr val="006666"/>
                  </a:solidFill>
                  <a:latin typeface="+mn-ea"/>
                  <a:ea typeface="+mn-ea"/>
                </a:endParaRPr>
              </a:p>
            </p:txBody>
          </p:sp>
        </mc:Choice>
        <mc:Fallback xmlns="">
          <p:sp>
            <p:nvSpPr>
              <p:cNvPr id="11" name="Rectangle 13"/>
              <p:cNvSpPr>
                <a:spLocks noRot="1" noChangeAspect="1" noMove="1" noResize="1" noEditPoints="1" noAdjustHandles="1" noChangeArrowheads="1" noChangeShapeType="1" noTextEdit="1"/>
              </p:cNvSpPr>
              <p:nvPr/>
            </p:nvSpPr>
            <p:spPr bwMode="auto">
              <a:xfrm>
                <a:off x="2211499" y="2983132"/>
                <a:ext cx="1330569" cy="461665"/>
              </a:xfrm>
              <a:prstGeom prst="rect">
                <a:avLst/>
              </a:prstGeom>
              <a:blipFill>
                <a:blip r:embed="rId8"/>
                <a:stretch>
                  <a:fillRect/>
                </a:stretch>
              </a:blipFill>
              <a:ln>
                <a:noFill/>
              </a:ln>
              <a:effectLst>
                <a:outerShdw blurRad="50800" dist="38100" dir="2700000" algn="tl" rotWithShape="0">
                  <a:prstClr val="black">
                    <a:alpha val="40000"/>
                  </a:prstClr>
                </a:outerShdw>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13"/>
              <p:cNvSpPr>
                <a:spLocks noChangeArrowheads="1"/>
              </p:cNvSpPr>
              <p:nvPr/>
            </p:nvSpPr>
            <p:spPr bwMode="auto">
              <a:xfrm>
                <a:off x="5323856" y="2987505"/>
                <a:ext cx="1330569" cy="461665"/>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a:scene3d>
                <a:camera prst="orthographicFront"/>
                <a:lightRig rig="threePt" dir="t"/>
              </a:scene3d>
              <a:sp3d>
                <a:bevelT w="38100" h="38100" prst="relaxedInset"/>
              </a:sp3d>
              <a:extLst/>
            </p:spPr>
            <p:txBody>
              <a:bodyPr wrap="square">
                <a:spAutoFit/>
              </a:bodyPr>
              <a:lstStyle>
                <a:lvl1pPr>
                  <a:spcBef>
                    <a:spcPct val="20000"/>
                  </a:spcBef>
                  <a:buSzPct val="85000"/>
                  <a:buBlip>
                    <a:blip r:embed="rId9"/>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14:m>
                  <m:oMathPara xmlns:m="http://schemas.openxmlformats.org/officeDocument/2006/math">
                    <m:oMathParaPr>
                      <m:jc m:val="centerGroup"/>
                    </m:oMathParaPr>
                    <m:oMath xmlns:m="http://schemas.openxmlformats.org/officeDocument/2006/math">
                      <m:r>
                        <a:rPr lang="en-US" altLang="zh-CN" sz="2400" b="1" i="1" smtClean="0">
                          <a:solidFill>
                            <a:srgbClr val="006666"/>
                          </a:solidFill>
                          <a:latin typeface="Cambria Math" panose="02040503050406030204" pitchFamily="18" charset="0"/>
                          <a:ea typeface="+mn-ea"/>
                        </a:rPr>
                        <m:t>𝑱</m:t>
                      </m:r>
                    </m:oMath>
                  </m:oMathPara>
                </a14:m>
                <a:endParaRPr lang="zh-CN" altLang="en-US" sz="2400" b="1" dirty="0">
                  <a:solidFill>
                    <a:srgbClr val="006666"/>
                  </a:solidFill>
                  <a:latin typeface="+mn-ea"/>
                  <a:ea typeface="+mn-ea"/>
                </a:endParaRPr>
              </a:p>
            </p:txBody>
          </p:sp>
        </mc:Choice>
        <mc:Fallback xmlns="">
          <p:sp>
            <p:nvSpPr>
              <p:cNvPr id="12" name="Rectangle 13"/>
              <p:cNvSpPr>
                <a:spLocks noRot="1" noChangeAspect="1" noMove="1" noResize="1" noEditPoints="1" noAdjustHandles="1" noChangeArrowheads="1" noChangeShapeType="1" noTextEdit="1"/>
              </p:cNvSpPr>
              <p:nvPr/>
            </p:nvSpPr>
            <p:spPr bwMode="auto">
              <a:xfrm>
                <a:off x="5323856" y="2987505"/>
                <a:ext cx="1330569" cy="461665"/>
              </a:xfrm>
              <a:prstGeom prst="rect">
                <a:avLst/>
              </a:prstGeom>
              <a:blipFill>
                <a:blip r:embed="rId10"/>
                <a:stretch>
                  <a:fillRect/>
                </a:stretch>
              </a:blipFill>
              <a:ln>
                <a:noFill/>
              </a:ln>
              <a:effectLst>
                <a:outerShdw blurRad="50800" dist="38100" dir="2700000" algn="tl" rotWithShape="0">
                  <a:prstClr val="black">
                    <a:alpha val="40000"/>
                  </a:prstClr>
                </a:outerShdw>
              </a:effectLst>
              <a:extLst/>
            </p:spPr>
            <p:txBody>
              <a:bodyPr/>
              <a:lstStyle/>
              <a:p>
                <a:r>
                  <a:rPr lang="zh-CN" altLang="en-US">
                    <a:noFill/>
                  </a:rPr>
                  <a:t> </a:t>
                </a:r>
              </a:p>
            </p:txBody>
          </p:sp>
        </mc:Fallback>
      </mc:AlternateContent>
      <p:cxnSp>
        <p:nvCxnSpPr>
          <p:cNvPr id="13" name="直接箭头连接符 12"/>
          <p:cNvCxnSpPr/>
          <p:nvPr/>
        </p:nvCxnSpPr>
        <p:spPr>
          <a:xfrm>
            <a:off x="2882775" y="3475335"/>
            <a:ext cx="0" cy="383437"/>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5956140" y="3478830"/>
            <a:ext cx="0" cy="383437"/>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Rectangle 13"/>
          <p:cNvSpPr>
            <a:spLocks noChangeArrowheads="1"/>
          </p:cNvSpPr>
          <p:nvPr/>
        </p:nvSpPr>
        <p:spPr bwMode="auto">
          <a:xfrm>
            <a:off x="3710743" y="5111847"/>
            <a:ext cx="1459551" cy="400110"/>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a:scene3d>
            <a:camera prst="orthographicFront"/>
            <a:lightRig rig="threePt" dir="t"/>
          </a:scene3d>
          <a:sp3d>
            <a:bevelT w="38100" h="38100" prst="relaxedInset"/>
          </a:sp3d>
          <a:extLst/>
        </p:spPr>
        <p:txBody>
          <a:bodyPr wrap="square">
            <a:spAutoFit/>
          </a:bodyPr>
          <a:lstStyle>
            <a:lvl1pPr>
              <a:spcBef>
                <a:spcPct val="20000"/>
              </a:spcBef>
              <a:buSzPct val="85000"/>
              <a:buBlip>
                <a:blip r:embed="rId9"/>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000" b="1" dirty="0">
                <a:solidFill>
                  <a:srgbClr val="006666"/>
                </a:solidFill>
                <a:latin typeface="+mn-ea"/>
                <a:ea typeface="+mn-ea"/>
              </a:rPr>
              <a:t>初等因子组</a:t>
            </a:r>
          </a:p>
        </p:txBody>
      </p:sp>
      <p:grpSp>
        <p:nvGrpSpPr>
          <p:cNvPr id="34" name="组合 33"/>
          <p:cNvGrpSpPr/>
          <p:nvPr/>
        </p:nvGrpSpPr>
        <p:grpSpPr>
          <a:xfrm>
            <a:off x="3578451" y="2728656"/>
            <a:ext cx="1699595" cy="467687"/>
            <a:chOff x="3578451" y="2728656"/>
            <a:chExt cx="1699595" cy="467687"/>
          </a:xfrm>
        </p:grpSpPr>
        <p:cxnSp>
          <p:nvCxnSpPr>
            <p:cNvPr id="4" name="直接箭头连接符 3"/>
            <p:cNvCxnSpPr/>
            <p:nvPr/>
          </p:nvCxnSpPr>
          <p:spPr>
            <a:xfrm>
              <a:off x="3578451" y="3196343"/>
              <a:ext cx="1699595" cy="0"/>
            </a:xfrm>
            <a:prstGeom prst="straightConnector1">
              <a:avLst/>
            </a:prstGeom>
            <a:ln w="25400">
              <a:solidFill>
                <a:srgbClr val="0070C0"/>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4105082" y="2728656"/>
              <a:ext cx="697627" cy="400110"/>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none">
              <a:spAutoFit/>
            </a:bodyPr>
            <a:lstStyle/>
            <a:p>
              <a:r>
                <a:rPr lang="zh-CN" altLang="en-US" sz="2000" b="1" dirty="0">
                  <a:solidFill>
                    <a:srgbClr val="0070C0"/>
                  </a:solidFill>
                  <a:latin typeface="+mn-ea"/>
                </a:rPr>
                <a:t>相似</a:t>
              </a:r>
              <a:endParaRPr lang="zh-CN" altLang="en-US" sz="2000" dirty="0">
                <a:solidFill>
                  <a:srgbClr val="0070C0"/>
                </a:solidFill>
              </a:endParaRPr>
            </a:p>
          </p:txBody>
        </p:sp>
      </p:grpSp>
      <p:grpSp>
        <p:nvGrpSpPr>
          <p:cNvPr id="35" name="组合 34"/>
          <p:cNvGrpSpPr/>
          <p:nvPr/>
        </p:nvGrpSpPr>
        <p:grpSpPr>
          <a:xfrm>
            <a:off x="3584792" y="3686321"/>
            <a:ext cx="1699595" cy="460861"/>
            <a:chOff x="3584792" y="3686321"/>
            <a:chExt cx="1699595" cy="460861"/>
          </a:xfrm>
        </p:grpSpPr>
        <p:cxnSp>
          <p:nvCxnSpPr>
            <p:cNvPr id="17" name="直接箭头连接符 16"/>
            <p:cNvCxnSpPr/>
            <p:nvPr/>
          </p:nvCxnSpPr>
          <p:spPr>
            <a:xfrm>
              <a:off x="3584792" y="4147182"/>
              <a:ext cx="1699595" cy="0"/>
            </a:xfrm>
            <a:prstGeom prst="straightConnector1">
              <a:avLst/>
            </a:prstGeom>
            <a:ln w="25400">
              <a:solidFill>
                <a:srgbClr val="0070C0"/>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4105080" y="3686321"/>
              <a:ext cx="697627" cy="400110"/>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none">
              <a:spAutoFit/>
            </a:bodyPr>
            <a:lstStyle/>
            <a:p>
              <a:r>
                <a:rPr lang="zh-CN" altLang="en-US" sz="2000" b="1" dirty="0">
                  <a:solidFill>
                    <a:srgbClr val="0070C0"/>
                  </a:solidFill>
                  <a:latin typeface="+mn-ea"/>
                </a:rPr>
                <a:t>等价</a:t>
              </a:r>
              <a:endParaRPr lang="zh-CN" altLang="en-US" sz="2000" dirty="0">
                <a:solidFill>
                  <a:srgbClr val="0070C0"/>
                </a:solidFill>
              </a:endParaRPr>
            </a:p>
          </p:txBody>
        </p:sp>
      </p:grpSp>
      <p:sp>
        <p:nvSpPr>
          <p:cNvPr id="28" name="矩形 27"/>
          <p:cNvSpPr/>
          <p:nvPr/>
        </p:nvSpPr>
        <p:spPr>
          <a:xfrm>
            <a:off x="4105080" y="4657027"/>
            <a:ext cx="697627" cy="400110"/>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none">
            <a:spAutoFit/>
          </a:bodyPr>
          <a:lstStyle/>
          <a:p>
            <a:r>
              <a:rPr lang="zh-CN" altLang="en-US" sz="2000" b="1" dirty="0">
                <a:solidFill>
                  <a:srgbClr val="0070C0"/>
                </a:solidFill>
                <a:latin typeface="+mn-ea"/>
              </a:rPr>
              <a:t>相同</a:t>
            </a:r>
            <a:endParaRPr lang="zh-CN" altLang="en-US" sz="2000" dirty="0">
              <a:solidFill>
                <a:srgbClr val="0070C0"/>
              </a:solidFill>
            </a:endParaRPr>
          </a:p>
        </p:txBody>
      </p:sp>
      <p:cxnSp>
        <p:nvCxnSpPr>
          <p:cNvPr id="29" name="直接箭头连接符 28"/>
          <p:cNvCxnSpPr/>
          <p:nvPr/>
        </p:nvCxnSpPr>
        <p:spPr>
          <a:xfrm>
            <a:off x="2885886" y="4434623"/>
            <a:ext cx="765577" cy="811014"/>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5205026" y="4428045"/>
            <a:ext cx="744536" cy="817592"/>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450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up)">
                                      <p:cBhvr>
                                        <p:cTn id="21" dur="500"/>
                                        <p:tgtEl>
                                          <p:spTgt spid="29"/>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up)">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500" fill="hold"/>
                                        <p:tgtEl>
                                          <p:spTgt spid="28"/>
                                        </p:tgtEl>
                                        <p:attrNameLst>
                                          <p:attrName>ppt_x</p:attrName>
                                        </p:attrNameLst>
                                      </p:cBhvr>
                                      <p:tavLst>
                                        <p:tav tm="0">
                                          <p:val>
                                            <p:strVal val="#ppt_x"/>
                                          </p:val>
                                        </p:tav>
                                        <p:tav tm="100000">
                                          <p:val>
                                            <p:strVal val="#ppt_x"/>
                                          </p:val>
                                        </p:tav>
                                      </p:tavLst>
                                    </p:anim>
                                    <p:anim calcmode="lin" valueType="num">
                                      <p:cBhvr additive="base">
                                        <p:cTn id="31" dur="500" fill="hold"/>
                                        <p:tgtEl>
                                          <p:spTgt spid="28"/>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par>
                          <p:cTn id="36" fill="hold">
                            <p:stCondLst>
                              <p:cond delay="1000"/>
                            </p:stCondLst>
                            <p:childTnLst>
                              <p:par>
                                <p:cTn id="37" presetID="22" presetClass="entr" presetSubtype="1"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500"/>
                                        <p:tgtEl>
                                          <p:spTgt spid="18"/>
                                        </p:tgtEl>
                                      </p:cBhvr>
                                    </p:animEffect>
                                  </p:childTnLst>
                                </p:cTn>
                              </p:par>
                            </p:childTnLst>
                          </p:cTn>
                        </p:par>
                        <p:par>
                          <p:cTn id="40" fill="hold">
                            <p:stCondLst>
                              <p:cond delay="1500"/>
                            </p:stCondLst>
                            <p:childTnLst>
                              <p:par>
                                <p:cTn id="41" presetID="22" presetClass="entr" presetSubtype="1"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up)">
                                      <p:cBhvr>
                                        <p:cTn id="43" dur="500"/>
                                        <p:tgtEl>
                                          <p:spTgt spid="10"/>
                                        </p:tgtEl>
                                      </p:cBhvr>
                                    </p:animEffect>
                                  </p:childTnLst>
                                </p:cTn>
                              </p:par>
                            </p:childTnLst>
                          </p:cTn>
                        </p:par>
                        <p:par>
                          <p:cTn id="44" fill="hold">
                            <p:stCondLst>
                              <p:cond delay="2000"/>
                            </p:stCondLst>
                            <p:childTnLst>
                              <p:par>
                                <p:cTn id="45" presetID="22" presetClass="entr" presetSubtype="1" fill="hold"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up)">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 calcmode="lin" valueType="num">
                                      <p:cBhvr additive="base">
                                        <p:cTn id="52" dur="500" fill="hold"/>
                                        <p:tgtEl>
                                          <p:spTgt spid="35"/>
                                        </p:tgtEl>
                                        <p:attrNameLst>
                                          <p:attrName>ppt_x</p:attrName>
                                        </p:attrNameLst>
                                      </p:cBhvr>
                                      <p:tavLst>
                                        <p:tav tm="0">
                                          <p:val>
                                            <p:strVal val="#ppt_x"/>
                                          </p:val>
                                        </p:tav>
                                        <p:tav tm="100000">
                                          <p:val>
                                            <p:strVal val="#ppt_x"/>
                                          </p:val>
                                        </p:tav>
                                      </p:tavLst>
                                    </p:anim>
                                    <p:anim calcmode="lin" valueType="num">
                                      <p:cBhvr additive="base">
                                        <p:cTn id="5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cBhvr additive="base">
                                        <p:cTn id="58" dur="500" fill="hold"/>
                                        <p:tgtEl>
                                          <p:spTgt spid="34"/>
                                        </p:tgtEl>
                                        <p:attrNameLst>
                                          <p:attrName>ppt_x</p:attrName>
                                        </p:attrNameLst>
                                      </p:cBhvr>
                                      <p:tavLst>
                                        <p:tav tm="0">
                                          <p:val>
                                            <p:strVal val="#ppt_x"/>
                                          </p:val>
                                        </p:tav>
                                        <p:tav tm="100000">
                                          <p:val>
                                            <p:strVal val="#ppt_x"/>
                                          </p:val>
                                        </p:tav>
                                      </p:tavLst>
                                    </p:anim>
                                    <p:anim calcmode="lin" valueType="num">
                                      <p:cBhvr additive="base">
                                        <p:cTn id="5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24"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a:extLst>
                  <a:ext uri="{FF2B5EF4-FFF2-40B4-BE49-F238E27FC236}">
                    <a16:creationId xmlns:a16="http://schemas.microsoft.com/office/drawing/2014/main" id="{A5598526-04A8-48CB-AA1E-CA813439AD85}"/>
                  </a:ext>
                </a:extLst>
              </p:cNvPr>
              <p:cNvSpPr>
                <a:spLocks noGrp="1"/>
              </p:cNvSpPr>
              <p:nvPr>
                <p:ph type="body" sz="quarter" idx="10"/>
              </p:nvPr>
            </p:nvSpPr>
            <p:spPr/>
            <p:txBody>
              <a:bodyPr/>
              <a:lstStyle/>
              <a:p>
                <a14:m>
                  <m:oMath xmlns:m="http://schemas.openxmlformats.org/officeDocument/2006/math">
                    <m:r>
                      <a:rPr lang="en-US" altLang="zh-CN" b="1" i="1" smtClean="0">
                        <a:latin typeface="Cambria Math"/>
                      </a:rPr>
                      <m:t>𝝀</m:t>
                    </m:r>
                  </m:oMath>
                </a14:m>
                <a:r>
                  <a:rPr lang="en-US" altLang="zh-CN" dirty="0"/>
                  <a:t>-</a:t>
                </a:r>
                <a:r>
                  <a:rPr lang="zh-CN" altLang="en-US" dirty="0"/>
                  <a:t>矩阵的概念</a:t>
                </a:r>
              </a:p>
            </p:txBody>
          </p:sp>
        </mc:Choice>
        <mc:Fallback xmlns="">
          <p:sp>
            <p:nvSpPr>
              <p:cNvPr id="2" name="文本占位符 1">
                <a:extLst>
                  <a:ext uri="{FF2B5EF4-FFF2-40B4-BE49-F238E27FC236}">
                    <a16:creationId xmlns:a16="http://schemas.microsoft.com/office/drawing/2014/main" xmlns="" id="{A5598526-04A8-48CB-AA1E-CA813439AD85}"/>
                  </a:ext>
                </a:extLst>
              </p:cNvPr>
              <p:cNvSpPr>
                <a:spLocks noGrp="1" noRot="1" noChangeAspect="1" noMove="1" noResize="1" noEditPoints="1" noAdjustHandles="1" noChangeArrowheads="1" noChangeShapeType="1" noTextEdit="1"/>
              </p:cNvSpPr>
              <p:nvPr>
                <p:ph type="body" sz="quarter" idx="10"/>
              </p:nvPr>
            </p:nvSpPr>
            <p:spPr>
              <a:blipFill rotWithShape="1">
                <a:blip r:embed="rId2"/>
                <a:stretch>
                  <a:fillRect b="-27966"/>
                </a:stretch>
              </a:blipFill>
            </p:spPr>
            <p:txBody>
              <a:bodyPr/>
              <a:lstStyle/>
              <a:p>
                <a:r>
                  <a:rPr lang="zh-CN" altLang="en-US">
                    <a:noFill/>
                  </a:rPr>
                  <a:t> </a:t>
                </a:r>
              </a:p>
            </p:txBody>
          </p:sp>
        </mc:Fallback>
      </mc:AlternateContent>
      <p:sp>
        <p:nvSpPr>
          <p:cNvPr id="6" name="Rectangle 8">
            <a:extLst>
              <a:ext uri="{FF2B5EF4-FFF2-40B4-BE49-F238E27FC236}">
                <a16:creationId xmlns:a16="http://schemas.microsoft.com/office/drawing/2014/main" id="{88E0C11F-6794-4FFC-92F4-CE4389D1E38A}"/>
              </a:ext>
            </a:extLst>
          </p:cNvPr>
          <p:cNvSpPr>
            <a:spLocks noChangeArrowheads="1"/>
          </p:cNvSpPr>
          <p:nvPr/>
        </p:nvSpPr>
        <p:spPr bwMode="auto">
          <a:xfrm>
            <a:off x="695325" y="1518067"/>
            <a:ext cx="7561263" cy="105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sz="2800" b="1" dirty="0">
                <a:solidFill>
                  <a:schemeClr val="accent6"/>
                </a:solidFill>
                <a:latin typeface="+mn-ea"/>
              </a:rPr>
              <a:t>定义</a:t>
            </a:r>
            <a:endParaRPr lang="en-US" altLang="zh-CN" sz="2800" b="1" dirty="0">
              <a:solidFill>
                <a:schemeClr val="accent6"/>
              </a:solidFill>
              <a:latin typeface="+mn-ea"/>
            </a:endParaRPr>
          </a:p>
          <a:p>
            <a:pPr marL="361950">
              <a:lnSpc>
                <a:spcPct val="120000"/>
              </a:lnSpc>
            </a:pPr>
            <a:r>
              <a:rPr lang="zh-CN" altLang="en-US" sz="2400" b="1" dirty="0">
                <a:latin typeface="+mn-ea"/>
              </a:rPr>
              <a:t>形如</a:t>
            </a:r>
          </a:p>
        </p:txBody>
      </p:sp>
      <mc:AlternateContent xmlns:mc="http://schemas.openxmlformats.org/markup-compatibility/2006" xmlns:a14="http://schemas.microsoft.com/office/drawing/2010/main">
        <mc:Choice Requires="a14">
          <p:sp>
            <p:nvSpPr>
              <p:cNvPr id="10" name="Rectangle 8">
                <a:extLst>
                  <a:ext uri="{FF2B5EF4-FFF2-40B4-BE49-F238E27FC236}">
                    <a16:creationId xmlns:a16="http://schemas.microsoft.com/office/drawing/2014/main" id="{88E0C11F-6794-4FFC-92F4-CE4389D1E38A}"/>
                  </a:ext>
                </a:extLst>
              </p:cNvPr>
              <p:cNvSpPr>
                <a:spLocks noChangeArrowheads="1"/>
              </p:cNvSpPr>
              <p:nvPr/>
            </p:nvSpPr>
            <p:spPr bwMode="auto">
              <a:xfrm>
                <a:off x="719379" y="4012472"/>
                <a:ext cx="7561263" cy="577530"/>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61950">
                  <a:lnSpc>
                    <a:spcPct val="120000"/>
                  </a:lnSpc>
                </a:pPr>
                <a:r>
                  <a:rPr lang="zh-CN" altLang="en-US" sz="2400" b="1" dirty="0">
                    <a:latin typeface="+mn-ea"/>
                  </a:rPr>
                  <a:t>的矩阵称为</a:t>
                </a:r>
                <a14:m>
                  <m:oMath xmlns:m="http://schemas.openxmlformats.org/officeDocument/2006/math">
                    <m:r>
                      <a:rPr lang="en-US" altLang="zh-CN" sz="2400" b="1" i="1" smtClean="0">
                        <a:latin typeface="Cambria Math"/>
                      </a:rPr>
                      <m:t>𝝀</m:t>
                    </m:r>
                  </m:oMath>
                </a14:m>
                <a:r>
                  <a:rPr lang="en-US" altLang="zh-CN" sz="2400" b="1" dirty="0">
                    <a:latin typeface="+mn-ea"/>
                  </a:rPr>
                  <a:t>-</a:t>
                </a:r>
                <a:r>
                  <a:rPr lang="zh-CN" altLang="en-US" sz="2400" b="1" dirty="0">
                    <a:latin typeface="+mn-ea"/>
                  </a:rPr>
                  <a:t>矩阵</a:t>
                </a:r>
                <a:r>
                  <a:rPr lang="en-US" altLang="zh-CN" sz="2400" b="1" dirty="0">
                    <a:latin typeface="+mn-ea"/>
                  </a:rPr>
                  <a:t>, </a:t>
                </a:r>
                <a:r>
                  <a:rPr lang="zh-CN" altLang="en-US" sz="2400" b="1" dirty="0">
                    <a:latin typeface="+mn-ea"/>
                  </a:rPr>
                  <a:t>其中位置元</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𝒊𝒋</m:t>
                        </m:r>
                      </m:sub>
                    </m:sSub>
                    <m:d>
                      <m:dPr>
                        <m:ctrlPr>
                          <a:rPr lang="en-US" altLang="zh-CN" sz="2400" b="1" i="1" smtClean="0">
                            <a:latin typeface="Cambria Math" panose="02040503050406030204" pitchFamily="18" charset="0"/>
                          </a:rPr>
                        </m:ctrlPr>
                      </m:dPr>
                      <m:e>
                        <m:r>
                          <a:rPr lang="en-US" altLang="zh-CN" sz="2400" b="1" i="1" smtClean="0">
                            <a:latin typeface="Cambria Math"/>
                          </a:rPr>
                          <m:t>𝝀</m:t>
                        </m:r>
                      </m:e>
                    </m:d>
                  </m:oMath>
                </a14:m>
                <a:r>
                  <a:rPr lang="zh-CN" altLang="en-US" sz="2400" b="1" i="0" dirty="0">
                    <a:latin typeface="+mj-lt"/>
                  </a:rPr>
                  <a:t>为</a:t>
                </a:r>
                <a:r>
                  <a:rPr lang="zh-CN" altLang="en-US" sz="2400" b="1" dirty="0">
                    <a:latin typeface="+mn-ea"/>
                  </a:rPr>
                  <a:t>多项式</a:t>
                </a:r>
                <a:r>
                  <a:rPr lang="en-US" altLang="zh-CN" sz="2400" b="1" dirty="0">
                    <a:latin typeface="+mn-ea"/>
                  </a:rPr>
                  <a:t>.</a:t>
                </a:r>
                <a:endParaRPr lang="zh-CN" altLang="en-US" sz="2400" b="1" dirty="0">
                  <a:latin typeface="+mn-ea"/>
                </a:endParaRPr>
              </a:p>
            </p:txBody>
          </p:sp>
        </mc:Choice>
        <mc:Fallback xmlns="">
          <p:sp>
            <p:nvSpPr>
              <p:cNvPr id="10" name="Rectangle 8">
                <a:extLst>
                  <a:ext uri="{FF2B5EF4-FFF2-40B4-BE49-F238E27FC236}">
                    <a16:creationId xmlns:a16="http://schemas.microsoft.com/office/drawing/2014/main" xmlns=""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719379" y="4012472"/>
                <a:ext cx="7561263" cy="577530"/>
              </a:xfrm>
              <a:prstGeom prst="rect">
                <a:avLst/>
              </a:prstGeom>
              <a:blipFill rotWithShape="1">
                <a:blip r:embed="rId3"/>
                <a:stretch>
                  <a:fillRect b="-1368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864330" y="2327163"/>
                <a:ext cx="6171754" cy="16482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kern="0" smtClean="0">
                          <a:solidFill>
                            <a:srgbClr val="000000"/>
                          </a:solidFill>
                          <a:latin typeface="Cambria Math"/>
                          <a:ea typeface="微软雅黑" panose="020B0503020204020204" pitchFamily="34" charset="-122"/>
                        </a:rPr>
                        <m:t>𝑨</m:t>
                      </m:r>
                      <m:r>
                        <a:rPr lang="en-US" altLang="zh-CN" sz="2400" b="1" i="1" kern="0" smtClean="0">
                          <a:solidFill>
                            <a:srgbClr val="000000"/>
                          </a:solidFill>
                          <a:latin typeface="Cambria Math"/>
                          <a:ea typeface="微软雅黑" panose="020B0503020204020204" pitchFamily="34" charset="-122"/>
                        </a:rPr>
                        <m:t>(</m:t>
                      </m:r>
                      <m:r>
                        <a:rPr lang="en-US" altLang="zh-CN" sz="2400" b="1" i="1" kern="0" smtClean="0">
                          <a:solidFill>
                            <a:srgbClr val="000000"/>
                          </a:solidFill>
                          <a:latin typeface="Cambria Math"/>
                          <a:ea typeface="微软雅黑" panose="020B0503020204020204" pitchFamily="34" charset="-122"/>
                        </a:rPr>
                        <m:t>𝝀</m:t>
                      </m:r>
                      <m:r>
                        <a:rPr lang="en-US" altLang="zh-CN" sz="2400" b="1" i="1" kern="0" smtClean="0">
                          <a:solidFill>
                            <a:srgbClr val="000000"/>
                          </a:solidFill>
                          <a:latin typeface="Cambria Math"/>
                          <a:ea typeface="微软雅黑" panose="020B0503020204020204" pitchFamily="34" charset="-122"/>
                        </a:rPr>
                        <m:t>)=</m:t>
                      </m:r>
                      <m:sSub>
                        <m:sSubPr>
                          <m:ctrlPr>
                            <a:rPr lang="en-US" altLang="zh-CN" sz="2400" b="1" i="1" kern="0" smtClean="0">
                              <a:solidFill>
                                <a:srgbClr val="000000"/>
                              </a:solidFill>
                              <a:latin typeface="Cambria Math" panose="02040503050406030204" pitchFamily="18" charset="0"/>
                              <a:ea typeface="微软雅黑" panose="020B0503020204020204" pitchFamily="34" charset="-122"/>
                            </a:rPr>
                          </m:ctrlPr>
                        </m:sSubPr>
                        <m:e>
                          <m:d>
                            <m:dPr>
                              <m:begChr m:val="["/>
                              <m:endChr m:val="]"/>
                              <m:ctrlPr>
                                <a:rPr lang="en-US" altLang="zh-CN" sz="2400" b="1" i="1" kern="0" smtClean="0">
                                  <a:solidFill>
                                    <a:srgbClr val="000000"/>
                                  </a:solidFill>
                                  <a:latin typeface="Cambria Math" panose="02040503050406030204" pitchFamily="18" charset="0"/>
                                  <a:ea typeface="微软雅黑" panose="020B0503020204020204" pitchFamily="34" charset="-122"/>
                                </a:rPr>
                              </m:ctrlPr>
                            </m:dPr>
                            <m:e>
                              <m:m>
                                <m:mPr>
                                  <m:mcs>
                                    <m:mc>
                                      <m:mcPr>
                                        <m:count m:val="4"/>
                                        <m:mcJc m:val="center"/>
                                      </m:mcPr>
                                    </m:mc>
                                  </m:mcs>
                                  <m:ctrlPr>
                                    <a:rPr lang="zh-CN" altLang="en-US" sz="2400" b="1" i="1">
                                      <a:latin typeface="Cambria Math" panose="02040503050406030204" pitchFamily="18" charset="0"/>
                                    </a:rPr>
                                  </m:ctrlPr>
                                </m:mPr>
                                <m:mr>
                                  <m:e>
                                    <m:d>
                                      <m:dPr>
                                        <m:begChr m:val=""/>
                                        <m:ctrlPr>
                                          <a:rPr lang="zh-CN" altLang="en-US" sz="2400" b="1" i="1">
                                            <a:latin typeface="Cambria Math" panose="02040503050406030204" pitchFamily="18" charset="0"/>
                                          </a:rPr>
                                        </m:ctrlPr>
                                      </m:dPr>
                                      <m:e>
                                        <m:sSub>
                                          <m:sSubPr>
                                            <m:ctrlPr>
                                              <a:rPr lang="zh-CN" altLang="en-US" sz="2400" b="1" i="1">
                                                <a:latin typeface="Cambria Math" panose="02040503050406030204" pitchFamily="18" charset="0"/>
                                              </a:rPr>
                                            </m:ctrlPr>
                                          </m:sSubPr>
                                          <m:e>
                                            <m:r>
                                              <a:rPr lang="zh-CN" altLang="en-US" sz="2400" b="1" i="1">
                                                <a:latin typeface="Cambria Math" panose="02040503050406030204" pitchFamily="18" charset="0"/>
                                              </a:rPr>
                                              <m:t>𝒂</m:t>
                                            </m:r>
                                          </m:e>
                                          <m:sub>
                                            <m:r>
                                              <a:rPr lang="zh-CN" altLang="en-US" sz="2400" b="1" i="1">
                                                <a:latin typeface="Cambria Math" panose="02040503050406030204" pitchFamily="18" charset="0"/>
                                              </a:rPr>
                                              <m:t>𝟏𝟏</m:t>
                                            </m:r>
                                          </m:sub>
                                        </m:sSub>
                                        <m:r>
                                          <a:rPr lang="zh-CN" altLang="en-US" sz="2400" b="1">
                                            <a:latin typeface="Cambria Math" panose="02040503050406030204" pitchFamily="18" charset="0"/>
                                          </a:rPr>
                                          <m:t>(</m:t>
                                        </m:r>
                                        <m:r>
                                          <a:rPr lang="zh-CN" altLang="en-US" sz="2400" b="1" i="1">
                                            <a:latin typeface="Cambria Math" panose="02040503050406030204" pitchFamily="18" charset="0"/>
                                          </a:rPr>
                                          <m:t>𝝀</m:t>
                                        </m:r>
                                      </m:e>
                                    </m:d>
                                  </m:e>
                                  <m:e>
                                    <m:d>
                                      <m:dPr>
                                        <m:begChr m:val=""/>
                                        <m:ctrlPr>
                                          <a:rPr lang="zh-CN" altLang="en-US" sz="2400" b="1" i="1">
                                            <a:latin typeface="Cambria Math" panose="02040503050406030204" pitchFamily="18" charset="0"/>
                                          </a:rPr>
                                        </m:ctrlPr>
                                      </m:dPr>
                                      <m:e>
                                        <m:sSub>
                                          <m:sSubPr>
                                            <m:ctrlPr>
                                              <a:rPr lang="zh-CN" altLang="en-US" sz="2400" b="1" i="1">
                                                <a:latin typeface="Cambria Math" panose="02040503050406030204" pitchFamily="18" charset="0"/>
                                              </a:rPr>
                                            </m:ctrlPr>
                                          </m:sSubPr>
                                          <m:e>
                                            <m:r>
                                              <a:rPr lang="zh-CN" altLang="en-US" sz="2400" b="1" i="1">
                                                <a:latin typeface="Cambria Math" panose="02040503050406030204" pitchFamily="18" charset="0"/>
                                              </a:rPr>
                                              <m:t>𝒂</m:t>
                                            </m:r>
                                          </m:e>
                                          <m:sub>
                                            <m:r>
                                              <a:rPr lang="zh-CN" altLang="en-US" sz="2400" b="1" i="1">
                                                <a:latin typeface="Cambria Math" panose="02040503050406030204" pitchFamily="18" charset="0"/>
                                              </a:rPr>
                                              <m:t>𝟏𝟐</m:t>
                                            </m:r>
                                          </m:sub>
                                        </m:sSub>
                                        <m:r>
                                          <a:rPr lang="zh-CN" altLang="en-US" sz="2400" b="1">
                                            <a:latin typeface="Cambria Math" panose="02040503050406030204" pitchFamily="18" charset="0"/>
                                          </a:rPr>
                                          <m:t>(</m:t>
                                        </m:r>
                                        <m:r>
                                          <a:rPr lang="zh-CN" altLang="en-US" sz="2400" b="1" i="1">
                                            <a:latin typeface="Cambria Math" panose="02040503050406030204" pitchFamily="18" charset="0"/>
                                          </a:rPr>
                                          <m:t>𝝀</m:t>
                                        </m:r>
                                      </m:e>
                                    </m:d>
                                  </m:e>
                                  <m:e>
                                    <m:r>
                                      <a:rPr lang="zh-CN" altLang="en-US" sz="2400" b="1">
                                        <a:latin typeface="Cambria Math" panose="02040503050406030204" pitchFamily="18" charset="0"/>
                                      </a:rPr>
                                      <m:t>⋯</m:t>
                                    </m:r>
                                  </m:e>
                                  <m:e>
                                    <m:d>
                                      <m:dPr>
                                        <m:begChr m:val=""/>
                                        <m:ctrlPr>
                                          <a:rPr lang="zh-CN" altLang="en-US" sz="2400" b="1" i="1">
                                            <a:latin typeface="Cambria Math" panose="02040503050406030204" pitchFamily="18" charset="0"/>
                                          </a:rPr>
                                        </m:ctrlPr>
                                      </m:dPr>
                                      <m:e>
                                        <m:sSub>
                                          <m:sSubPr>
                                            <m:ctrlPr>
                                              <a:rPr lang="zh-CN" altLang="en-US" sz="2400" b="1" i="1">
                                                <a:latin typeface="Cambria Math" panose="02040503050406030204" pitchFamily="18" charset="0"/>
                                              </a:rPr>
                                            </m:ctrlPr>
                                          </m:sSubPr>
                                          <m:e>
                                            <m:r>
                                              <a:rPr lang="zh-CN" altLang="en-US" sz="2400" b="1" i="1">
                                                <a:latin typeface="Cambria Math" panose="02040503050406030204" pitchFamily="18" charset="0"/>
                                              </a:rPr>
                                              <m:t>𝒂</m:t>
                                            </m:r>
                                          </m:e>
                                          <m:sub>
                                            <m:r>
                                              <a:rPr lang="zh-CN" altLang="en-US" sz="2400" b="1" i="1">
                                                <a:latin typeface="Cambria Math" panose="02040503050406030204" pitchFamily="18" charset="0"/>
                                              </a:rPr>
                                              <m:t>𝟏</m:t>
                                            </m:r>
                                            <m:r>
                                              <a:rPr lang="zh-CN" altLang="en-US" sz="2400" b="1" i="1">
                                                <a:latin typeface="Cambria Math" panose="02040503050406030204" pitchFamily="18" charset="0"/>
                                              </a:rPr>
                                              <m:t>𝒏</m:t>
                                            </m:r>
                                          </m:sub>
                                        </m:sSub>
                                        <m:r>
                                          <a:rPr lang="zh-CN" altLang="en-US" sz="2400" b="1">
                                            <a:latin typeface="Cambria Math" panose="02040503050406030204" pitchFamily="18" charset="0"/>
                                          </a:rPr>
                                          <m:t>(</m:t>
                                        </m:r>
                                        <m:r>
                                          <a:rPr lang="zh-CN" altLang="en-US" sz="2400" b="1" i="1">
                                            <a:latin typeface="Cambria Math" panose="02040503050406030204" pitchFamily="18" charset="0"/>
                                          </a:rPr>
                                          <m:t>𝝀</m:t>
                                        </m:r>
                                      </m:e>
                                    </m:d>
                                  </m:e>
                                </m:mr>
                                <m:mr>
                                  <m:e>
                                    <m:d>
                                      <m:dPr>
                                        <m:begChr m:val=""/>
                                        <m:ctrlPr>
                                          <a:rPr lang="zh-CN" altLang="en-US" sz="2400" b="1" i="1">
                                            <a:latin typeface="Cambria Math" panose="02040503050406030204" pitchFamily="18" charset="0"/>
                                          </a:rPr>
                                        </m:ctrlPr>
                                      </m:dPr>
                                      <m:e>
                                        <m:sSub>
                                          <m:sSubPr>
                                            <m:ctrlPr>
                                              <a:rPr lang="zh-CN" altLang="en-US" sz="2400" b="1" i="1">
                                                <a:latin typeface="Cambria Math" panose="02040503050406030204" pitchFamily="18" charset="0"/>
                                              </a:rPr>
                                            </m:ctrlPr>
                                          </m:sSubPr>
                                          <m:e>
                                            <m:r>
                                              <a:rPr lang="zh-CN" altLang="en-US" sz="2400" b="1" i="1">
                                                <a:latin typeface="Cambria Math" panose="02040503050406030204" pitchFamily="18" charset="0"/>
                                              </a:rPr>
                                              <m:t>𝒂</m:t>
                                            </m:r>
                                          </m:e>
                                          <m:sub>
                                            <m:r>
                                              <a:rPr lang="zh-CN" altLang="en-US" sz="2400" b="1" i="1">
                                                <a:latin typeface="Cambria Math" panose="02040503050406030204" pitchFamily="18" charset="0"/>
                                              </a:rPr>
                                              <m:t>𝟐𝟏</m:t>
                                            </m:r>
                                          </m:sub>
                                        </m:sSub>
                                        <m:r>
                                          <a:rPr lang="zh-CN" altLang="en-US" sz="2400" b="1">
                                            <a:latin typeface="Cambria Math" panose="02040503050406030204" pitchFamily="18" charset="0"/>
                                          </a:rPr>
                                          <m:t>(</m:t>
                                        </m:r>
                                        <m:r>
                                          <a:rPr lang="zh-CN" altLang="en-US" sz="2400" b="1" i="1">
                                            <a:latin typeface="Cambria Math" panose="02040503050406030204" pitchFamily="18" charset="0"/>
                                          </a:rPr>
                                          <m:t>𝝀</m:t>
                                        </m:r>
                                      </m:e>
                                    </m:d>
                                  </m:e>
                                  <m:e>
                                    <m:d>
                                      <m:dPr>
                                        <m:begChr m:val=""/>
                                        <m:ctrlPr>
                                          <a:rPr lang="zh-CN" altLang="en-US" sz="2400" b="1" i="1">
                                            <a:latin typeface="Cambria Math" panose="02040503050406030204" pitchFamily="18" charset="0"/>
                                          </a:rPr>
                                        </m:ctrlPr>
                                      </m:dPr>
                                      <m:e>
                                        <m:sSub>
                                          <m:sSubPr>
                                            <m:ctrlPr>
                                              <a:rPr lang="zh-CN" altLang="en-US" sz="2400" b="1" i="1">
                                                <a:latin typeface="Cambria Math" panose="02040503050406030204" pitchFamily="18" charset="0"/>
                                              </a:rPr>
                                            </m:ctrlPr>
                                          </m:sSubPr>
                                          <m:e>
                                            <m:r>
                                              <a:rPr lang="zh-CN" altLang="en-US" sz="2400" b="1" i="1">
                                                <a:latin typeface="Cambria Math" panose="02040503050406030204" pitchFamily="18" charset="0"/>
                                              </a:rPr>
                                              <m:t>𝒂</m:t>
                                            </m:r>
                                          </m:e>
                                          <m:sub>
                                            <m:r>
                                              <a:rPr lang="zh-CN" altLang="en-US" sz="2400" b="1" i="1">
                                                <a:latin typeface="Cambria Math" panose="02040503050406030204" pitchFamily="18" charset="0"/>
                                              </a:rPr>
                                              <m:t>𝟐𝟐</m:t>
                                            </m:r>
                                          </m:sub>
                                        </m:sSub>
                                        <m:r>
                                          <a:rPr lang="zh-CN" altLang="en-US" sz="2400" b="1">
                                            <a:latin typeface="Cambria Math" panose="02040503050406030204" pitchFamily="18" charset="0"/>
                                          </a:rPr>
                                          <m:t>(</m:t>
                                        </m:r>
                                        <m:r>
                                          <a:rPr lang="zh-CN" altLang="en-US" sz="2400" b="1" i="1">
                                            <a:latin typeface="Cambria Math" panose="02040503050406030204" pitchFamily="18" charset="0"/>
                                          </a:rPr>
                                          <m:t>𝝀</m:t>
                                        </m:r>
                                      </m:e>
                                    </m:d>
                                  </m:e>
                                  <m:e>
                                    <m:r>
                                      <a:rPr lang="zh-CN" altLang="en-US" sz="2400" b="1">
                                        <a:latin typeface="Cambria Math" panose="02040503050406030204" pitchFamily="18" charset="0"/>
                                      </a:rPr>
                                      <m:t>⋯</m:t>
                                    </m:r>
                                  </m:e>
                                  <m:e>
                                    <m:d>
                                      <m:dPr>
                                        <m:begChr m:val=""/>
                                        <m:ctrlPr>
                                          <a:rPr lang="zh-CN" altLang="en-US" sz="2400" b="1" i="1">
                                            <a:latin typeface="Cambria Math" panose="02040503050406030204" pitchFamily="18" charset="0"/>
                                          </a:rPr>
                                        </m:ctrlPr>
                                      </m:dPr>
                                      <m:e>
                                        <m:sSub>
                                          <m:sSubPr>
                                            <m:ctrlPr>
                                              <a:rPr lang="zh-CN" altLang="en-US" sz="2400" b="1" i="1">
                                                <a:latin typeface="Cambria Math" panose="02040503050406030204" pitchFamily="18" charset="0"/>
                                              </a:rPr>
                                            </m:ctrlPr>
                                          </m:sSubPr>
                                          <m:e>
                                            <m:r>
                                              <a:rPr lang="zh-CN" altLang="en-US" sz="2400" b="1" i="1">
                                                <a:latin typeface="Cambria Math" panose="02040503050406030204" pitchFamily="18" charset="0"/>
                                              </a:rPr>
                                              <m:t>𝒂</m:t>
                                            </m:r>
                                          </m:e>
                                          <m:sub>
                                            <m:r>
                                              <a:rPr lang="zh-CN" altLang="en-US" sz="2400" b="1" i="1">
                                                <a:latin typeface="Cambria Math" panose="02040503050406030204" pitchFamily="18" charset="0"/>
                                              </a:rPr>
                                              <m:t>𝟐</m:t>
                                            </m:r>
                                            <m:r>
                                              <a:rPr lang="zh-CN" altLang="en-US" sz="2400" b="1" i="1">
                                                <a:latin typeface="Cambria Math" panose="02040503050406030204" pitchFamily="18" charset="0"/>
                                              </a:rPr>
                                              <m:t>𝒏</m:t>
                                            </m:r>
                                          </m:sub>
                                        </m:sSub>
                                        <m:r>
                                          <a:rPr lang="zh-CN" altLang="en-US" sz="2400" b="1">
                                            <a:latin typeface="Cambria Math" panose="02040503050406030204" pitchFamily="18" charset="0"/>
                                          </a:rPr>
                                          <m:t>(</m:t>
                                        </m:r>
                                        <m:r>
                                          <a:rPr lang="zh-CN" altLang="en-US" sz="2400" b="1" i="1">
                                            <a:latin typeface="Cambria Math" panose="02040503050406030204" pitchFamily="18" charset="0"/>
                                          </a:rPr>
                                          <m:t>𝝀</m:t>
                                        </m:r>
                                      </m:e>
                                    </m:d>
                                  </m:e>
                                </m:mr>
                                <m:mr>
                                  <m:e>
                                    <m:r>
                                      <a:rPr lang="zh-CN" altLang="en-US" sz="2400" b="1">
                                        <a:latin typeface="Cambria Math" panose="02040503050406030204" pitchFamily="18" charset="0"/>
                                      </a:rPr>
                                      <m:t>⋮</m:t>
                                    </m:r>
                                  </m:e>
                                  <m:e>
                                    <m:r>
                                      <a:rPr lang="zh-CN" altLang="en-US" sz="2400" b="1">
                                        <a:latin typeface="Cambria Math" panose="02040503050406030204" pitchFamily="18" charset="0"/>
                                      </a:rPr>
                                      <m:t>⋮</m:t>
                                    </m:r>
                                  </m:e>
                                  <m:e/>
                                  <m:e>
                                    <m:r>
                                      <a:rPr lang="zh-CN" altLang="en-US" sz="2400" b="1">
                                        <a:latin typeface="Cambria Math" panose="02040503050406030204" pitchFamily="18" charset="0"/>
                                      </a:rPr>
                                      <m:t>⋮</m:t>
                                    </m:r>
                                  </m:e>
                                </m:mr>
                                <m:mr>
                                  <m:e>
                                    <m:d>
                                      <m:dPr>
                                        <m:begChr m:val=""/>
                                        <m:ctrlPr>
                                          <a:rPr lang="zh-CN" altLang="en-US" sz="2400" b="1" i="1">
                                            <a:latin typeface="Cambria Math" panose="02040503050406030204" pitchFamily="18" charset="0"/>
                                          </a:rPr>
                                        </m:ctrlPr>
                                      </m:dPr>
                                      <m:e>
                                        <m:sSub>
                                          <m:sSubPr>
                                            <m:ctrlPr>
                                              <a:rPr lang="zh-CN" altLang="en-US" sz="2400" b="1" i="1">
                                                <a:latin typeface="Cambria Math" panose="02040503050406030204" pitchFamily="18" charset="0"/>
                                              </a:rPr>
                                            </m:ctrlPr>
                                          </m:sSubPr>
                                          <m:e>
                                            <m:r>
                                              <a:rPr lang="zh-CN" altLang="en-US" sz="2400" b="1" i="1">
                                                <a:latin typeface="Cambria Math" panose="02040503050406030204" pitchFamily="18" charset="0"/>
                                              </a:rPr>
                                              <m:t>𝒂</m:t>
                                            </m:r>
                                          </m:e>
                                          <m:sub>
                                            <m:r>
                                              <a:rPr lang="zh-CN" altLang="en-US" sz="2400" b="1" i="1">
                                                <a:latin typeface="Cambria Math" panose="02040503050406030204" pitchFamily="18" charset="0"/>
                                              </a:rPr>
                                              <m:t>𝒎</m:t>
                                            </m:r>
                                            <m:r>
                                              <a:rPr lang="zh-CN" altLang="en-US" sz="2400" b="1" i="1">
                                                <a:latin typeface="Cambria Math" panose="02040503050406030204" pitchFamily="18" charset="0"/>
                                              </a:rPr>
                                              <m:t>𝟏</m:t>
                                            </m:r>
                                          </m:sub>
                                        </m:sSub>
                                        <m:r>
                                          <a:rPr lang="zh-CN" altLang="en-US" sz="2400" b="1">
                                            <a:latin typeface="Cambria Math" panose="02040503050406030204" pitchFamily="18" charset="0"/>
                                          </a:rPr>
                                          <m:t>(</m:t>
                                        </m:r>
                                        <m:r>
                                          <a:rPr lang="zh-CN" altLang="en-US" sz="2400" b="1" i="1">
                                            <a:latin typeface="Cambria Math" panose="02040503050406030204" pitchFamily="18" charset="0"/>
                                          </a:rPr>
                                          <m:t>𝝀</m:t>
                                        </m:r>
                                      </m:e>
                                    </m:d>
                                  </m:e>
                                  <m:e>
                                    <m:d>
                                      <m:dPr>
                                        <m:begChr m:val=""/>
                                        <m:ctrlPr>
                                          <a:rPr lang="zh-CN" altLang="en-US" sz="2400" b="1" i="1">
                                            <a:latin typeface="Cambria Math" panose="02040503050406030204" pitchFamily="18" charset="0"/>
                                          </a:rPr>
                                        </m:ctrlPr>
                                      </m:dPr>
                                      <m:e>
                                        <m:sSub>
                                          <m:sSubPr>
                                            <m:ctrlPr>
                                              <a:rPr lang="zh-CN" altLang="en-US" sz="2400" b="1" i="1">
                                                <a:latin typeface="Cambria Math" panose="02040503050406030204" pitchFamily="18" charset="0"/>
                                              </a:rPr>
                                            </m:ctrlPr>
                                          </m:sSubPr>
                                          <m:e>
                                            <m:r>
                                              <a:rPr lang="zh-CN" altLang="en-US" sz="2400" b="1" i="1">
                                                <a:latin typeface="Cambria Math" panose="02040503050406030204" pitchFamily="18" charset="0"/>
                                              </a:rPr>
                                              <m:t>𝒂</m:t>
                                            </m:r>
                                          </m:e>
                                          <m:sub>
                                            <m:r>
                                              <a:rPr lang="zh-CN" altLang="en-US" sz="2400" b="1" i="1">
                                                <a:latin typeface="Cambria Math" panose="02040503050406030204" pitchFamily="18" charset="0"/>
                                              </a:rPr>
                                              <m:t>𝒎</m:t>
                                            </m:r>
                                            <m:r>
                                              <a:rPr lang="zh-CN" altLang="en-US" sz="2400" b="1" i="1">
                                                <a:latin typeface="Cambria Math" panose="02040503050406030204" pitchFamily="18" charset="0"/>
                                              </a:rPr>
                                              <m:t>𝟐</m:t>
                                            </m:r>
                                          </m:sub>
                                        </m:sSub>
                                        <m:r>
                                          <a:rPr lang="zh-CN" altLang="en-US" sz="2400" b="1">
                                            <a:latin typeface="Cambria Math" panose="02040503050406030204" pitchFamily="18" charset="0"/>
                                          </a:rPr>
                                          <m:t>(</m:t>
                                        </m:r>
                                        <m:r>
                                          <a:rPr lang="zh-CN" altLang="en-US" sz="2400" b="1" i="1">
                                            <a:latin typeface="Cambria Math" panose="02040503050406030204" pitchFamily="18" charset="0"/>
                                          </a:rPr>
                                          <m:t>𝝀</m:t>
                                        </m:r>
                                      </m:e>
                                    </m:d>
                                  </m:e>
                                  <m:e>
                                    <m:r>
                                      <a:rPr lang="zh-CN" altLang="en-US" sz="2400" b="1">
                                        <a:latin typeface="Cambria Math" panose="02040503050406030204" pitchFamily="18" charset="0"/>
                                      </a:rPr>
                                      <m:t>⋯</m:t>
                                    </m:r>
                                  </m:e>
                                  <m:e>
                                    <m:d>
                                      <m:dPr>
                                        <m:begChr m:val=""/>
                                        <m:ctrlPr>
                                          <a:rPr lang="zh-CN" altLang="en-US" sz="2400" b="1" i="1">
                                            <a:latin typeface="Cambria Math" panose="02040503050406030204" pitchFamily="18" charset="0"/>
                                          </a:rPr>
                                        </m:ctrlPr>
                                      </m:dPr>
                                      <m:e>
                                        <m:sSub>
                                          <m:sSubPr>
                                            <m:ctrlPr>
                                              <a:rPr lang="zh-CN" altLang="en-US" sz="2400" b="1" i="1">
                                                <a:latin typeface="Cambria Math" panose="02040503050406030204" pitchFamily="18" charset="0"/>
                                              </a:rPr>
                                            </m:ctrlPr>
                                          </m:sSubPr>
                                          <m:e>
                                            <m:r>
                                              <a:rPr lang="zh-CN" altLang="en-US" sz="2400" b="1" i="1">
                                                <a:latin typeface="Cambria Math" panose="02040503050406030204" pitchFamily="18" charset="0"/>
                                              </a:rPr>
                                              <m:t>𝒂</m:t>
                                            </m:r>
                                          </m:e>
                                          <m:sub>
                                            <m:r>
                                              <a:rPr lang="zh-CN" altLang="en-US" sz="2400" b="1" i="1">
                                                <a:latin typeface="Cambria Math" panose="02040503050406030204" pitchFamily="18" charset="0"/>
                                              </a:rPr>
                                              <m:t>𝒎𝒏</m:t>
                                            </m:r>
                                          </m:sub>
                                        </m:sSub>
                                        <m:r>
                                          <a:rPr lang="zh-CN" altLang="en-US" sz="2400" b="1">
                                            <a:latin typeface="Cambria Math" panose="02040503050406030204" pitchFamily="18" charset="0"/>
                                          </a:rPr>
                                          <m:t>(</m:t>
                                        </m:r>
                                        <m:r>
                                          <a:rPr lang="zh-CN" altLang="en-US" sz="2400" b="1" i="1">
                                            <a:latin typeface="Cambria Math" panose="02040503050406030204" pitchFamily="18" charset="0"/>
                                          </a:rPr>
                                          <m:t>𝝀</m:t>
                                        </m:r>
                                      </m:e>
                                    </m:d>
                                  </m:e>
                                </m:mr>
                              </m:m>
                            </m:e>
                          </m:d>
                        </m:e>
                        <m:sub>
                          <m:r>
                            <a:rPr lang="en-US" altLang="zh-CN" sz="2400" b="1" i="1" smtClean="0">
                              <a:latin typeface="Cambria Math"/>
                            </a:rPr>
                            <m:t>𝒎</m:t>
                          </m:r>
                          <m:r>
                            <a:rPr lang="en-US" altLang="zh-CN" sz="2400" b="1" i="1" smtClean="0">
                              <a:latin typeface="Cambria Math"/>
                            </a:rPr>
                            <m:t>×</m:t>
                          </m:r>
                          <m:r>
                            <a:rPr lang="en-US" altLang="zh-CN" sz="2400" b="1" i="1" smtClean="0">
                              <a:latin typeface="Cambria Math"/>
                            </a:rPr>
                            <m:t>𝒏</m:t>
                          </m:r>
                        </m:sub>
                      </m:sSub>
                    </m:oMath>
                  </m:oMathPara>
                </a14:m>
                <a:endParaRPr lang="en-US" altLang="zh-CN" sz="2400" b="1" kern="0" dirty="0">
                  <a:solidFill>
                    <a:srgbClr val="000000"/>
                  </a:solidFill>
                  <a:latin typeface="Cambria Math" panose="02040503050406030204" pitchFamily="18" charset="0"/>
                  <a:ea typeface="微软雅黑" panose="020B0503020204020204"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1864330" y="2327163"/>
                <a:ext cx="6171754" cy="1648272"/>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056047" y="4536655"/>
                <a:ext cx="3348865"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i="1">
                              <a:latin typeface="Cambria Math" panose="02040503050406030204" pitchFamily="18" charset="0"/>
                            </a:rPr>
                          </m:ctrlPr>
                        </m:dPr>
                        <m:e>
                          <m:m>
                            <m:mPr>
                              <m:mcs>
                                <m:mc>
                                  <m:mcPr>
                                    <m:count m:val="3"/>
                                    <m:mcJc m:val="center"/>
                                  </m:mcPr>
                                </m:mc>
                              </m:mcs>
                              <m:ctrlPr>
                                <a:rPr lang="zh-CN" altLang="en-US" sz="2000" i="1">
                                  <a:latin typeface="Cambria Math" panose="02040503050406030204" pitchFamily="18" charset="0"/>
                                </a:rPr>
                              </m:ctrlPr>
                            </m:mPr>
                            <m:mr>
                              <m:e>
                                <m:r>
                                  <a:rPr lang="zh-CN" altLang="en-US" sz="2000" b="0" i="1">
                                    <a:latin typeface="Cambria Math" panose="02040503050406030204" pitchFamily="18" charset="0"/>
                                  </a:rPr>
                                  <m:t>1</m:t>
                                </m:r>
                                <m:r>
                                  <a:rPr lang="zh-CN" altLang="en-US" sz="2000" b="0">
                                    <a:latin typeface="Cambria Math" panose="02040503050406030204" pitchFamily="18" charset="0"/>
                                  </a:rPr>
                                  <m:t>−</m:t>
                                </m:r>
                                <m:r>
                                  <a:rPr lang="zh-CN" altLang="en-US" sz="2000" b="0" i="1">
                                    <a:latin typeface="Cambria Math" panose="02040503050406030204" pitchFamily="18" charset="0"/>
                                  </a:rPr>
                                  <m:t>𝜆</m:t>
                                </m:r>
                              </m:e>
                              <m:e>
                                <m:r>
                                  <a:rPr lang="zh-CN" altLang="en-US" sz="2000" b="0" i="1">
                                    <a:latin typeface="Cambria Math" panose="02040503050406030204" pitchFamily="18" charset="0"/>
                                  </a:rPr>
                                  <m:t>2</m:t>
                                </m:r>
                                <m:r>
                                  <a:rPr lang="zh-CN" altLang="en-US" sz="2000" b="0" i="1">
                                    <a:latin typeface="Cambria Math" panose="02040503050406030204" pitchFamily="18" charset="0"/>
                                  </a:rPr>
                                  <m:t>𝜆</m:t>
                                </m:r>
                                <m:r>
                                  <a:rPr lang="zh-CN" altLang="en-US" sz="2000" b="0">
                                    <a:latin typeface="Cambria Math" panose="02040503050406030204" pitchFamily="18" charset="0"/>
                                  </a:rPr>
                                  <m:t>−</m:t>
                                </m:r>
                                <m:r>
                                  <a:rPr lang="zh-CN" altLang="en-US" sz="2000" b="0" i="1">
                                    <a:latin typeface="Cambria Math" panose="02040503050406030204" pitchFamily="18" charset="0"/>
                                  </a:rPr>
                                  <m:t>1</m:t>
                                </m:r>
                              </m:e>
                              <m:e>
                                <m:r>
                                  <a:rPr lang="zh-CN" altLang="en-US" sz="2000" b="0" i="1">
                                    <a:latin typeface="Cambria Math" panose="02040503050406030204" pitchFamily="18" charset="0"/>
                                  </a:rPr>
                                  <m:t>𝜆</m:t>
                                </m:r>
                              </m:e>
                            </m:mr>
                            <m:mr>
                              <m:e>
                                <m:r>
                                  <a:rPr lang="zh-CN" altLang="en-US" sz="2000" b="0" i="1">
                                    <a:latin typeface="Cambria Math" panose="02040503050406030204" pitchFamily="18" charset="0"/>
                                  </a:rPr>
                                  <m:t>𝜆</m:t>
                                </m:r>
                              </m:e>
                              <m:e>
                                <m:sSup>
                                  <m:sSupPr>
                                    <m:ctrlPr>
                                      <a:rPr lang="zh-CN" altLang="en-US" sz="2000" i="1">
                                        <a:latin typeface="Cambria Math" panose="02040503050406030204" pitchFamily="18" charset="0"/>
                                      </a:rPr>
                                    </m:ctrlPr>
                                  </m:sSupPr>
                                  <m:e>
                                    <m:r>
                                      <a:rPr lang="zh-CN" altLang="en-US" sz="2000" b="0" i="1">
                                        <a:latin typeface="Cambria Math" panose="02040503050406030204" pitchFamily="18" charset="0"/>
                                      </a:rPr>
                                      <m:t>𝜆</m:t>
                                    </m:r>
                                  </m:e>
                                  <m:sup>
                                    <m:r>
                                      <a:rPr lang="zh-CN" altLang="en-US" sz="2000" b="0" i="1">
                                        <a:latin typeface="Cambria Math" panose="02040503050406030204" pitchFamily="18" charset="0"/>
                                      </a:rPr>
                                      <m:t>2</m:t>
                                    </m:r>
                                  </m:sup>
                                </m:sSup>
                              </m:e>
                              <m:e>
                                <m:r>
                                  <a:rPr lang="zh-CN" altLang="en-US" sz="2000" b="0">
                                    <a:latin typeface="Cambria Math" panose="02040503050406030204" pitchFamily="18" charset="0"/>
                                  </a:rPr>
                                  <m:t>−</m:t>
                                </m:r>
                                <m:r>
                                  <a:rPr lang="zh-CN" altLang="en-US" sz="2000" b="0" i="1">
                                    <a:latin typeface="Cambria Math" panose="02040503050406030204" pitchFamily="18" charset="0"/>
                                  </a:rPr>
                                  <m:t>𝜆</m:t>
                                </m:r>
                              </m:e>
                            </m:mr>
                            <m:mr>
                              <m:e>
                                <m:r>
                                  <a:rPr lang="zh-CN" altLang="en-US" sz="2000" b="0" i="1">
                                    <a:latin typeface="Cambria Math" panose="02040503050406030204" pitchFamily="18" charset="0"/>
                                  </a:rPr>
                                  <m:t>1</m:t>
                                </m:r>
                                <m:r>
                                  <a:rPr lang="zh-CN" altLang="en-US" sz="2000" b="0">
                                    <a:latin typeface="Cambria Math" panose="02040503050406030204" pitchFamily="18" charset="0"/>
                                  </a:rPr>
                                  <m:t>+</m:t>
                                </m:r>
                                <m:sSup>
                                  <m:sSupPr>
                                    <m:ctrlPr>
                                      <a:rPr lang="zh-CN" altLang="en-US" sz="2000" i="1">
                                        <a:latin typeface="Cambria Math" panose="02040503050406030204" pitchFamily="18" charset="0"/>
                                      </a:rPr>
                                    </m:ctrlPr>
                                  </m:sSupPr>
                                  <m:e>
                                    <m:r>
                                      <a:rPr lang="zh-CN" altLang="en-US" sz="2000" b="0" i="1">
                                        <a:latin typeface="Cambria Math" panose="02040503050406030204" pitchFamily="18" charset="0"/>
                                      </a:rPr>
                                      <m:t>𝜆</m:t>
                                    </m:r>
                                  </m:e>
                                  <m:sup>
                                    <m:r>
                                      <a:rPr lang="zh-CN" altLang="en-US" sz="2000" b="0" i="1">
                                        <a:latin typeface="Cambria Math" panose="02040503050406030204" pitchFamily="18" charset="0"/>
                                      </a:rPr>
                                      <m:t>2</m:t>
                                    </m:r>
                                  </m:sup>
                                </m:sSup>
                              </m:e>
                              <m:e>
                                <m:sSup>
                                  <m:sSupPr>
                                    <m:ctrlPr>
                                      <a:rPr lang="zh-CN" altLang="en-US" sz="2000" i="1">
                                        <a:latin typeface="Cambria Math" panose="02040503050406030204" pitchFamily="18" charset="0"/>
                                      </a:rPr>
                                    </m:ctrlPr>
                                  </m:sSupPr>
                                  <m:e>
                                    <m:r>
                                      <a:rPr lang="zh-CN" altLang="en-US" sz="2000" b="0" i="1">
                                        <a:latin typeface="Cambria Math" panose="02040503050406030204" pitchFamily="18" charset="0"/>
                                      </a:rPr>
                                      <m:t>𝜆</m:t>
                                    </m:r>
                                  </m:e>
                                  <m:sup>
                                    <m:r>
                                      <a:rPr lang="zh-CN" altLang="en-US" sz="2000" b="0" i="1">
                                        <a:latin typeface="Cambria Math" panose="02040503050406030204" pitchFamily="18" charset="0"/>
                                      </a:rPr>
                                      <m:t>3</m:t>
                                    </m:r>
                                  </m:sup>
                                </m:sSup>
                                <m:r>
                                  <a:rPr lang="zh-CN" altLang="en-US" sz="2000" b="0">
                                    <a:latin typeface="Cambria Math" panose="02040503050406030204" pitchFamily="18" charset="0"/>
                                  </a:rPr>
                                  <m:t>+</m:t>
                                </m:r>
                                <m:r>
                                  <a:rPr lang="zh-CN" altLang="en-US" sz="2000" b="0" i="1">
                                    <a:latin typeface="Cambria Math" panose="02040503050406030204" pitchFamily="18" charset="0"/>
                                  </a:rPr>
                                  <m:t>𝜆</m:t>
                                </m:r>
                                <m:r>
                                  <a:rPr lang="zh-CN" altLang="en-US" sz="2000" b="0">
                                    <a:latin typeface="Cambria Math" panose="02040503050406030204" pitchFamily="18" charset="0"/>
                                  </a:rPr>
                                  <m:t>−</m:t>
                                </m:r>
                                <m:r>
                                  <a:rPr lang="zh-CN" altLang="en-US" sz="2000" b="0" i="1">
                                    <a:latin typeface="Cambria Math" panose="02040503050406030204" pitchFamily="18" charset="0"/>
                                  </a:rPr>
                                  <m:t>1</m:t>
                                </m:r>
                              </m:e>
                              <m:e>
                                <m:r>
                                  <a:rPr lang="zh-CN" altLang="en-US" sz="2000" b="0">
                                    <a:latin typeface="Cambria Math" panose="02040503050406030204" pitchFamily="18" charset="0"/>
                                  </a:rPr>
                                  <m:t>−</m:t>
                                </m:r>
                                <m:sSup>
                                  <m:sSupPr>
                                    <m:ctrlPr>
                                      <a:rPr lang="zh-CN" altLang="en-US" sz="2000" i="1">
                                        <a:latin typeface="Cambria Math" panose="02040503050406030204" pitchFamily="18" charset="0"/>
                                      </a:rPr>
                                    </m:ctrlPr>
                                  </m:sSupPr>
                                  <m:e>
                                    <m:r>
                                      <a:rPr lang="zh-CN" altLang="en-US" sz="2000" b="0" i="1">
                                        <a:latin typeface="Cambria Math" panose="02040503050406030204" pitchFamily="18" charset="0"/>
                                      </a:rPr>
                                      <m:t>𝜆</m:t>
                                    </m:r>
                                  </m:e>
                                  <m:sup>
                                    <m:r>
                                      <a:rPr lang="zh-CN" altLang="en-US" sz="2000" b="0" i="1">
                                        <a:latin typeface="Cambria Math" panose="02040503050406030204" pitchFamily="18" charset="0"/>
                                      </a:rPr>
                                      <m:t>2</m:t>
                                    </m:r>
                                  </m:sup>
                                </m:sSup>
                              </m:e>
                            </m:mr>
                          </m:m>
                        </m:e>
                      </m:d>
                    </m:oMath>
                  </m:oMathPara>
                </a14:m>
                <a:endParaRPr lang="zh-CN" altLang="en-US" sz="2000" dirty="0"/>
              </a:p>
            </p:txBody>
          </p:sp>
        </mc:Choice>
        <mc:Fallback xmlns="">
          <p:sp>
            <p:nvSpPr>
              <p:cNvPr id="5" name="矩形 4"/>
              <p:cNvSpPr>
                <a:spLocks noRot="1" noChangeAspect="1" noMove="1" noResize="1" noEditPoints="1" noAdjustHandles="1" noChangeArrowheads="1" noChangeShapeType="1" noTextEdit="1"/>
              </p:cNvSpPr>
              <p:nvPr/>
            </p:nvSpPr>
            <p:spPr>
              <a:xfrm>
                <a:off x="1056047" y="4536655"/>
                <a:ext cx="3348865" cy="1070549"/>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376164" y="4682224"/>
                <a:ext cx="1402179" cy="777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i="1">
                              <a:latin typeface="Cambria Math" panose="02040503050406030204" pitchFamily="18" charset="0"/>
                            </a:rPr>
                          </m:ctrlPr>
                        </m:dPr>
                        <m:e>
                          <m:m>
                            <m:mPr>
                              <m:mcs>
                                <m:mc>
                                  <m:mcPr>
                                    <m:count m:val="2"/>
                                    <m:mcJc m:val="center"/>
                                  </m:mcPr>
                                </m:mc>
                              </m:mcs>
                              <m:ctrlPr>
                                <a:rPr lang="zh-CN" altLang="en-US" sz="2000" i="1">
                                  <a:latin typeface="Cambria Math" panose="02040503050406030204" pitchFamily="18" charset="0"/>
                                </a:rPr>
                              </m:ctrlPr>
                            </m:mPr>
                            <m:mr>
                              <m:e>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𝜆</m:t>
                                    </m:r>
                                  </m:e>
                                  <m:sup>
                                    <m:r>
                                      <a:rPr lang="zh-CN" altLang="en-US" sz="2000">
                                        <a:latin typeface="Cambria Math" panose="02040503050406030204" pitchFamily="18" charset="0"/>
                                      </a:rPr>
                                      <m:t>−1</m:t>
                                    </m:r>
                                  </m:sup>
                                </m:sSup>
                              </m:e>
                              <m:e>
                                <m:rad>
                                  <m:radPr>
                                    <m:degHide m:val="on"/>
                                    <m:ctrlPr>
                                      <a:rPr lang="zh-CN" altLang="en-US" sz="2000" i="1">
                                        <a:latin typeface="Cambria Math" panose="02040503050406030204" pitchFamily="18" charset="0"/>
                                      </a:rPr>
                                    </m:ctrlPr>
                                  </m:radPr>
                                  <m:deg/>
                                  <m:e>
                                    <m:r>
                                      <a:rPr lang="zh-CN" altLang="en-US" sz="2000" i="1">
                                        <a:latin typeface="Cambria Math" panose="02040503050406030204" pitchFamily="18" charset="0"/>
                                      </a:rPr>
                                      <m:t>𝜆</m:t>
                                    </m:r>
                                  </m:e>
                                </m:rad>
                              </m:e>
                            </m:mr>
                            <m:mr>
                              <m:e>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𝜆</m:t>
                                    </m:r>
                                  </m:e>
                                  <m:sup>
                                    <m:r>
                                      <a:rPr lang="zh-CN" altLang="en-US" sz="2000">
                                        <a:latin typeface="Cambria Math" panose="02040503050406030204" pitchFamily="18" charset="0"/>
                                      </a:rPr>
                                      <m:t>2</m:t>
                                    </m:r>
                                  </m:sup>
                                </m:sSup>
                              </m:e>
                              <m:e>
                                <m:r>
                                  <a:rPr lang="zh-CN" altLang="en-US" sz="2000">
                                    <a:latin typeface="Cambria Math" panose="02040503050406030204" pitchFamily="18" charset="0"/>
                                  </a:rPr>
                                  <m:t>1</m:t>
                                </m:r>
                              </m:e>
                            </m:mr>
                          </m:m>
                        </m:e>
                      </m:d>
                    </m:oMath>
                  </m:oMathPara>
                </a14:m>
                <a:endParaRPr lang="zh-CN" altLang="en-US" sz="2000" dirty="0"/>
              </a:p>
            </p:txBody>
          </p:sp>
        </mc:Choice>
        <mc:Fallback xmlns="">
          <p:sp>
            <p:nvSpPr>
              <p:cNvPr id="7" name="矩形 6"/>
              <p:cNvSpPr>
                <a:spLocks noRot="1" noChangeAspect="1" noMove="1" noResize="1" noEditPoints="1" noAdjustHandles="1" noChangeArrowheads="1" noChangeShapeType="1" noTextEdit="1"/>
              </p:cNvSpPr>
              <p:nvPr/>
            </p:nvSpPr>
            <p:spPr>
              <a:xfrm>
                <a:off x="5376164" y="4682224"/>
                <a:ext cx="1402179" cy="777264"/>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404844" y="5547314"/>
                <a:ext cx="1936428" cy="9113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i="1">
                              <a:latin typeface="Cambria Math" panose="02040503050406030204" pitchFamily="18" charset="0"/>
                            </a:rPr>
                          </m:ctrlPr>
                        </m:dPr>
                        <m:e>
                          <m:m>
                            <m:mPr>
                              <m:mcs>
                                <m:mc>
                                  <m:mcPr>
                                    <m:count m:val="3"/>
                                    <m:mcJc m:val="center"/>
                                  </m:mcPr>
                                </m:mc>
                              </m:mcs>
                              <m:ctrlPr>
                                <a:rPr lang="zh-CN" altLang="en-US" sz="2000" i="1">
                                  <a:latin typeface="Cambria Math" panose="02040503050406030204" pitchFamily="18" charset="0"/>
                                </a:rPr>
                              </m:ctrlPr>
                            </m:mPr>
                            <m:mr>
                              <m:e>
                                <m:r>
                                  <a:rPr lang="zh-CN" altLang="en-US" sz="2000">
                                    <a:latin typeface="Cambria Math" panose="02040503050406030204" pitchFamily="18" charset="0"/>
                                  </a:rPr>
                                  <m:t>1</m:t>
                                </m:r>
                              </m:e>
                              <m:e>
                                <m:r>
                                  <a:rPr lang="zh-CN" altLang="en-US" sz="2000">
                                    <a:latin typeface="Cambria Math" panose="02040503050406030204" pitchFamily="18" charset="0"/>
                                  </a:rPr>
                                  <m:t>2</m:t>
                                </m:r>
                              </m:e>
                              <m:e>
                                <m:r>
                                  <a:rPr lang="zh-CN" altLang="en-US" sz="2000">
                                    <a:latin typeface="Cambria Math" panose="02040503050406030204" pitchFamily="18" charset="0"/>
                                  </a:rPr>
                                  <m:t>3</m:t>
                                </m:r>
                              </m:e>
                            </m:mr>
                            <m:mr>
                              <m:e>
                                <m:r>
                                  <a:rPr lang="zh-CN" altLang="en-US" sz="2000">
                                    <a:latin typeface="Cambria Math" panose="02040503050406030204" pitchFamily="18" charset="0"/>
                                  </a:rPr>
                                  <m:t>0</m:t>
                                </m:r>
                              </m:e>
                              <m:e>
                                <m:r>
                                  <a:rPr lang="zh-CN" altLang="en-US" sz="2000" i="1">
                                    <a:latin typeface="Cambria Math" panose="02040503050406030204" pitchFamily="18" charset="0"/>
                                  </a:rPr>
                                  <m:t>𝑖</m:t>
                                </m:r>
                              </m:e>
                              <m:e>
                                <m:r>
                                  <a:rPr lang="zh-CN" altLang="en-US" sz="2000">
                                    <a:latin typeface="Cambria Math" panose="02040503050406030204" pitchFamily="18" charset="0"/>
                                  </a:rPr>
                                  <m:t>2</m:t>
                                </m:r>
                              </m:e>
                            </m:mr>
                            <m:mr>
                              <m:e>
                                <m:r>
                                  <a:rPr lang="zh-CN" altLang="en-US" sz="2000">
                                    <a:latin typeface="Cambria Math" panose="02040503050406030204" pitchFamily="18" charset="0"/>
                                  </a:rPr>
                                  <m:t>0</m:t>
                                </m:r>
                              </m:e>
                              <m:e>
                                <m:r>
                                  <a:rPr lang="zh-CN" altLang="en-US" sz="2000">
                                    <a:latin typeface="Cambria Math" panose="02040503050406030204" pitchFamily="18" charset="0"/>
                                  </a:rPr>
                                  <m:t>0</m:t>
                                </m:r>
                              </m:e>
                              <m:e>
                                <m:r>
                                  <a:rPr lang="zh-CN" altLang="en-US" sz="2000">
                                    <a:latin typeface="Cambria Math" panose="02040503050406030204" pitchFamily="18" charset="0"/>
                                  </a:rPr>
                                  <m:t>2+3</m:t>
                                </m:r>
                                <m:r>
                                  <a:rPr lang="zh-CN" altLang="en-US" sz="2000" i="1">
                                    <a:latin typeface="Cambria Math" panose="02040503050406030204" pitchFamily="18" charset="0"/>
                                  </a:rPr>
                                  <m:t>𝑖</m:t>
                                </m:r>
                              </m:e>
                            </m:mr>
                          </m:m>
                        </m:e>
                      </m:d>
                    </m:oMath>
                  </m:oMathPara>
                </a14:m>
                <a:endParaRPr lang="zh-CN" altLang="en-US" sz="2000" dirty="0"/>
              </a:p>
            </p:txBody>
          </p:sp>
        </mc:Choice>
        <mc:Fallback xmlns="">
          <p:sp>
            <p:nvSpPr>
              <p:cNvPr id="9" name="矩形 8"/>
              <p:cNvSpPr>
                <a:spLocks noRot="1" noChangeAspect="1" noMove="1" noResize="1" noEditPoints="1" noAdjustHandles="1" noChangeArrowheads="1" noChangeShapeType="1" noTextEdit="1"/>
              </p:cNvSpPr>
              <p:nvPr/>
            </p:nvSpPr>
            <p:spPr>
              <a:xfrm>
                <a:off x="2404844" y="5547314"/>
                <a:ext cx="1936428" cy="911340"/>
              </a:xfrm>
              <a:prstGeom prst="rect">
                <a:avLst/>
              </a:prstGeom>
              <a:blipFill rotWithShape="0">
                <a:blip r:embed="rId7"/>
                <a:stretch>
                  <a:fillRect/>
                </a:stretch>
              </a:blipFill>
            </p:spPr>
            <p:txBody>
              <a:bodyPr/>
              <a:lstStyle/>
              <a:p>
                <a:r>
                  <a:rPr lang="zh-CN" altLang="en-US">
                    <a:noFill/>
                  </a:rPr>
                  <a:t> </a:t>
                </a:r>
              </a:p>
            </p:txBody>
          </p:sp>
        </mc:Fallback>
      </mc:AlternateContent>
      <p:sp>
        <p:nvSpPr>
          <p:cNvPr id="12" name="矩形 11"/>
          <p:cNvSpPr/>
          <p:nvPr/>
        </p:nvSpPr>
        <p:spPr>
          <a:xfrm>
            <a:off x="4260562" y="4838264"/>
            <a:ext cx="550151" cy="584775"/>
          </a:xfrm>
          <a:prstGeom prst="rect">
            <a:avLst/>
          </a:prstGeom>
        </p:spPr>
        <p:txBody>
          <a:bodyPr wrap="none">
            <a:spAutoFit/>
          </a:bodyPr>
          <a:lstStyle/>
          <a:p>
            <a:r>
              <a:rPr lang="zh-CN" altLang="en-US" sz="3200" dirty="0">
                <a:solidFill>
                  <a:srgbClr val="FF0000"/>
                </a:solidFill>
                <a:sym typeface="Wingdings 2"/>
              </a:rPr>
              <a:t></a:t>
            </a:r>
            <a:endParaRPr lang="zh-CN" altLang="en-US" sz="3200" dirty="0">
              <a:solidFill>
                <a:srgbClr val="FF0000"/>
              </a:solidFill>
            </a:endParaRPr>
          </a:p>
        </p:txBody>
      </p:sp>
      <p:sp>
        <p:nvSpPr>
          <p:cNvPr id="13" name="矩形 12"/>
          <p:cNvSpPr/>
          <p:nvPr/>
        </p:nvSpPr>
        <p:spPr>
          <a:xfrm>
            <a:off x="6744787" y="4795596"/>
            <a:ext cx="550151" cy="584775"/>
          </a:xfrm>
          <a:prstGeom prst="rect">
            <a:avLst/>
          </a:prstGeom>
        </p:spPr>
        <p:txBody>
          <a:bodyPr wrap="none">
            <a:spAutoFit/>
          </a:bodyPr>
          <a:lstStyle/>
          <a:p>
            <a:r>
              <a:rPr lang="zh-CN" altLang="en-US" sz="3200" dirty="0">
                <a:solidFill>
                  <a:srgbClr val="FF0000"/>
                </a:solidFill>
                <a:sym typeface="Wingdings 2"/>
              </a:rPr>
              <a:t></a:t>
            </a:r>
            <a:endParaRPr lang="zh-CN" altLang="en-US" sz="3200" dirty="0">
              <a:solidFill>
                <a:srgbClr val="FF0000"/>
              </a:solidFill>
            </a:endParaRPr>
          </a:p>
        </p:txBody>
      </p:sp>
      <p:sp>
        <p:nvSpPr>
          <p:cNvPr id="14" name="矩形 13"/>
          <p:cNvSpPr/>
          <p:nvPr/>
        </p:nvSpPr>
        <p:spPr>
          <a:xfrm>
            <a:off x="4258183" y="5718984"/>
            <a:ext cx="550151" cy="584775"/>
          </a:xfrm>
          <a:prstGeom prst="rect">
            <a:avLst/>
          </a:prstGeom>
        </p:spPr>
        <p:txBody>
          <a:bodyPr wrap="none">
            <a:spAutoFit/>
          </a:bodyPr>
          <a:lstStyle/>
          <a:p>
            <a:r>
              <a:rPr lang="zh-CN" altLang="en-US" sz="3200" dirty="0">
                <a:solidFill>
                  <a:srgbClr val="FF0000"/>
                </a:solidFill>
                <a:sym typeface="Wingdings 2"/>
              </a:rPr>
              <a:t></a:t>
            </a:r>
            <a:endParaRPr lang="zh-CN" altLang="en-US" sz="3200" dirty="0">
              <a:solidFill>
                <a:srgbClr val="FF0000"/>
              </a:solidFill>
            </a:endParaRPr>
          </a:p>
        </p:txBody>
      </p:sp>
    </p:spTree>
    <p:extLst>
      <p:ext uri="{BB962C8B-B14F-4D97-AF65-F5344CB8AC3E}">
        <p14:creationId xmlns:p14="http://schemas.microsoft.com/office/powerpoint/2010/main" val="1464337172"/>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2" presetClass="entr" presetSubtype="4"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4"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2" grpId="0"/>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矩阵相似的条件</a:t>
            </a:r>
          </a:p>
        </p:txBody>
      </p:sp>
      <mc:AlternateContent xmlns:mc="http://schemas.openxmlformats.org/markup-compatibility/2006" xmlns:a14="http://schemas.microsoft.com/office/drawing/2010/main">
        <mc:Choice Requires="a14">
          <p:sp>
            <p:nvSpPr>
              <p:cNvPr id="3" name="Rectangle 13"/>
              <p:cNvSpPr>
                <a:spLocks noChangeArrowheads="1"/>
              </p:cNvSpPr>
              <p:nvPr/>
            </p:nvSpPr>
            <p:spPr bwMode="auto">
              <a:xfrm>
                <a:off x="714791" y="1494331"/>
                <a:ext cx="7415213" cy="46820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400" b="1" dirty="0">
                    <a:solidFill>
                      <a:srgbClr val="002060"/>
                    </a:solidFill>
                    <a:latin typeface="+mn-ea"/>
                    <a:ea typeface="+mn-ea"/>
                  </a:rPr>
                  <a:t>例</a:t>
                </a:r>
                <a:r>
                  <a:rPr lang="en-US" altLang="zh-CN" sz="2400" b="1" dirty="0">
                    <a:solidFill>
                      <a:srgbClr val="002060"/>
                    </a:solidFill>
                    <a:latin typeface="+mn-ea"/>
                    <a:ea typeface="+mn-ea"/>
                  </a:rPr>
                  <a:t>7  </a:t>
                </a:r>
                <a:r>
                  <a:rPr lang="zh-CN" altLang="en-US" sz="2400" b="1" dirty="0">
                    <a:solidFill>
                      <a:srgbClr val="002060"/>
                    </a:solidFill>
                    <a:latin typeface="+mn-ea"/>
                    <a:ea typeface="+mn-ea"/>
                  </a:rPr>
                  <a:t>证明：矩阵</a:t>
                </a:r>
                <a14:m>
                  <m:oMath xmlns:m="http://schemas.openxmlformats.org/officeDocument/2006/math">
                    <m:r>
                      <a:rPr lang="en-US" altLang="zh-CN" sz="2400" b="1" i="1" smtClean="0">
                        <a:solidFill>
                          <a:srgbClr val="002060"/>
                        </a:solidFill>
                        <a:latin typeface="Cambria Math" panose="02040503050406030204" pitchFamily="18" charset="0"/>
                        <a:ea typeface="+mn-ea"/>
                      </a:rPr>
                      <m:t>𝑨</m:t>
                    </m:r>
                  </m:oMath>
                </a14:m>
                <a:r>
                  <a:rPr lang="zh-CN" altLang="en-US" sz="2400" b="1" dirty="0">
                    <a:solidFill>
                      <a:srgbClr val="002060"/>
                    </a:solidFill>
                    <a:latin typeface="+mn-ea"/>
                    <a:ea typeface="+mn-ea"/>
                  </a:rPr>
                  <a:t>与</a:t>
                </a:r>
                <a14:m>
                  <m:oMath xmlns:m="http://schemas.openxmlformats.org/officeDocument/2006/math">
                    <m:sSup>
                      <m:sSupPr>
                        <m:ctrlPr>
                          <a:rPr lang="en-US" altLang="zh-CN" sz="2400" b="1" i="1" dirty="0" smtClean="0">
                            <a:solidFill>
                              <a:srgbClr val="002060"/>
                            </a:solidFill>
                            <a:latin typeface="Cambria Math" panose="02040503050406030204" pitchFamily="18" charset="0"/>
                            <a:ea typeface="+mn-ea"/>
                          </a:rPr>
                        </m:ctrlPr>
                      </m:sSupPr>
                      <m:e>
                        <m:r>
                          <a:rPr lang="en-US" altLang="zh-CN" sz="2400" b="1" i="1" dirty="0" smtClean="0">
                            <a:solidFill>
                              <a:srgbClr val="002060"/>
                            </a:solidFill>
                            <a:latin typeface="Cambria Math" panose="02040503050406030204" pitchFamily="18" charset="0"/>
                            <a:ea typeface="+mn-ea"/>
                          </a:rPr>
                          <m:t>𝑨</m:t>
                        </m:r>
                      </m:e>
                      <m:sup>
                        <m:r>
                          <a:rPr lang="en-US" altLang="zh-CN" sz="2400" b="1" i="1" dirty="0" smtClean="0">
                            <a:solidFill>
                              <a:srgbClr val="002060"/>
                            </a:solidFill>
                            <a:latin typeface="Cambria Math" panose="02040503050406030204" pitchFamily="18" charset="0"/>
                            <a:ea typeface="+mn-ea"/>
                          </a:rPr>
                          <m:t>𝑻</m:t>
                        </m:r>
                      </m:sup>
                    </m:sSup>
                  </m:oMath>
                </a14:m>
                <a:r>
                  <a:rPr lang="zh-CN" altLang="en-US" sz="2400" b="1" dirty="0">
                    <a:solidFill>
                      <a:srgbClr val="002060"/>
                    </a:solidFill>
                    <a:latin typeface="+mn-ea"/>
                    <a:ea typeface="+mn-ea"/>
                  </a:rPr>
                  <a:t>相似</a:t>
                </a:r>
              </a:p>
            </p:txBody>
          </p:sp>
        </mc:Choice>
        <mc:Fallback xmlns="">
          <p:sp>
            <p:nvSpPr>
              <p:cNvPr id="3" name="Rectangle 13"/>
              <p:cNvSpPr>
                <a:spLocks noRot="1" noChangeAspect="1" noMove="1" noResize="1" noEditPoints="1" noAdjustHandles="1" noChangeArrowheads="1" noChangeShapeType="1" noTextEdit="1"/>
              </p:cNvSpPr>
              <p:nvPr/>
            </p:nvSpPr>
            <p:spPr bwMode="auto">
              <a:xfrm>
                <a:off x="714791" y="1494331"/>
                <a:ext cx="7415213" cy="468205"/>
              </a:xfrm>
              <a:prstGeom prst="rect">
                <a:avLst/>
              </a:prstGeom>
              <a:blipFill>
                <a:blip r:embed="rId3"/>
                <a:stretch>
                  <a:fillRect l="-1233" t="-9091" b="-285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Rectangle 13"/>
              <p:cNvSpPr>
                <a:spLocks noChangeArrowheads="1"/>
              </p:cNvSpPr>
              <p:nvPr/>
            </p:nvSpPr>
            <p:spPr bwMode="auto">
              <a:xfrm>
                <a:off x="695325" y="2162540"/>
                <a:ext cx="7561263" cy="97501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50000"/>
                  </a:lnSpc>
                  <a:spcBef>
                    <a:spcPct val="0"/>
                  </a:spcBef>
                  <a:buSzTx/>
                  <a:buNone/>
                </a:pPr>
                <a:r>
                  <a:rPr lang="zh-CN" altLang="en-US" sz="2000" b="1" dirty="0">
                    <a:solidFill>
                      <a:srgbClr val="006666"/>
                    </a:solidFill>
                    <a:latin typeface="+mn-ea"/>
                    <a:ea typeface="+mn-ea"/>
                  </a:rPr>
                  <a:t>证明  因为</a:t>
                </a:r>
                <a14:m>
                  <m:oMath xmlns:m="http://schemas.openxmlformats.org/officeDocument/2006/math">
                    <m:r>
                      <a:rPr lang="en-US" altLang="zh-CN" sz="2000" b="1" i="1" smtClean="0">
                        <a:solidFill>
                          <a:srgbClr val="006666"/>
                        </a:solidFill>
                        <a:latin typeface="Cambria Math" panose="02040503050406030204" pitchFamily="18" charset="0"/>
                        <a:ea typeface="+mn-ea"/>
                      </a:rPr>
                      <m:t>𝝀</m:t>
                    </m:r>
                    <m:r>
                      <a:rPr lang="en-US" altLang="zh-CN" sz="2000" b="1" i="1" smtClean="0">
                        <a:solidFill>
                          <a:srgbClr val="006666"/>
                        </a:solidFill>
                        <a:latin typeface="Cambria Math" panose="02040503050406030204" pitchFamily="18" charset="0"/>
                        <a:ea typeface="+mn-ea"/>
                      </a:rPr>
                      <m:t>𝑬</m:t>
                    </m:r>
                    <m:r>
                      <a:rPr lang="en-US" altLang="zh-CN" sz="2000" b="1" i="1" smtClean="0">
                        <a:solidFill>
                          <a:srgbClr val="006666"/>
                        </a:solidFill>
                        <a:latin typeface="Cambria Math" panose="02040503050406030204" pitchFamily="18" charset="0"/>
                        <a:ea typeface="+mn-ea"/>
                      </a:rPr>
                      <m:t>−</m:t>
                    </m:r>
                    <m:sSup>
                      <m:sSupPr>
                        <m:ctrlPr>
                          <a:rPr lang="en-US" altLang="zh-CN" sz="2000" b="1" i="1" smtClean="0">
                            <a:solidFill>
                              <a:srgbClr val="006666"/>
                            </a:solidFill>
                            <a:latin typeface="Cambria Math" panose="02040503050406030204" pitchFamily="18" charset="0"/>
                            <a:ea typeface="+mn-ea"/>
                          </a:rPr>
                        </m:ctrlPr>
                      </m:sSupPr>
                      <m:e>
                        <m:r>
                          <a:rPr lang="en-US" altLang="zh-CN" sz="2000" b="1" i="1" smtClean="0">
                            <a:solidFill>
                              <a:srgbClr val="006666"/>
                            </a:solidFill>
                            <a:latin typeface="Cambria Math" panose="02040503050406030204" pitchFamily="18" charset="0"/>
                            <a:ea typeface="+mn-ea"/>
                          </a:rPr>
                          <m:t>𝑨</m:t>
                        </m:r>
                      </m:e>
                      <m:sup>
                        <m:r>
                          <a:rPr lang="en-US" altLang="zh-CN" sz="2000" b="1" i="1" smtClean="0">
                            <a:solidFill>
                              <a:srgbClr val="006666"/>
                            </a:solidFill>
                            <a:latin typeface="Cambria Math" panose="02040503050406030204" pitchFamily="18" charset="0"/>
                            <a:ea typeface="+mn-ea"/>
                          </a:rPr>
                          <m:t>𝑻</m:t>
                        </m:r>
                      </m:sup>
                    </m:sSup>
                    <m:r>
                      <a:rPr lang="en-US" altLang="zh-CN" sz="2000" b="1" i="1" smtClean="0">
                        <a:solidFill>
                          <a:srgbClr val="006666"/>
                        </a:solidFill>
                        <a:latin typeface="Cambria Math" panose="02040503050406030204" pitchFamily="18" charset="0"/>
                        <a:ea typeface="+mn-ea"/>
                      </a:rPr>
                      <m:t>=</m:t>
                    </m:r>
                    <m:sSup>
                      <m:sSupPr>
                        <m:ctrlPr>
                          <a:rPr lang="en-US" altLang="zh-CN" sz="2000" b="1" i="1" smtClean="0">
                            <a:solidFill>
                              <a:srgbClr val="006666"/>
                            </a:solidFill>
                            <a:latin typeface="Cambria Math" panose="02040503050406030204" pitchFamily="18" charset="0"/>
                            <a:ea typeface="+mn-ea"/>
                          </a:rPr>
                        </m:ctrlPr>
                      </m:sSupPr>
                      <m:e>
                        <m:d>
                          <m:dPr>
                            <m:ctrlPr>
                              <a:rPr lang="en-US" altLang="zh-CN" sz="2000" b="1" i="1" smtClean="0">
                                <a:solidFill>
                                  <a:srgbClr val="006666"/>
                                </a:solidFill>
                                <a:latin typeface="Cambria Math" panose="02040503050406030204" pitchFamily="18" charset="0"/>
                                <a:ea typeface="+mn-ea"/>
                              </a:rPr>
                            </m:ctrlPr>
                          </m:dPr>
                          <m:e>
                            <m:r>
                              <a:rPr lang="en-US" altLang="zh-CN" sz="2000" b="1" i="1" smtClean="0">
                                <a:solidFill>
                                  <a:srgbClr val="006666"/>
                                </a:solidFill>
                                <a:latin typeface="Cambria Math" panose="02040503050406030204" pitchFamily="18" charset="0"/>
                                <a:ea typeface="+mn-ea"/>
                              </a:rPr>
                              <m:t>𝝀</m:t>
                            </m:r>
                            <m:r>
                              <a:rPr lang="en-US" altLang="zh-CN" sz="2000" b="1" i="1" smtClean="0">
                                <a:solidFill>
                                  <a:srgbClr val="006666"/>
                                </a:solidFill>
                                <a:latin typeface="Cambria Math" panose="02040503050406030204" pitchFamily="18" charset="0"/>
                                <a:ea typeface="+mn-ea"/>
                              </a:rPr>
                              <m:t>𝑬</m:t>
                            </m:r>
                            <m:r>
                              <a:rPr lang="en-US" altLang="zh-CN" sz="2000" b="1" i="1" smtClean="0">
                                <a:solidFill>
                                  <a:srgbClr val="006666"/>
                                </a:solidFill>
                                <a:latin typeface="Cambria Math" panose="02040503050406030204" pitchFamily="18" charset="0"/>
                                <a:ea typeface="+mn-ea"/>
                              </a:rPr>
                              <m:t>−</m:t>
                            </m:r>
                            <m:r>
                              <a:rPr lang="en-US" altLang="zh-CN" sz="2000" b="1" i="1" smtClean="0">
                                <a:solidFill>
                                  <a:srgbClr val="006666"/>
                                </a:solidFill>
                                <a:latin typeface="Cambria Math" panose="02040503050406030204" pitchFamily="18" charset="0"/>
                                <a:ea typeface="+mn-ea"/>
                              </a:rPr>
                              <m:t>𝑨</m:t>
                            </m:r>
                          </m:e>
                        </m:d>
                      </m:e>
                      <m:sup>
                        <m:r>
                          <a:rPr lang="en-US" altLang="zh-CN" sz="2000" b="1" i="1" smtClean="0">
                            <a:solidFill>
                              <a:srgbClr val="006666"/>
                            </a:solidFill>
                            <a:latin typeface="Cambria Math" panose="02040503050406030204" pitchFamily="18" charset="0"/>
                            <a:ea typeface="+mn-ea"/>
                          </a:rPr>
                          <m:t>𝑻</m:t>
                        </m:r>
                      </m:sup>
                    </m:sSup>
                  </m:oMath>
                </a14:m>
                <a:r>
                  <a:rPr lang="en-US" altLang="zh-CN" sz="2000" b="1" dirty="0">
                    <a:solidFill>
                      <a:srgbClr val="006666"/>
                    </a:solidFill>
                    <a:latin typeface="+mn-ea"/>
                    <a:ea typeface="+mn-ea"/>
                  </a:rPr>
                  <a:t>, </a:t>
                </a:r>
                <a:r>
                  <a:rPr lang="zh-CN" altLang="en-US" sz="2000" b="1" dirty="0">
                    <a:solidFill>
                      <a:srgbClr val="006666"/>
                    </a:solidFill>
                    <a:latin typeface="+mn-ea"/>
                    <a:ea typeface="+mn-ea"/>
                  </a:rPr>
                  <a:t>所以</a:t>
                </a:r>
                <a14:m>
                  <m:oMath xmlns:m="http://schemas.openxmlformats.org/officeDocument/2006/math">
                    <m:r>
                      <a:rPr lang="en-US" altLang="zh-CN" sz="2000" b="1" i="1" smtClean="0">
                        <a:solidFill>
                          <a:srgbClr val="006666"/>
                        </a:solidFill>
                        <a:latin typeface="Cambria Math" panose="02040503050406030204" pitchFamily="18" charset="0"/>
                        <a:ea typeface="+mn-ea"/>
                      </a:rPr>
                      <m:t>𝑨</m:t>
                    </m:r>
                  </m:oMath>
                </a14:m>
                <a:r>
                  <a:rPr lang="zh-CN" altLang="en-US" sz="2000" b="1" dirty="0">
                    <a:solidFill>
                      <a:srgbClr val="006666"/>
                    </a:solidFill>
                    <a:latin typeface="+mn-ea"/>
                    <a:ea typeface="+mn-ea"/>
                  </a:rPr>
                  <a:t>与</a:t>
                </a:r>
                <a14:m>
                  <m:oMath xmlns:m="http://schemas.openxmlformats.org/officeDocument/2006/math">
                    <m:sSup>
                      <m:sSupPr>
                        <m:ctrlPr>
                          <a:rPr lang="en-US" altLang="zh-CN" sz="2000" b="1" i="1" dirty="0" smtClean="0">
                            <a:solidFill>
                              <a:srgbClr val="006666"/>
                            </a:solidFill>
                            <a:latin typeface="Cambria Math" panose="02040503050406030204" pitchFamily="18" charset="0"/>
                            <a:ea typeface="+mn-ea"/>
                          </a:rPr>
                        </m:ctrlPr>
                      </m:sSupPr>
                      <m:e>
                        <m:r>
                          <a:rPr lang="en-US" altLang="zh-CN" sz="2000" b="1" i="1" dirty="0" smtClean="0">
                            <a:solidFill>
                              <a:srgbClr val="006666"/>
                            </a:solidFill>
                            <a:latin typeface="Cambria Math" panose="02040503050406030204" pitchFamily="18" charset="0"/>
                            <a:ea typeface="+mn-ea"/>
                          </a:rPr>
                          <m:t>𝑨</m:t>
                        </m:r>
                      </m:e>
                      <m:sup>
                        <m:r>
                          <a:rPr lang="en-US" altLang="zh-CN" sz="2000" b="1" i="1" dirty="0" smtClean="0">
                            <a:solidFill>
                              <a:srgbClr val="006666"/>
                            </a:solidFill>
                            <a:latin typeface="Cambria Math" panose="02040503050406030204" pitchFamily="18" charset="0"/>
                            <a:ea typeface="+mn-ea"/>
                          </a:rPr>
                          <m:t>𝑻</m:t>
                        </m:r>
                      </m:sup>
                    </m:sSup>
                  </m:oMath>
                </a14:m>
                <a:r>
                  <a:rPr lang="zh-CN" altLang="en-US" sz="2000" b="1" dirty="0">
                    <a:solidFill>
                      <a:srgbClr val="006666"/>
                    </a:solidFill>
                    <a:latin typeface="+mn-ea"/>
                    <a:ea typeface="+mn-ea"/>
                  </a:rPr>
                  <a:t>的特征矩阵有相同的</a:t>
                </a:r>
                <a:endParaRPr lang="en-US" altLang="zh-CN" sz="2000" b="1" dirty="0">
                  <a:solidFill>
                    <a:srgbClr val="006666"/>
                  </a:solidFill>
                  <a:latin typeface="+mn-ea"/>
                  <a:ea typeface="+mn-ea"/>
                </a:endParaRPr>
              </a:p>
              <a:p>
                <a:pPr>
                  <a:lnSpc>
                    <a:spcPct val="150000"/>
                  </a:lnSpc>
                  <a:spcBef>
                    <a:spcPct val="0"/>
                  </a:spcBef>
                  <a:buSzTx/>
                  <a:buNone/>
                </a:pPr>
                <a:r>
                  <a:rPr lang="en-US" altLang="zh-CN" sz="2000" b="1" dirty="0">
                    <a:solidFill>
                      <a:srgbClr val="006666"/>
                    </a:solidFill>
                    <a:latin typeface="+mn-ea"/>
                    <a:ea typeface="+mn-ea"/>
                  </a:rPr>
                  <a:t>    </a:t>
                </a:r>
                <a:r>
                  <a:rPr lang="zh-CN" altLang="en-US" sz="2000" b="1" dirty="0">
                    <a:solidFill>
                      <a:srgbClr val="006666"/>
                    </a:solidFill>
                    <a:latin typeface="+mn-ea"/>
                    <a:ea typeface="+mn-ea"/>
                  </a:rPr>
                  <a:t>行列式因子，故</a:t>
                </a:r>
                <a14:m>
                  <m:oMath xmlns:m="http://schemas.openxmlformats.org/officeDocument/2006/math">
                    <m:r>
                      <a:rPr lang="en-US" altLang="zh-CN" sz="2000" b="1" i="1" smtClean="0">
                        <a:solidFill>
                          <a:srgbClr val="006666"/>
                        </a:solidFill>
                        <a:latin typeface="Cambria Math" panose="02040503050406030204" pitchFamily="18" charset="0"/>
                        <a:ea typeface="+mn-ea"/>
                      </a:rPr>
                      <m:t>𝑨</m:t>
                    </m:r>
                  </m:oMath>
                </a14:m>
                <a:r>
                  <a:rPr lang="zh-CN" altLang="en-US" sz="2000" b="1" dirty="0">
                    <a:solidFill>
                      <a:srgbClr val="006666"/>
                    </a:solidFill>
                    <a:latin typeface="+mn-ea"/>
                    <a:ea typeface="+mn-ea"/>
                  </a:rPr>
                  <a:t>与</a:t>
                </a:r>
                <a14:m>
                  <m:oMath xmlns:m="http://schemas.openxmlformats.org/officeDocument/2006/math">
                    <m:sSup>
                      <m:sSupPr>
                        <m:ctrlPr>
                          <a:rPr lang="en-US" altLang="zh-CN" sz="2000" b="1" i="1" dirty="0" smtClean="0">
                            <a:solidFill>
                              <a:srgbClr val="006666"/>
                            </a:solidFill>
                            <a:latin typeface="Cambria Math" panose="02040503050406030204" pitchFamily="18" charset="0"/>
                            <a:ea typeface="+mn-ea"/>
                          </a:rPr>
                        </m:ctrlPr>
                      </m:sSupPr>
                      <m:e>
                        <m:r>
                          <a:rPr lang="en-US" altLang="zh-CN" sz="2000" b="1" i="1" dirty="0" smtClean="0">
                            <a:solidFill>
                              <a:srgbClr val="006666"/>
                            </a:solidFill>
                            <a:latin typeface="Cambria Math" panose="02040503050406030204" pitchFamily="18" charset="0"/>
                            <a:ea typeface="+mn-ea"/>
                          </a:rPr>
                          <m:t>𝑨</m:t>
                        </m:r>
                      </m:e>
                      <m:sup>
                        <m:r>
                          <a:rPr lang="en-US" altLang="zh-CN" sz="2000" b="1" i="1" dirty="0" smtClean="0">
                            <a:solidFill>
                              <a:srgbClr val="006666"/>
                            </a:solidFill>
                            <a:latin typeface="Cambria Math" panose="02040503050406030204" pitchFamily="18" charset="0"/>
                            <a:ea typeface="+mn-ea"/>
                          </a:rPr>
                          <m:t>𝑻</m:t>
                        </m:r>
                      </m:sup>
                    </m:sSup>
                  </m:oMath>
                </a14:m>
                <a:r>
                  <a:rPr lang="zh-CN" altLang="en-US" sz="2000" b="1" dirty="0">
                    <a:solidFill>
                      <a:srgbClr val="006666"/>
                    </a:solidFill>
                    <a:latin typeface="+mn-ea"/>
                    <a:ea typeface="+mn-ea"/>
                  </a:rPr>
                  <a:t>相似</a:t>
                </a:r>
                <a:r>
                  <a:rPr lang="en-US" altLang="zh-CN" sz="2000" b="1" dirty="0">
                    <a:solidFill>
                      <a:srgbClr val="006666"/>
                    </a:solidFill>
                    <a:latin typeface="+mn-ea"/>
                    <a:ea typeface="+mn-ea"/>
                  </a:rPr>
                  <a:t>.</a:t>
                </a:r>
                <a:endParaRPr lang="zh-CN" altLang="en-US" sz="2000" b="1" dirty="0">
                  <a:solidFill>
                    <a:srgbClr val="006666"/>
                  </a:solidFill>
                  <a:latin typeface="+mn-ea"/>
                  <a:ea typeface="+mn-ea"/>
                </a:endParaRPr>
              </a:p>
            </p:txBody>
          </p:sp>
        </mc:Choice>
        <mc:Fallback xmlns="">
          <p:sp>
            <p:nvSpPr>
              <p:cNvPr id="10" name="Rectangle 13"/>
              <p:cNvSpPr>
                <a:spLocks noRot="1" noChangeAspect="1" noMove="1" noResize="1" noEditPoints="1" noAdjustHandles="1" noChangeArrowheads="1" noChangeShapeType="1" noTextEdit="1"/>
              </p:cNvSpPr>
              <p:nvPr/>
            </p:nvSpPr>
            <p:spPr bwMode="auto">
              <a:xfrm>
                <a:off x="695325" y="2162540"/>
                <a:ext cx="7561263" cy="975011"/>
              </a:xfrm>
              <a:prstGeom prst="rect">
                <a:avLst/>
              </a:prstGeom>
              <a:blipFill rotWithShape="0">
                <a:blip r:embed="rId4"/>
                <a:stretch>
                  <a:fillRect l="-806" b="-1062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13"/>
              <p:cNvSpPr>
                <a:spLocks noChangeArrowheads="1"/>
              </p:cNvSpPr>
              <p:nvPr/>
            </p:nvSpPr>
            <p:spPr bwMode="auto">
              <a:xfrm>
                <a:off x="714792" y="3753191"/>
                <a:ext cx="6368633" cy="154830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en-US" altLang="zh-CN" sz="2000" b="1" dirty="0">
                    <a:solidFill>
                      <a:srgbClr val="0070C0"/>
                    </a:solidFill>
                    <a:ea typeface="+mn-ea"/>
                  </a:rPr>
                  <a:t>           </a:t>
                </a:r>
                <a14:m>
                  <m:oMath xmlns:m="http://schemas.openxmlformats.org/officeDocument/2006/math">
                    <m:d>
                      <m:dPr>
                        <m:begChr m:val="["/>
                        <m:endChr m:val="]"/>
                        <m:ctrlPr>
                          <a:rPr lang="en-US" altLang="zh-CN" sz="2000" b="1" i="1" smtClean="0">
                            <a:solidFill>
                              <a:srgbClr val="0070C0"/>
                            </a:solidFill>
                            <a:latin typeface="Cambria Math" panose="02040503050406030204" pitchFamily="18" charset="0"/>
                            <a:ea typeface="+mn-ea"/>
                          </a:rPr>
                        </m:ctrlPr>
                      </m:dPr>
                      <m:e>
                        <m:m>
                          <m:mPr>
                            <m:mcs>
                              <m:mc>
                                <m:mcPr>
                                  <m:count m:val="3"/>
                                  <m:mcJc m:val="center"/>
                                </m:mcPr>
                              </m:mc>
                            </m:mcs>
                            <m:ctrlPr>
                              <a:rPr lang="zh-CN" altLang="en-US" sz="2000" i="1">
                                <a:solidFill>
                                  <a:srgbClr val="0070C0"/>
                                </a:solidFill>
                                <a:latin typeface="Cambria Math" panose="02040503050406030204" pitchFamily="18" charset="0"/>
                              </a:rPr>
                            </m:ctrlPr>
                          </m:mPr>
                          <m:mr>
                            <m:e>
                              <m:r>
                                <m:rPr>
                                  <m:brk m:alnAt="7"/>
                                </m:rPr>
                                <a:rPr lang="en-US" altLang="zh-CN" sz="2000" b="0" i="0" smtClean="0">
                                  <a:solidFill>
                                    <a:srgbClr val="0070C0"/>
                                  </a:solidFill>
                                  <a:latin typeface="Cambria Math" panose="02040503050406030204" pitchFamily="18" charset="0"/>
                                </a:rPr>
                                <m:t>3</m:t>
                              </m:r>
                            </m:e>
                            <m:e>
                              <m:r>
                                <a:rPr lang="en-US" altLang="zh-CN" sz="2000" b="0" i="1" smtClean="0">
                                  <a:solidFill>
                                    <a:srgbClr val="0070C0"/>
                                  </a:solidFill>
                                  <a:latin typeface="Cambria Math" panose="02040503050406030204" pitchFamily="18" charset="0"/>
                                </a:rPr>
                                <m:t>1</m:t>
                              </m:r>
                            </m:e>
                            <m:e/>
                          </m:mr>
                          <m:mr>
                            <m:e/>
                            <m:e>
                              <m:r>
                                <a:rPr lang="zh-CN" altLang="en-US" sz="2000">
                                  <a:solidFill>
                                    <a:srgbClr val="0070C0"/>
                                  </a:solidFill>
                                  <a:latin typeface="Cambria Math"/>
                                </a:rPr>
                                <m:t>3</m:t>
                              </m:r>
                            </m:e>
                            <m:e>
                              <m:r>
                                <a:rPr lang="zh-CN" altLang="en-US" sz="2000">
                                  <a:solidFill>
                                    <a:srgbClr val="0070C0"/>
                                  </a:solidFill>
                                  <a:latin typeface="Cambria Math"/>
                                </a:rPr>
                                <m:t>1</m:t>
                              </m:r>
                            </m:e>
                          </m:mr>
                          <m:mr>
                            <m:e/>
                            <m:e/>
                            <m:e>
                              <m:r>
                                <a:rPr lang="zh-CN" altLang="en-US" sz="2000">
                                  <a:solidFill>
                                    <a:srgbClr val="0070C0"/>
                                  </a:solidFill>
                                  <a:latin typeface="Cambria Math"/>
                                </a:rPr>
                                <m:t>3</m:t>
                              </m:r>
                            </m:e>
                          </m:mr>
                        </m:m>
                      </m:e>
                    </m:d>
                  </m:oMath>
                </a14:m>
                <a:r>
                  <a:rPr lang="zh-CN" altLang="en-US" sz="2000" b="1" dirty="0">
                    <a:solidFill>
                      <a:srgbClr val="0070C0"/>
                    </a:solidFill>
                    <a:latin typeface="+mn-ea"/>
                    <a:ea typeface="+mn-ea"/>
                  </a:rPr>
                  <a:t>与</a:t>
                </a:r>
                <a14:m>
                  <m:oMath xmlns:m="http://schemas.openxmlformats.org/officeDocument/2006/math">
                    <m:d>
                      <m:dPr>
                        <m:begChr m:val="["/>
                        <m:endChr m:val="]"/>
                        <m:ctrlPr>
                          <a:rPr lang="en-US" altLang="zh-CN" sz="2000" b="1" i="1">
                            <a:solidFill>
                              <a:srgbClr val="0070C0"/>
                            </a:solidFill>
                            <a:latin typeface="Cambria Math" panose="02040503050406030204" pitchFamily="18" charset="0"/>
                          </a:rPr>
                        </m:ctrlPr>
                      </m:dPr>
                      <m:e>
                        <m:m>
                          <m:mPr>
                            <m:mcs>
                              <m:mc>
                                <m:mcPr>
                                  <m:count m:val="3"/>
                                  <m:mcJc m:val="center"/>
                                </m:mcPr>
                              </m:mc>
                            </m:mcs>
                            <m:ctrlPr>
                              <a:rPr lang="zh-CN" altLang="en-US" sz="2000" i="1">
                                <a:solidFill>
                                  <a:srgbClr val="0070C0"/>
                                </a:solidFill>
                                <a:latin typeface="Cambria Math" panose="02040503050406030204" pitchFamily="18" charset="0"/>
                              </a:rPr>
                            </m:ctrlPr>
                          </m:mPr>
                          <m:mr>
                            <m:e>
                              <m:r>
                                <m:rPr>
                                  <m:brk m:alnAt="7"/>
                                </m:rPr>
                                <a:rPr lang="en-US" altLang="zh-CN" sz="2000">
                                  <a:solidFill>
                                    <a:srgbClr val="0070C0"/>
                                  </a:solidFill>
                                  <a:latin typeface="Cambria Math" panose="02040503050406030204" pitchFamily="18" charset="0"/>
                                </a:rPr>
                                <m:t>3</m:t>
                              </m:r>
                            </m:e>
                            <m:e/>
                            <m:e/>
                          </m:mr>
                          <m:mr>
                            <m:e>
                              <m:r>
                                <a:rPr lang="en-US" altLang="zh-CN" sz="2000" b="0" i="1" smtClean="0">
                                  <a:solidFill>
                                    <a:srgbClr val="0070C0"/>
                                  </a:solidFill>
                                  <a:latin typeface="Cambria Math" panose="02040503050406030204" pitchFamily="18" charset="0"/>
                                </a:rPr>
                                <m:t>1</m:t>
                              </m:r>
                            </m:e>
                            <m:e>
                              <m:r>
                                <a:rPr lang="zh-CN" altLang="en-US" sz="2000">
                                  <a:solidFill>
                                    <a:srgbClr val="0070C0"/>
                                  </a:solidFill>
                                  <a:latin typeface="Cambria Math"/>
                                </a:rPr>
                                <m:t>3</m:t>
                              </m:r>
                            </m:e>
                            <m:e/>
                          </m:mr>
                          <m:mr>
                            <m:e/>
                            <m:e>
                              <m:r>
                                <a:rPr lang="en-US" altLang="zh-CN" sz="2000" b="0" i="1" smtClean="0">
                                  <a:solidFill>
                                    <a:srgbClr val="0070C0"/>
                                  </a:solidFill>
                                  <a:latin typeface="Cambria Math" panose="02040503050406030204" pitchFamily="18" charset="0"/>
                                </a:rPr>
                                <m:t>1</m:t>
                              </m:r>
                            </m:e>
                            <m:e>
                              <m:r>
                                <a:rPr lang="zh-CN" altLang="en-US" sz="2000">
                                  <a:solidFill>
                                    <a:srgbClr val="0070C0"/>
                                  </a:solidFill>
                                  <a:latin typeface="Cambria Math"/>
                                </a:rPr>
                                <m:t>3</m:t>
                              </m:r>
                            </m:e>
                          </m:mr>
                        </m:m>
                      </m:e>
                    </m:d>
                  </m:oMath>
                </a14:m>
                <a:r>
                  <a:rPr lang="zh-CN" altLang="en-US" sz="2000" b="1" dirty="0">
                    <a:solidFill>
                      <a:srgbClr val="0070C0"/>
                    </a:solidFill>
                    <a:latin typeface="+mn-ea"/>
                    <a:ea typeface="+mn-ea"/>
                  </a:rPr>
                  <a:t>相似，</a:t>
                </a:r>
                <a:endParaRPr lang="en-US" altLang="zh-CN" sz="2000" b="1" dirty="0">
                  <a:solidFill>
                    <a:srgbClr val="0070C0"/>
                  </a:solidFill>
                  <a:latin typeface="+mn-ea"/>
                  <a:ea typeface="+mn-ea"/>
                </a:endParaRPr>
              </a:p>
              <a:p>
                <a:pPr>
                  <a:spcBef>
                    <a:spcPct val="0"/>
                  </a:spcBef>
                  <a:buSzTx/>
                  <a:buNone/>
                </a:pPr>
                <a:endParaRPr lang="en-US" altLang="zh-CN" sz="2000" b="1" dirty="0">
                  <a:solidFill>
                    <a:srgbClr val="0070C0"/>
                  </a:solidFill>
                  <a:latin typeface="+mn-ea"/>
                  <a:ea typeface="+mn-ea"/>
                </a:endParaRPr>
              </a:p>
              <a:p>
                <a:pPr>
                  <a:spcBef>
                    <a:spcPct val="0"/>
                  </a:spcBef>
                  <a:buSzTx/>
                  <a:buNone/>
                </a:pPr>
                <a:r>
                  <a:rPr lang="zh-CN" altLang="en-US" sz="2000" b="1" dirty="0">
                    <a:solidFill>
                      <a:srgbClr val="0070C0"/>
                    </a:solidFill>
                    <a:latin typeface="+mn-ea"/>
                    <a:ea typeface="+mn-ea"/>
                  </a:rPr>
                  <a:t>因此这两个矩阵都称为</a:t>
                </a:r>
                <a:r>
                  <a:rPr lang="en-US" altLang="zh-CN" sz="2000" b="1" dirty="0">
                    <a:solidFill>
                      <a:srgbClr val="0070C0"/>
                    </a:solidFill>
                    <a:latin typeface="Cambria" panose="02040503050406030204" pitchFamily="18" charset="0"/>
                    <a:ea typeface="Cambria" panose="02040503050406030204" pitchFamily="18" charset="0"/>
                  </a:rPr>
                  <a:t>Jordan</a:t>
                </a:r>
                <a:r>
                  <a:rPr lang="zh-CN" altLang="en-US" sz="2000" b="1" dirty="0">
                    <a:solidFill>
                      <a:srgbClr val="0070C0"/>
                    </a:solidFill>
                    <a:latin typeface="+mn-ea"/>
                    <a:ea typeface="+mn-ea"/>
                  </a:rPr>
                  <a:t>块</a:t>
                </a:r>
                <a:r>
                  <a:rPr lang="en-US" altLang="zh-CN" sz="2000" b="1" dirty="0">
                    <a:solidFill>
                      <a:srgbClr val="0070C0"/>
                    </a:solidFill>
                    <a:latin typeface="+mn-ea"/>
                    <a:ea typeface="+mn-ea"/>
                  </a:rPr>
                  <a:t>.</a:t>
                </a:r>
                <a:endParaRPr lang="zh-CN" altLang="en-US" sz="2000" b="1" dirty="0">
                  <a:solidFill>
                    <a:srgbClr val="0070C0"/>
                  </a:solidFill>
                  <a:latin typeface="+mn-ea"/>
                  <a:ea typeface="+mn-ea"/>
                </a:endParaRPr>
              </a:p>
            </p:txBody>
          </p:sp>
        </mc:Choice>
        <mc:Fallback xmlns="">
          <p:sp>
            <p:nvSpPr>
              <p:cNvPr id="12" name="Rectangle 13"/>
              <p:cNvSpPr>
                <a:spLocks noRot="1" noChangeAspect="1" noMove="1" noResize="1" noEditPoints="1" noAdjustHandles="1" noChangeArrowheads="1" noChangeShapeType="1" noTextEdit="1"/>
              </p:cNvSpPr>
              <p:nvPr/>
            </p:nvSpPr>
            <p:spPr bwMode="auto">
              <a:xfrm>
                <a:off x="714792" y="3753191"/>
                <a:ext cx="6368633" cy="1548309"/>
              </a:xfrm>
              <a:prstGeom prst="rect">
                <a:avLst/>
              </a:prstGeom>
              <a:blipFill>
                <a:blip r:embed="rId5"/>
                <a:stretch>
                  <a:fillRect l="-957" b="-629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53768278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矩阵相似的条件</a:t>
            </a:r>
          </a:p>
        </p:txBody>
      </p:sp>
      <mc:AlternateContent xmlns:mc="http://schemas.openxmlformats.org/markup-compatibility/2006" xmlns:a14="http://schemas.microsoft.com/office/drawing/2010/main">
        <mc:Choice Requires="a14">
          <p:sp>
            <p:nvSpPr>
              <p:cNvPr id="3" name="Rectangle 13"/>
              <p:cNvSpPr>
                <a:spLocks noChangeArrowheads="1"/>
              </p:cNvSpPr>
              <p:nvPr/>
            </p:nvSpPr>
            <p:spPr bwMode="auto">
              <a:xfrm>
                <a:off x="714791" y="1494331"/>
                <a:ext cx="7415213"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400" b="1" dirty="0">
                    <a:solidFill>
                      <a:srgbClr val="002060"/>
                    </a:solidFill>
                    <a:latin typeface="+mn-ea"/>
                    <a:ea typeface="+mn-ea"/>
                  </a:rPr>
                  <a:t>例</a:t>
                </a:r>
                <a:r>
                  <a:rPr lang="en-US" altLang="zh-CN" sz="2400" b="1" dirty="0">
                    <a:solidFill>
                      <a:srgbClr val="002060"/>
                    </a:solidFill>
                    <a:latin typeface="+mn-ea"/>
                    <a:ea typeface="+mn-ea"/>
                  </a:rPr>
                  <a:t>8  </a:t>
                </a:r>
                <a:r>
                  <a:rPr lang="zh-CN" altLang="en-US" sz="2400" b="1" dirty="0">
                    <a:solidFill>
                      <a:srgbClr val="002060"/>
                    </a:solidFill>
                    <a:latin typeface="+mn-ea"/>
                    <a:ea typeface="+mn-ea"/>
                  </a:rPr>
                  <a:t>证明：由</a:t>
                </a:r>
                <a:r>
                  <a:rPr lang="en-US" altLang="zh-CN" sz="2400" b="1" dirty="0">
                    <a:solidFill>
                      <a:srgbClr val="002060"/>
                    </a:solidFill>
                    <a:latin typeface="+mn-ea"/>
                    <a:ea typeface="+mn-ea"/>
                  </a:rPr>
                  <a:t>Jordan</a:t>
                </a:r>
                <a:r>
                  <a:rPr lang="zh-CN" altLang="en-US" sz="2400" b="1" dirty="0">
                    <a:solidFill>
                      <a:srgbClr val="002060"/>
                    </a:solidFill>
                    <a:latin typeface="+mn-ea"/>
                    <a:ea typeface="+mn-ea"/>
                  </a:rPr>
                  <a:t>块</a:t>
                </a:r>
                <a14:m>
                  <m:oMath xmlns:m="http://schemas.openxmlformats.org/officeDocument/2006/math">
                    <m:sSub>
                      <m:sSubPr>
                        <m:ctrlPr>
                          <a:rPr lang="en-US" altLang="zh-CN" sz="2400" b="1" i="1" smtClean="0">
                            <a:solidFill>
                              <a:srgbClr val="002060"/>
                            </a:solidFill>
                            <a:latin typeface="Cambria Math" panose="02040503050406030204" pitchFamily="18" charset="0"/>
                            <a:ea typeface="+mn-ea"/>
                          </a:rPr>
                        </m:ctrlPr>
                      </m:sSubPr>
                      <m:e>
                        <m:r>
                          <a:rPr lang="en-US" altLang="zh-CN" sz="2400" b="1" i="1" smtClean="0">
                            <a:solidFill>
                              <a:srgbClr val="002060"/>
                            </a:solidFill>
                            <a:latin typeface="Cambria Math" panose="02040503050406030204" pitchFamily="18" charset="0"/>
                            <a:ea typeface="+mn-ea"/>
                          </a:rPr>
                          <m:t>𝑱</m:t>
                        </m:r>
                      </m:e>
                      <m:sub>
                        <m:r>
                          <a:rPr lang="en-US" altLang="zh-CN" sz="2400" b="1" i="1" smtClean="0">
                            <a:solidFill>
                              <a:srgbClr val="002060"/>
                            </a:solidFill>
                            <a:latin typeface="Cambria Math" panose="02040503050406030204" pitchFamily="18" charset="0"/>
                            <a:ea typeface="+mn-ea"/>
                          </a:rPr>
                          <m:t>𝒊</m:t>
                        </m:r>
                      </m:sub>
                    </m:sSub>
                  </m:oMath>
                </a14:m>
                <a:r>
                  <a:rPr lang="zh-CN" altLang="en-US" sz="2400" b="1" dirty="0">
                    <a:solidFill>
                      <a:srgbClr val="002060"/>
                    </a:solidFill>
                    <a:latin typeface="+mn-ea"/>
                    <a:ea typeface="+mn-ea"/>
                  </a:rPr>
                  <a:t>组成的分块对角阵</a:t>
                </a:r>
              </a:p>
            </p:txBody>
          </p:sp>
        </mc:Choice>
        <mc:Fallback xmlns="">
          <p:sp>
            <p:nvSpPr>
              <p:cNvPr id="3" name="Rectangle 13"/>
              <p:cNvSpPr>
                <a:spLocks noRot="1" noChangeAspect="1" noMove="1" noResize="1" noEditPoints="1" noAdjustHandles="1" noChangeArrowheads="1" noChangeShapeType="1" noTextEdit="1"/>
              </p:cNvSpPr>
              <p:nvPr/>
            </p:nvSpPr>
            <p:spPr bwMode="auto">
              <a:xfrm>
                <a:off x="714791" y="1494331"/>
                <a:ext cx="7415213" cy="461665"/>
              </a:xfrm>
              <a:prstGeom prst="rect">
                <a:avLst/>
              </a:prstGeom>
              <a:blipFill>
                <a:blip r:embed="rId3"/>
                <a:stretch>
                  <a:fillRect l="-1233" t="-10526" b="-28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Rectangle 13"/>
          <p:cNvSpPr>
            <a:spLocks noChangeArrowheads="1"/>
          </p:cNvSpPr>
          <p:nvPr/>
        </p:nvSpPr>
        <p:spPr bwMode="auto">
          <a:xfrm>
            <a:off x="714791" y="4496041"/>
            <a:ext cx="754179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50000"/>
              </a:lnSpc>
              <a:spcBef>
                <a:spcPct val="0"/>
              </a:spcBef>
              <a:buSzTx/>
              <a:buNone/>
            </a:pPr>
            <a:r>
              <a:rPr lang="zh-CN" altLang="en-US" sz="2000" b="1" dirty="0">
                <a:solidFill>
                  <a:srgbClr val="006666"/>
                </a:solidFill>
                <a:latin typeface="+mn-ea"/>
                <a:ea typeface="+mn-ea"/>
              </a:rPr>
              <a:t>证明  因为两个矩阵有相同的</a:t>
            </a:r>
            <a:r>
              <a:rPr lang="en-US" altLang="zh-CN" sz="2000" b="1" dirty="0">
                <a:solidFill>
                  <a:srgbClr val="006666"/>
                </a:solidFill>
                <a:latin typeface="Cambria" panose="02040503050406030204" pitchFamily="18" charset="0"/>
                <a:ea typeface="Cambria" panose="02040503050406030204" pitchFamily="18" charset="0"/>
              </a:rPr>
              <a:t>Jordan</a:t>
            </a:r>
            <a:r>
              <a:rPr lang="zh-CN" altLang="en-US" sz="2000" b="1" dirty="0">
                <a:solidFill>
                  <a:srgbClr val="006666"/>
                </a:solidFill>
                <a:latin typeface="+mn-ea"/>
                <a:ea typeface="+mn-ea"/>
              </a:rPr>
              <a:t>块，所以有相同的初等因子，</a:t>
            </a:r>
            <a:endParaRPr lang="en-US" altLang="zh-CN" sz="2000" b="1" dirty="0">
              <a:solidFill>
                <a:srgbClr val="006666"/>
              </a:solidFill>
              <a:latin typeface="+mn-ea"/>
              <a:ea typeface="+mn-ea"/>
            </a:endParaRPr>
          </a:p>
          <a:p>
            <a:pPr>
              <a:lnSpc>
                <a:spcPct val="150000"/>
              </a:lnSpc>
              <a:spcBef>
                <a:spcPct val="0"/>
              </a:spcBef>
              <a:buSzTx/>
              <a:buNone/>
            </a:pPr>
            <a:r>
              <a:rPr lang="en-US" altLang="zh-CN" sz="2000" b="1" dirty="0">
                <a:solidFill>
                  <a:srgbClr val="006666"/>
                </a:solidFill>
                <a:latin typeface="+mn-ea"/>
                <a:ea typeface="+mn-ea"/>
              </a:rPr>
              <a:t>        </a:t>
            </a:r>
            <a:r>
              <a:rPr lang="zh-CN" altLang="en-US" sz="2000" b="1" dirty="0">
                <a:solidFill>
                  <a:srgbClr val="006666"/>
                </a:solidFill>
                <a:latin typeface="+mn-ea"/>
                <a:ea typeface="+mn-ea"/>
              </a:rPr>
              <a:t>因此相似</a:t>
            </a:r>
            <a:r>
              <a:rPr lang="en-US" altLang="zh-CN" sz="2000" b="1" dirty="0">
                <a:solidFill>
                  <a:srgbClr val="006666"/>
                </a:solidFill>
                <a:latin typeface="+mn-ea"/>
                <a:ea typeface="+mn-ea"/>
              </a:rPr>
              <a:t>.</a:t>
            </a:r>
            <a:endParaRPr lang="zh-CN" altLang="en-US" sz="2000" b="1" dirty="0">
              <a:solidFill>
                <a:srgbClr val="006666"/>
              </a:solidFill>
              <a:latin typeface="+mn-ea"/>
              <a:ea typeface="+mn-ea"/>
            </a:endParaRPr>
          </a:p>
        </p:txBody>
      </p:sp>
      <mc:AlternateContent xmlns:mc="http://schemas.openxmlformats.org/markup-compatibility/2006" xmlns:a14="http://schemas.microsoft.com/office/drawing/2010/main">
        <mc:Choice Requires="a14">
          <p:sp>
            <p:nvSpPr>
              <p:cNvPr id="4" name="矩形 3"/>
              <p:cNvSpPr/>
              <p:nvPr/>
            </p:nvSpPr>
            <p:spPr>
              <a:xfrm>
                <a:off x="1405924" y="1958025"/>
                <a:ext cx="6290276" cy="1739964"/>
              </a:xfrm>
              <a:prstGeom prst="rect">
                <a:avLst/>
              </a:prstGeom>
            </p:spPr>
            <p:txBody>
              <a:bodyPr wrap="square">
                <a:spAutoFit/>
              </a:bodyPr>
              <a:lstStyle/>
              <a:p>
                <a14:m>
                  <m:oMath xmlns:m="http://schemas.openxmlformats.org/officeDocument/2006/math">
                    <m:d>
                      <m:dPr>
                        <m:begChr m:val="["/>
                        <m:endChr m:val="]"/>
                        <m:ctrlPr>
                          <a:rPr lang="en-US" altLang="zh-CN" sz="2400" b="1" i="1" smtClean="0">
                            <a:solidFill>
                              <a:srgbClr val="002060"/>
                            </a:solidFill>
                            <a:latin typeface="Cambria Math" panose="02040503050406030204" pitchFamily="18" charset="0"/>
                          </a:rPr>
                        </m:ctrlPr>
                      </m:dPr>
                      <m:e>
                        <m:m>
                          <m:mPr>
                            <m:mcs>
                              <m:mc>
                                <m:mcPr>
                                  <m:count m:val="4"/>
                                  <m:mcJc m:val="center"/>
                                </m:mcPr>
                              </m:mc>
                            </m:mcs>
                            <m:ctrlPr>
                              <a:rPr lang="zh-CN" altLang="en-US" sz="2400" b="1" i="1">
                                <a:solidFill>
                                  <a:srgbClr val="002060"/>
                                </a:solidFill>
                                <a:latin typeface="Cambria Math" panose="02040503050406030204" pitchFamily="18" charset="0"/>
                              </a:rPr>
                            </m:ctrlPr>
                          </m:mPr>
                          <m:mr>
                            <m:e>
                              <m:sSub>
                                <m:sSubPr>
                                  <m:ctrlPr>
                                    <a:rPr lang="zh-CN" altLang="en-US" sz="2400" b="1" i="1">
                                      <a:solidFill>
                                        <a:srgbClr val="002060"/>
                                      </a:solidFill>
                                      <a:latin typeface="Cambria Math" panose="02040503050406030204" pitchFamily="18" charset="0"/>
                                    </a:rPr>
                                  </m:ctrlPr>
                                </m:sSubPr>
                                <m:e>
                                  <m:r>
                                    <a:rPr lang="zh-CN" altLang="en-US" sz="2400" b="1" i="1">
                                      <a:solidFill>
                                        <a:srgbClr val="002060"/>
                                      </a:solidFill>
                                      <a:latin typeface="Cambria Math" panose="02040503050406030204" pitchFamily="18" charset="0"/>
                                    </a:rPr>
                                    <m:t>𝑱</m:t>
                                  </m:r>
                                </m:e>
                                <m:sub>
                                  <m:r>
                                    <a:rPr lang="zh-CN" altLang="en-US" sz="2400" b="1" i="1">
                                      <a:solidFill>
                                        <a:srgbClr val="002060"/>
                                      </a:solidFill>
                                      <a:latin typeface="Cambria Math" panose="02040503050406030204" pitchFamily="18" charset="0"/>
                                    </a:rPr>
                                    <m:t>𝟏</m:t>
                                  </m:r>
                                </m:sub>
                              </m:sSub>
                            </m:e>
                            <m:e/>
                            <m:e/>
                            <m:e/>
                          </m:mr>
                          <m:mr>
                            <m:e/>
                            <m:e>
                              <m:sSub>
                                <m:sSubPr>
                                  <m:ctrlPr>
                                    <a:rPr lang="zh-CN" altLang="en-US" sz="2400" b="1" i="1">
                                      <a:solidFill>
                                        <a:srgbClr val="002060"/>
                                      </a:solidFill>
                                      <a:latin typeface="Cambria Math" panose="02040503050406030204" pitchFamily="18" charset="0"/>
                                    </a:rPr>
                                  </m:ctrlPr>
                                </m:sSubPr>
                                <m:e>
                                  <m:r>
                                    <a:rPr lang="zh-CN" altLang="en-US" sz="2400" b="1" i="1">
                                      <a:solidFill>
                                        <a:srgbClr val="002060"/>
                                      </a:solidFill>
                                      <a:latin typeface="Cambria Math" panose="02040503050406030204" pitchFamily="18" charset="0"/>
                                    </a:rPr>
                                    <m:t>𝑱</m:t>
                                  </m:r>
                                </m:e>
                                <m:sub>
                                  <m:r>
                                    <a:rPr lang="zh-CN" altLang="en-US" sz="2400" b="1" i="1">
                                      <a:solidFill>
                                        <a:srgbClr val="002060"/>
                                      </a:solidFill>
                                      <a:latin typeface="Cambria Math" panose="02040503050406030204" pitchFamily="18" charset="0"/>
                                    </a:rPr>
                                    <m:t>𝟐</m:t>
                                  </m:r>
                                </m:sub>
                              </m:sSub>
                            </m:e>
                            <m:e/>
                            <m:e/>
                          </m:mr>
                          <m:mr>
                            <m:e/>
                            <m:e/>
                            <m:e>
                              <m:r>
                                <a:rPr lang="zh-CN" altLang="en-US" sz="2400" b="1">
                                  <a:solidFill>
                                    <a:srgbClr val="002060"/>
                                  </a:solidFill>
                                  <a:latin typeface="Cambria Math" panose="02040503050406030204" pitchFamily="18" charset="0"/>
                                </a:rPr>
                                <m:t>⋱</m:t>
                              </m:r>
                            </m:e>
                            <m:e/>
                          </m:mr>
                          <m:mr>
                            <m:e/>
                            <m:e/>
                            <m:e/>
                            <m:e>
                              <m:sSub>
                                <m:sSubPr>
                                  <m:ctrlPr>
                                    <a:rPr lang="zh-CN" altLang="en-US" sz="2400" b="1" i="1">
                                      <a:solidFill>
                                        <a:srgbClr val="002060"/>
                                      </a:solidFill>
                                      <a:latin typeface="Cambria Math" panose="02040503050406030204" pitchFamily="18" charset="0"/>
                                    </a:rPr>
                                  </m:ctrlPr>
                                </m:sSubPr>
                                <m:e>
                                  <m:r>
                                    <a:rPr lang="zh-CN" altLang="en-US" sz="2400" b="1" i="1">
                                      <a:solidFill>
                                        <a:srgbClr val="002060"/>
                                      </a:solidFill>
                                      <a:latin typeface="Cambria Math" panose="02040503050406030204" pitchFamily="18" charset="0"/>
                                    </a:rPr>
                                    <m:t>𝑱</m:t>
                                  </m:r>
                                </m:e>
                                <m:sub>
                                  <m:r>
                                    <a:rPr lang="zh-CN" altLang="en-US" sz="2400" b="1" i="1">
                                      <a:solidFill>
                                        <a:srgbClr val="002060"/>
                                      </a:solidFill>
                                      <a:latin typeface="Cambria Math" panose="02040503050406030204" pitchFamily="18" charset="0"/>
                                    </a:rPr>
                                    <m:t>𝒔</m:t>
                                  </m:r>
                                </m:sub>
                              </m:sSub>
                            </m:e>
                          </m:mr>
                        </m:m>
                      </m:e>
                    </m:d>
                  </m:oMath>
                </a14:m>
                <a:r>
                  <a:rPr lang="zh-CN" altLang="en-US" sz="2400" b="1" dirty="0">
                    <a:solidFill>
                      <a:srgbClr val="002060"/>
                    </a:solidFill>
                    <a:latin typeface="+mn-ea"/>
                  </a:rPr>
                  <a:t>与</a:t>
                </a:r>
                <a14:m>
                  <m:oMath xmlns:m="http://schemas.openxmlformats.org/officeDocument/2006/math">
                    <m:d>
                      <m:dPr>
                        <m:begChr m:val="["/>
                        <m:endChr m:val="]"/>
                        <m:ctrlPr>
                          <a:rPr lang="en-US" altLang="zh-CN" sz="2400" b="1" i="1">
                            <a:solidFill>
                              <a:srgbClr val="002060"/>
                            </a:solidFill>
                            <a:latin typeface="Cambria Math" panose="02040503050406030204" pitchFamily="18" charset="0"/>
                          </a:rPr>
                        </m:ctrlPr>
                      </m:dPr>
                      <m:e>
                        <m:m>
                          <m:mPr>
                            <m:mcs>
                              <m:mc>
                                <m:mcPr>
                                  <m:count m:val="4"/>
                                  <m:mcJc m:val="center"/>
                                </m:mcPr>
                              </m:mc>
                            </m:mcs>
                            <m:ctrlPr>
                              <a:rPr lang="zh-CN" altLang="en-US" sz="2400" b="1" i="1">
                                <a:solidFill>
                                  <a:srgbClr val="002060"/>
                                </a:solidFill>
                                <a:latin typeface="Cambria Math" panose="02040503050406030204" pitchFamily="18" charset="0"/>
                              </a:rPr>
                            </m:ctrlPr>
                          </m:mPr>
                          <m:mr>
                            <m:e>
                              <m:sSub>
                                <m:sSubPr>
                                  <m:ctrlPr>
                                    <a:rPr lang="zh-CN" altLang="en-US" sz="2400" b="1" i="1">
                                      <a:solidFill>
                                        <a:srgbClr val="002060"/>
                                      </a:solidFill>
                                      <a:latin typeface="Cambria Math" panose="02040503050406030204" pitchFamily="18" charset="0"/>
                                    </a:rPr>
                                  </m:ctrlPr>
                                </m:sSubPr>
                                <m:e>
                                  <m:r>
                                    <a:rPr lang="zh-CN" altLang="en-US" sz="2400" b="1" i="1">
                                      <a:solidFill>
                                        <a:srgbClr val="002060"/>
                                      </a:solidFill>
                                      <a:latin typeface="Cambria Math" panose="02040503050406030204" pitchFamily="18" charset="0"/>
                                    </a:rPr>
                                    <m:t>𝑱</m:t>
                                  </m:r>
                                </m:e>
                                <m:sub>
                                  <m:sSub>
                                    <m:sSubPr>
                                      <m:ctrlPr>
                                        <a:rPr lang="zh-CN" altLang="en-US" sz="2400" b="1" i="1">
                                          <a:solidFill>
                                            <a:srgbClr val="002060"/>
                                          </a:solidFill>
                                          <a:latin typeface="Cambria Math" panose="02040503050406030204" pitchFamily="18" charset="0"/>
                                        </a:rPr>
                                      </m:ctrlPr>
                                    </m:sSubPr>
                                    <m:e>
                                      <m:r>
                                        <a:rPr lang="zh-CN" altLang="en-US" sz="2400" b="1" i="1">
                                          <a:solidFill>
                                            <a:srgbClr val="002060"/>
                                          </a:solidFill>
                                          <a:latin typeface="Cambria Math" panose="02040503050406030204" pitchFamily="18" charset="0"/>
                                        </a:rPr>
                                        <m:t>𝒊</m:t>
                                      </m:r>
                                    </m:e>
                                    <m:sub>
                                      <m:r>
                                        <a:rPr lang="zh-CN" altLang="en-US" sz="2400" b="1" i="1">
                                          <a:solidFill>
                                            <a:srgbClr val="002060"/>
                                          </a:solidFill>
                                          <a:latin typeface="Cambria Math" panose="02040503050406030204" pitchFamily="18" charset="0"/>
                                        </a:rPr>
                                        <m:t>𝟏</m:t>
                                      </m:r>
                                    </m:sub>
                                  </m:sSub>
                                </m:sub>
                              </m:sSub>
                            </m:e>
                            <m:e/>
                            <m:e/>
                            <m:e/>
                          </m:mr>
                          <m:mr>
                            <m:e/>
                            <m:e>
                              <m:sSub>
                                <m:sSubPr>
                                  <m:ctrlPr>
                                    <a:rPr lang="zh-CN" altLang="en-US" sz="2400" b="1" i="1">
                                      <a:solidFill>
                                        <a:srgbClr val="002060"/>
                                      </a:solidFill>
                                      <a:latin typeface="Cambria Math" panose="02040503050406030204" pitchFamily="18" charset="0"/>
                                    </a:rPr>
                                  </m:ctrlPr>
                                </m:sSubPr>
                                <m:e>
                                  <m:r>
                                    <a:rPr lang="zh-CN" altLang="en-US" sz="2400" b="1" i="1">
                                      <a:solidFill>
                                        <a:srgbClr val="002060"/>
                                      </a:solidFill>
                                      <a:latin typeface="Cambria Math" panose="02040503050406030204" pitchFamily="18" charset="0"/>
                                    </a:rPr>
                                    <m:t>𝑱</m:t>
                                  </m:r>
                                </m:e>
                                <m:sub>
                                  <m:sSub>
                                    <m:sSubPr>
                                      <m:ctrlPr>
                                        <a:rPr lang="zh-CN" altLang="en-US" sz="2400" b="1" i="1">
                                          <a:solidFill>
                                            <a:srgbClr val="002060"/>
                                          </a:solidFill>
                                          <a:latin typeface="Cambria Math" panose="02040503050406030204" pitchFamily="18" charset="0"/>
                                        </a:rPr>
                                      </m:ctrlPr>
                                    </m:sSubPr>
                                    <m:e>
                                      <m:r>
                                        <a:rPr lang="zh-CN" altLang="en-US" sz="2400" b="1" i="1">
                                          <a:solidFill>
                                            <a:srgbClr val="002060"/>
                                          </a:solidFill>
                                          <a:latin typeface="Cambria Math" panose="02040503050406030204" pitchFamily="18" charset="0"/>
                                        </a:rPr>
                                        <m:t>𝒊</m:t>
                                      </m:r>
                                    </m:e>
                                    <m:sub>
                                      <m:r>
                                        <a:rPr lang="zh-CN" altLang="en-US" sz="2400" b="1" i="1">
                                          <a:solidFill>
                                            <a:srgbClr val="002060"/>
                                          </a:solidFill>
                                          <a:latin typeface="Cambria Math" panose="02040503050406030204" pitchFamily="18" charset="0"/>
                                        </a:rPr>
                                        <m:t>𝟐</m:t>
                                      </m:r>
                                    </m:sub>
                                  </m:sSub>
                                </m:sub>
                              </m:sSub>
                            </m:e>
                            <m:e/>
                            <m:e/>
                          </m:mr>
                          <m:mr>
                            <m:e/>
                            <m:e/>
                            <m:e>
                              <m:r>
                                <a:rPr lang="zh-CN" altLang="en-US" sz="2400" b="1">
                                  <a:solidFill>
                                    <a:srgbClr val="002060"/>
                                  </a:solidFill>
                                  <a:latin typeface="Cambria Math" panose="02040503050406030204" pitchFamily="18" charset="0"/>
                                </a:rPr>
                                <m:t>⋱</m:t>
                              </m:r>
                            </m:e>
                            <m:e/>
                          </m:mr>
                          <m:mr>
                            <m:e/>
                            <m:e/>
                            <m:e/>
                            <m:e>
                              <m:sSub>
                                <m:sSubPr>
                                  <m:ctrlPr>
                                    <a:rPr lang="zh-CN" altLang="en-US" sz="2400" b="1" i="1">
                                      <a:solidFill>
                                        <a:srgbClr val="002060"/>
                                      </a:solidFill>
                                      <a:latin typeface="Cambria Math" panose="02040503050406030204" pitchFamily="18" charset="0"/>
                                    </a:rPr>
                                  </m:ctrlPr>
                                </m:sSubPr>
                                <m:e>
                                  <m:r>
                                    <a:rPr lang="zh-CN" altLang="en-US" sz="2400" b="1" i="1">
                                      <a:solidFill>
                                        <a:srgbClr val="002060"/>
                                      </a:solidFill>
                                      <a:latin typeface="Cambria Math" panose="02040503050406030204" pitchFamily="18" charset="0"/>
                                    </a:rPr>
                                    <m:t>𝑱</m:t>
                                  </m:r>
                                </m:e>
                                <m:sub>
                                  <m:sSub>
                                    <m:sSubPr>
                                      <m:ctrlPr>
                                        <a:rPr lang="zh-CN" altLang="en-US" sz="2400" b="1" i="1">
                                          <a:solidFill>
                                            <a:srgbClr val="002060"/>
                                          </a:solidFill>
                                          <a:latin typeface="Cambria Math" panose="02040503050406030204" pitchFamily="18" charset="0"/>
                                        </a:rPr>
                                      </m:ctrlPr>
                                    </m:sSubPr>
                                    <m:e>
                                      <m:r>
                                        <a:rPr lang="zh-CN" altLang="en-US" sz="2400" b="1" i="1">
                                          <a:solidFill>
                                            <a:srgbClr val="002060"/>
                                          </a:solidFill>
                                          <a:latin typeface="Cambria Math" panose="02040503050406030204" pitchFamily="18" charset="0"/>
                                        </a:rPr>
                                        <m:t>𝒊</m:t>
                                      </m:r>
                                    </m:e>
                                    <m:sub>
                                      <m:r>
                                        <a:rPr lang="zh-CN" altLang="en-US" sz="2400" b="1" i="1">
                                          <a:solidFill>
                                            <a:srgbClr val="002060"/>
                                          </a:solidFill>
                                          <a:latin typeface="Cambria Math" panose="02040503050406030204" pitchFamily="18" charset="0"/>
                                        </a:rPr>
                                        <m:t>𝒔</m:t>
                                      </m:r>
                                    </m:sub>
                                  </m:sSub>
                                </m:sub>
                              </m:sSub>
                            </m:e>
                          </m:mr>
                        </m:m>
                      </m:e>
                    </m:d>
                  </m:oMath>
                </a14:m>
                <a:r>
                  <a:rPr lang="zh-CN" altLang="en-US" sz="2400" b="1" dirty="0">
                    <a:solidFill>
                      <a:srgbClr val="002060"/>
                    </a:solidFill>
                    <a:latin typeface="+mn-ea"/>
                  </a:rPr>
                  <a:t>相似，</a:t>
                </a:r>
                <a:endParaRPr lang="en-US" altLang="zh-CN" sz="2400" b="1" dirty="0">
                  <a:solidFill>
                    <a:srgbClr val="002060"/>
                  </a:solidFill>
                  <a:latin typeface="+mn-ea"/>
                </a:endParaRPr>
              </a:p>
            </p:txBody>
          </p:sp>
        </mc:Choice>
        <mc:Fallback xmlns="">
          <p:sp>
            <p:nvSpPr>
              <p:cNvPr id="4" name="矩形 3"/>
              <p:cNvSpPr>
                <a:spLocks noRot="1" noChangeAspect="1" noMove="1" noResize="1" noEditPoints="1" noAdjustHandles="1" noChangeArrowheads="1" noChangeShapeType="1" noTextEdit="1"/>
              </p:cNvSpPr>
              <p:nvPr/>
            </p:nvSpPr>
            <p:spPr>
              <a:xfrm>
                <a:off x="1405924" y="1958025"/>
                <a:ext cx="6290276" cy="1739964"/>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921438" y="3842108"/>
                <a:ext cx="5280485" cy="461665"/>
              </a:xfrm>
              <a:prstGeom prst="rect">
                <a:avLst/>
              </a:prstGeom>
            </p:spPr>
            <p:txBody>
              <a:bodyPr wrap="none">
                <a:spAutoFit/>
              </a:bodyPr>
              <a:lstStyle/>
              <a:p>
                <a:r>
                  <a:rPr lang="zh-CN" altLang="en-US" sz="2400" b="1" dirty="0">
                    <a:solidFill>
                      <a:srgbClr val="002060"/>
                    </a:solidFill>
                    <a:latin typeface="+mn-ea"/>
                  </a:rPr>
                  <a:t>其中</a:t>
                </a:r>
                <a14:m>
                  <m:oMath xmlns:m="http://schemas.openxmlformats.org/officeDocument/2006/math">
                    <m:sSub>
                      <m:sSubPr>
                        <m:ctrlPr>
                          <a:rPr lang="en-US" altLang="zh-CN" sz="2400" i="1">
                            <a:solidFill>
                              <a:srgbClr val="002060"/>
                            </a:solidFill>
                            <a:latin typeface="Cambria Math" panose="02040503050406030204" pitchFamily="18" charset="0"/>
                          </a:rPr>
                        </m:ctrlPr>
                      </m:sSubPr>
                      <m:e>
                        <m:r>
                          <a:rPr lang="en-US" altLang="zh-CN" sz="2400" b="0" i="1">
                            <a:solidFill>
                              <a:srgbClr val="002060"/>
                            </a:solidFill>
                            <a:latin typeface="Cambria Math" panose="02040503050406030204" pitchFamily="18" charset="0"/>
                          </a:rPr>
                          <m:t>𝑖</m:t>
                        </m:r>
                      </m:e>
                      <m:sub>
                        <m:r>
                          <a:rPr lang="en-US" altLang="zh-CN" sz="2400" b="0" i="1">
                            <a:solidFill>
                              <a:srgbClr val="002060"/>
                            </a:solidFill>
                            <a:latin typeface="Cambria Math" panose="02040503050406030204" pitchFamily="18" charset="0"/>
                          </a:rPr>
                          <m:t>1</m:t>
                        </m:r>
                      </m:sub>
                    </m:sSub>
                    <m:r>
                      <a:rPr lang="en-US" altLang="zh-CN" sz="2400" b="0" i="1">
                        <a:solidFill>
                          <a:srgbClr val="002060"/>
                        </a:solidFill>
                        <a:latin typeface="Cambria Math" panose="02040503050406030204" pitchFamily="18" charset="0"/>
                      </a:rPr>
                      <m:t>,⋯,</m:t>
                    </m:r>
                    <m:sSub>
                      <m:sSubPr>
                        <m:ctrlPr>
                          <a:rPr lang="en-US" altLang="zh-CN" sz="2400" i="1">
                            <a:solidFill>
                              <a:srgbClr val="002060"/>
                            </a:solidFill>
                            <a:latin typeface="Cambria Math" panose="02040503050406030204" pitchFamily="18" charset="0"/>
                          </a:rPr>
                        </m:ctrlPr>
                      </m:sSubPr>
                      <m:e>
                        <m:r>
                          <a:rPr lang="en-US" altLang="zh-CN" sz="2400" b="0" i="1">
                            <a:solidFill>
                              <a:srgbClr val="002060"/>
                            </a:solidFill>
                            <a:latin typeface="Cambria Math" panose="02040503050406030204" pitchFamily="18" charset="0"/>
                          </a:rPr>
                          <m:t>𝑖</m:t>
                        </m:r>
                      </m:e>
                      <m:sub>
                        <m:r>
                          <a:rPr lang="en-US" altLang="zh-CN" sz="2400" b="0" i="1">
                            <a:solidFill>
                              <a:srgbClr val="002060"/>
                            </a:solidFill>
                            <a:latin typeface="Cambria Math" panose="02040503050406030204" pitchFamily="18" charset="0"/>
                          </a:rPr>
                          <m:t>𝑠</m:t>
                        </m:r>
                      </m:sub>
                    </m:sSub>
                  </m:oMath>
                </a14:m>
                <a:r>
                  <a:rPr lang="zh-CN" altLang="en-US" sz="2400" b="1" dirty="0">
                    <a:solidFill>
                      <a:srgbClr val="002060"/>
                    </a:solidFill>
                    <a:latin typeface="+mn-ea"/>
                  </a:rPr>
                  <a:t>是</a:t>
                </a:r>
                <a14:m>
                  <m:oMath xmlns:m="http://schemas.openxmlformats.org/officeDocument/2006/math">
                    <m:r>
                      <a:rPr lang="en-US" altLang="zh-CN" sz="2400" b="0" i="1" dirty="0">
                        <a:solidFill>
                          <a:srgbClr val="002060"/>
                        </a:solidFill>
                        <a:latin typeface="Cambria Math" panose="02040503050406030204" pitchFamily="18" charset="0"/>
                      </a:rPr>
                      <m:t>12⋯</m:t>
                    </m:r>
                    <m:r>
                      <a:rPr lang="en-US" altLang="zh-CN" sz="2400" b="0" i="1" dirty="0">
                        <a:solidFill>
                          <a:srgbClr val="002060"/>
                        </a:solidFill>
                        <a:latin typeface="Cambria Math" panose="02040503050406030204" pitchFamily="18" charset="0"/>
                      </a:rPr>
                      <m:t>𝑠</m:t>
                    </m:r>
                  </m:oMath>
                </a14:m>
                <a:r>
                  <a:rPr lang="zh-CN" altLang="en-US" sz="2400" b="1" dirty="0">
                    <a:solidFill>
                      <a:srgbClr val="002060"/>
                    </a:solidFill>
                    <a:latin typeface="+mn-ea"/>
                  </a:rPr>
                  <a:t>的任何一个排列</a:t>
                </a:r>
                <a:r>
                  <a:rPr lang="en-US" altLang="zh-CN" sz="2400" b="1" dirty="0">
                    <a:solidFill>
                      <a:srgbClr val="002060"/>
                    </a:solidFill>
                    <a:latin typeface="+mn-ea"/>
                  </a:rPr>
                  <a:t>.</a:t>
                </a:r>
                <a:endParaRPr lang="zh-CN" altLang="en-US" sz="2400" b="1" dirty="0">
                  <a:solidFill>
                    <a:srgbClr val="002060"/>
                  </a:solidFill>
                  <a:latin typeface="+mn-ea"/>
                </a:endParaRPr>
              </a:p>
            </p:txBody>
          </p:sp>
        </mc:Choice>
        <mc:Fallback xmlns="">
          <p:sp>
            <p:nvSpPr>
              <p:cNvPr id="6" name="矩形 5"/>
              <p:cNvSpPr>
                <a:spLocks noRot="1" noChangeAspect="1" noMove="1" noResize="1" noEditPoints="1" noAdjustHandles="1" noChangeArrowheads="1" noChangeShapeType="1" noTextEdit="1"/>
              </p:cNvSpPr>
              <p:nvPr/>
            </p:nvSpPr>
            <p:spPr>
              <a:xfrm>
                <a:off x="921438" y="3842108"/>
                <a:ext cx="5280485" cy="461665"/>
              </a:xfrm>
              <a:prstGeom prst="rect">
                <a:avLst/>
              </a:prstGeom>
              <a:blipFill rotWithShape="0">
                <a:blip r:embed="rId5"/>
                <a:stretch>
                  <a:fillRect l="-1732" t="-10526" b="-28947"/>
                </a:stretch>
              </a:blipFill>
            </p:spPr>
            <p:txBody>
              <a:bodyPr/>
              <a:lstStyle/>
              <a:p>
                <a:r>
                  <a:rPr lang="zh-CN" altLang="en-US">
                    <a:noFill/>
                  </a:rPr>
                  <a:t> </a:t>
                </a:r>
              </a:p>
            </p:txBody>
          </p:sp>
        </mc:Fallback>
      </mc:AlternateContent>
      <p:sp>
        <p:nvSpPr>
          <p:cNvPr id="9" name="Rectangle 13"/>
          <p:cNvSpPr>
            <a:spLocks noChangeArrowheads="1"/>
          </p:cNvSpPr>
          <p:nvPr/>
        </p:nvSpPr>
        <p:spPr bwMode="auto">
          <a:xfrm>
            <a:off x="695325" y="5646818"/>
            <a:ext cx="75612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400" b="1" dirty="0">
                <a:solidFill>
                  <a:srgbClr val="FF0000"/>
                </a:solidFill>
                <a:latin typeface="Cambria" panose="02040503050406030204" pitchFamily="18" charset="0"/>
                <a:ea typeface="+mn-ea"/>
              </a:rPr>
              <a:t>注：</a:t>
            </a:r>
            <a:r>
              <a:rPr lang="zh-CN" altLang="en-US" sz="2400" b="1" dirty="0">
                <a:solidFill>
                  <a:srgbClr val="C00000"/>
                </a:solidFill>
                <a:latin typeface="Cambria" panose="02040503050406030204" pitchFamily="18" charset="0"/>
                <a:ea typeface="+mn-ea"/>
              </a:rPr>
              <a:t>如果不计</a:t>
            </a:r>
            <a:r>
              <a:rPr lang="en-US" altLang="zh-CN" sz="2400" b="1" dirty="0">
                <a:solidFill>
                  <a:srgbClr val="C00000"/>
                </a:solidFill>
                <a:latin typeface="Cambria" panose="02040503050406030204" pitchFamily="18" charset="0"/>
                <a:ea typeface="Cambria" panose="02040503050406030204" pitchFamily="18" charset="0"/>
              </a:rPr>
              <a:t>Jordan</a:t>
            </a:r>
            <a:r>
              <a:rPr lang="zh-CN" altLang="en-US" sz="2400" b="1" dirty="0">
                <a:solidFill>
                  <a:srgbClr val="C00000"/>
                </a:solidFill>
                <a:latin typeface="Cambria" panose="02040503050406030204" pitchFamily="18" charset="0"/>
                <a:ea typeface="+mn-ea"/>
              </a:rPr>
              <a:t>块的排列顺序，矩阵的</a:t>
            </a:r>
            <a:r>
              <a:rPr lang="en-US" altLang="zh-CN" sz="2400" b="1" dirty="0">
                <a:solidFill>
                  <a:srgbClr val="C00000"/>
                </a:solidFill>
                <a:latin typeface="Cambria" panose="02040503050406030204" pitchFamily="18" charset="0"/>
                <a:ea typeface="Cambria" panose="02040503050406030204" pitchFamily="18" charset="0"/>
              </a:rPr>
              <a:t>Jordan</a:t>
            </a:r>
            <a:r>
              <a:rPr lang="zh-CN" altLang="en-US" sz="2400" b="1" dirty="0">
                <a:solidFill>
                  <a:srgbClr val="C00000"/>
                </a:solidFill>
                <a:latin typeface="Cambria" panose="02040503050406030204" pitchFamily="18" charset="0"/>
                <a:ea typeface="+mn-ea"/>
              </a:rPr>
              <a:t>标准</a:t>
            </a:r>
            <a:endParaRPr lang="en-US" altLang="zh-CN" sz="2400" b="1" dirty="0">
              <a:solidFill>
                <a:srgbClr val="C00000"/>
              </a:solidFill>
              <a:latin typeface="Cambria" panose="02040503050406030204" pitchFamily="18" charset="0"/>
              <a:ea typeface="+mn-ea"/>
            </a:endParaRPr>
          </a:p>
          <a:p>
            <a:pPr>
              <a:spcBef>
                <a:spcPct val="0"/>
              </a:spcBef>
              <a:buSzTx/>
              <a:buNone/>
            </a:pPr>
            <a:r>
              <a:rPr lang="en-US" altLang="zh-CN" sz="2400" b="1" dirty="0">
                <a:solidFill>
                  <a:srgbClr val="C00000"/>
                </a:solidFill>
                <a:latin typeface="Cambria" panose="02040503050406030204" pitchFamily="18" charset="0"/>
                <a:ea typeface="+mn-ea"/>
              </a:rPr>
              <a:t>         </a:t>
            </a:r>
            <a:r>
              <a:rPr lang="zh-CN" altLang="en-US" sz="2400" b="1" dirty="0">
                <a:solidFill>
                  <a:srgbClr val="C00000"/>
                </a:solidFill>
                <a:latin typeface="Cambria" panose="02040503050406030204" pitchFamily="18" charset="0"/>
                <a:ea typeface="+mn-ea"/>
              </a:rPr>
              <a:t>形是唯一的</a:t>
            </a:r>
            <a:r>
              <a:rPr lang="en-US" altLang="zh-CN" sz="2400" b="1" dirty="0">
                <a:solidFill>
                  <a:srgbClr val="C00000"/>
                </a:solidFill>
                <a:latin typeface="Cambria" panose="02040503050406030204" pitchFamily="18" charset="0"/>
                <a:ea typeface="Cambria" panose="02040503050406030204" pitchFamily="18" charset="0"/>
              </a:rPr>
              <a:t>.</a:t>
            </a:r>
            <a:endParaRPr lang="zh-CN" altLang="en-US" sz="2400" b="1" dirty="0">
              <a:solidFill>
                <a:srgbClr val="C00000"/>
              </a:solidFill>
              <a:latin typeface="Cambria" panose="02040503050406030204" pitchFamily="18" charset="0"/>
              <a:ea typeface="+mn-ea"/>
            </a:endParaRPr>
          </a:p>
        </p:txBody>
      </p:sp>
    </p:spTree>
    <p:extLst>
      <p:ext uri="{BB962C8B-B14F-4D97-AF65-F5344CB8AC3E}">
        <p14:creationId xmlns:p14="http://schemas.microsoft.com/office/powerpoint/2010/main" val="393463632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5598526-04A8-48CB-AA1E-CA813439AD85}"/>
              </a:ext>
            </a:extLst>
          </p:cNvPr>
          <p:cNvSpPr>
            <a:spLocks noGrp="1"/>
          </p:cNvSpPr>
          <p:nvPr>
            <p:ph type="body" sz="quarter" idx="10"/>
          </p:nvPr>
        </p:nvSpPr>
        <p:spPr/>
        <p:txBody>
          <a:bodyPr/>
          <a:lstStyle/>
          <a:p>
            <a:r>
              <a:rPr lang="zh-CN" altLang="en-US" dirty="0"/>
              <a:t>矩阵相似的条件</a:t>
            </a:r>
          </a:p>
        </p:txBody>
      </p:sp>
      <mc:AlternateContent xmlns:mc="http://schemas.openxmlformats.org/markup-compatibility/2006" xmlns:a14="http://schemas.microsoft.com/office/drawing/2010/main">
        <mc:Choice Requires="a14">
          <p:sp>
            <p:nvSpPr>
              <p:cNvPr id="6" name="Rectangle 8">
                <a:extLst>
                  <a:ext uri="{FF2B5EF4-FFF2-40B4-BE49-F238E27FC236}">
                    <a16:creationId xmlns:a16="http://schemas.microsoft.com/office/drawing/2014/main" id="{88E0C11F-6794-4FFC-92F4-CE4389D1E38A}"/>
                  </a:ext>
                </a:extLst>
              </p:cNvPr>
              <p:cNvSpPr>
                <a:spLocks noChangeArrowheads="1"/>
              </p:cNvSpPr>
              <p:nvPr/>
            </p:nvSpPr>
            <p:spPr bwMode="auto">
              <a:xfrm>
                <a:off x="695325" y="1518067"/>
                <a:ext cx="7561263" cy="1062599"/>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800" b="1" dirty="0">
                    <a:solidFill>
                      <a:schemeClr val="accent6"/>
                    </a:solidFill>
                    <a:latin typeface="+mn-ea"/>
                  </a:rPr>
                  <a:t>问题</a:t>
                </a:r>
                <a:endParaRPr lang="en-US" altLang="zh-CN" sz="2800" b="1" dirty="0">
                  <a:solidFill>
                    <a:schemeClr val="accent6"/>
                  </a:solidFill>
                  <a:latin typeface="+mn-ea"/>
                </a:endParaRPr>
              </a:p>
              <a:p>
                <a:pPr marL="361950">
                  <a:lnSpc>
                    <a:spcPct val="120000"/>
                  </a:lnSpc>
                </a:pPr>
                <a:r>
                  <a:rPr lang="zh-CN" altLang="en-US" sz="2400" b="1" dirty="0">
                    <a:solidFill>
                      <a:srgbClr val="002060"/>
                    </a:solidFill>
                    <a:latin typeface="+mn-ea"/>
                  </a:rPr>
                  <a:t>复方阵</a:t>
                </a:r>
                <a14:m>
                  <m:oMath xmlns:m="http://schemas.openxmlformats.org/officeDocument/2006/math">
                    <m:r>
                      <a:rPr lang="en-US" altLang="zh-CN" sz="2400" b="1" i="1" smtClean="0">
                        <a:solidFill>
                          <a:srgbClr val="002060"/>
                        </a:solidFill>
                        <a:latin typeface="Cambria Math"/>
                      </a:rPr>
                      <m:t>𝑨</m:t>
                    </m:r>
                  </m:oMath>
                </a14:m>
                <a:r>
                  <a:rPr lang="zh-CN" altLang="en-US" sz="2400" b="1" i="0" dirty="0">
                    <a:solidFill>
                      <a:srgbClr val="002060"/>
                    </a:solidFill>
                    <a:latin typeface="+mj-lt"/>
                  </a:rPr>
                  <a:t>相似于</a:t>
                </a:r>
                <a:r>
                  <a:rPr lang="en-US" altLang="zh-CN" sz="2400" b="1" i="0" dirty="0">
                    <a:solidFill>
                      <a:srgbClr val="002060"/>
                    </a:solidFill>
                    <a:latin typeface="Cambria" pitchFamily="18" charset="0"/>
                    <a:ea typeface="Cambria" pitchFamily="18" charset="0"/>
                  </a:rPr>
                  <a:t>Jordan</a:t>
                </a:r>
                <a:r>
                  <a:rPr lang="zh-CN" altLang="en-US" sz="2400" b="1" i="0" dirty="0">
                    <a:solidFill>
                      <a:srgbClr val="002060"/>
                    </a:solidFill>
                    <a:latin typeface="+mj-lt"/>
                  </a:rPr>
                  <a:t>标准形</a:t>
                </a:r>
                <a14:m>
                  <m:oMath xmlns:m="http://schemas.openxmlformats.org/officeDocument/2006/math">
                    <m:r>
                      <a:rPr lang="en-US" altLang="zh-CN" sz="2400" b="1" i="1" smtClean="0">
                        <a:solidFill>
                          <a:srgbClr val="002060"/>
                        </a:solidFill>
                        <a:latin typeface="Cambria Math"/>
                      </a:rPr>
                      <m:t>𝑱</m:t>
                    </m:r>
                  </m:oMath>
                </a14:m>
                <a:r>
                  <a:rPr lang="en-US" altLang="zh-CN" sz="2400" b="1" dirty="0">
                    <a:solidFill>
                      <a:srgbClr val="002060"/>
                    </a:solidFill>
                    <a:latin typeface="+mn-ea"/>
                  </a:rPr>
                  <a:t>, </a:t>
                </a:r>
                <a:r>
                  <a:rPr lang="zh-CN" altLang="en-US" sz="2400" b="1" dirty="0">
                    <a:solidFill>
                      <a:srgbClr val="002060"/>
                    </a:solidFill>
                    <a:latin typeface="+mn-ea"/>
                  </a:rPr>
                  <a:t>即</a:t>
                </a:r>
                <a14:m>
                  <m:oMath xmlns:m="http://schemas.openxmlformats.org/officeDocument/2006/math">
                    <m:sSup>
                      <m:sSupPr>
                        <m:ctrlPr>
                          <a:rPr lang="en-US" altLang="zh-CN" sz="2400" b="1" i="1" smtClean="0">
                            <a:solidFill>
                              <a:srgbClr val="002060"/>
                            </a:solidFill>
                            <a:latin typeface="Cambria Math" panose="02040503050406030204" pitchFamily="18" charset="0"/>
                          </a:rPr>
                        </m:ctrlPr>
                      </m:sSupPr>
                      <m:e>
                        <m:r>
                          <a:rPr lang="en-US" altLang="zh-CN" sz="2400" b="1" i="1" smtClean="0">
                            <a:solidFill>
                              <a:srgbClr val="002060"/>
                            </a:solidFill>
                            <a:latin typeface="Cambria Math"/>
                          </a:rPr>
                          <m:t>𝑷</m:t>
                        </m:r>
                      </m:e>
                      <m:sup>
                        <m:r>
                          <a:rPr lang="en-US" altLang="zh-CN" sz="2400" b="1" i="1" smtClean="0">
                            <a:solidFill>
                              <a:srgbClr val="002060"/>
                            </a:solidFill>
                            <a:latin typeface="Cambria Math"/>
                          </a:rPr>
                          <m:t>−</m:t>
                        </m:r>
                        <m:r>
                          <a:rPr lang="en-US" altLang="zh-CN" sz="2400" b="1" i="1" smtClean="0">
                            <a:solidFill>
                              <a:srgbClr val="002060"/>
                            </a:solidFill>
                            <a:latin typeface="Cambria Math"/>
                          </a:rPr>
                          <m:t>𝟏</m:t>
                        </m:r>
                      </m:sup>
                    </m:sSup>
                    <m:r>
                      <a:rPr lang="en-US" altLang="zh-CN" sz="2400" b="1" i="1" smtClean="0">
                        <a:solidFill>
                          <a:srgbClr val="002060"/>
                        </a:solidFill>
                        <a:latin typeface="Cambria Math"/>
                      </a:rPr>
                      <m:t>𝑨𝑷</m:t>
                    </m:r>
                    <m:r>
                      <a:rPr lang="en-US" altLang="zh-CN" sz="2400" b="1" i="1" smtClean="0">
                        <a:solidFill>
                          <a:srgbClr val="002060"/>
                        </a:solidFill>
                        <a:latin typeface="Cambria Math"/>
                      </a:rPr>
                      <m:t>=</m:t>
                    </m:r>
                    <m:r>
                      <a:rPr lang="en-US" altLang="zh-CN" sz="2400" b="1" i="1" smtClean="0">
                        <a:solidFill>
                          <a:srgbClr val="002060"/>
                        </a:solidFill>
                        <a:latin typeface="Cambria Math"/>
                      </a:rPr>
                      <m:t>𝑱</m:t>
                    </m:r>
                  </m:oMath>
                </a14:m>
                <a:r>
                  <a:rPr lang="en-US" altLang="zh-CN" sz="2400" b="1" dirty="0">
                    <a:solidFill>
                      <a:srgbClr val="002060"/>
                    </a:solidFill>
                    <a:latin typeface="+mn-ea"/>
                  </a:rPr>
                  <a:t>.</a:t>
                </a:r>
                <a:endParaRPr lang="zh-CN" altLang="en-US" sz="2400" b="1" dirty="0">
                  <a:solidFill>
                    <a:srgbClr val="002060"/>
                  </a:solidFill>
                  <a:latin typeface="+mn-ea"/>
                </a:endParaRPr>
              </a:p>
            </p:txBody>
          </p:sp>
        </mc:Choice>
        <mc:Fallback xmlns="">
          <p:sp>
            <p:nvSpPr>
              <p:cNvPr id="6" name="Rectangle 8">
                <a:extLst>
                  <a:ext uri="{FF2B5EF4-FFF2-40B4-BE49-F238E27FC236}">
                    <a16:creationId xmlns:a16="http://schemas.microsoft.com/office/drawing/2014/main" xmlns=""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695325" y="1518067"/>
                <a:ext cx="7561263" cy="1062599"/>
              </a:xfrm>
              <a:prstGeom prst="rect">
                <a:avLst/>
              </a:prstGeom>
              <a:blipFill rotWithShape="1">
                <a:blip r:embed="rId2"/>
                <a:stretch>
                  <a:fillRect l="-1613" t="-1724" b="-862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Rectangle 8">
                <a:extLst>
                  <a:ext uri="{FF2B5EF4-FFF2-40B4-BE49-F238E27FC236}">
                    <a16:creationId xmlns:a16="http://schemas.microsoft.com/office/drawing/2014/main" id="{88E0C11F-6794-4FFC-92F4-CE4389D1E38A}"/>
                  </a:ext>
                </a:extLst>
              </p:cNvPr>
              <p:cNvSpPr>
                <a:spLocks noChangeArrowheads="1"/>
              </p:cNvSpPr>
              <p:nvPr/>
            </p:nvSpPr>
            <p:spPr bwMode="auto">
              <a:xfrm>
                <a:off x="711722" y="2627517"/>
                <a:ext cx="7561263" cy="497957"/>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61950">
                  <a:lnSpc>
                    <a:spcPct val="120000"/>
                  </a:lnSpc>
                </a:pPr>
                <a:r>
                  <a:rPr lang="zh-CN" altLang="en-US" sz="2400" b="1" dirty="0">
                    <a:solidFill>
                      <a:srgbClr val="002060"/>
                    </a:solidFill>
                    <a:latin typeface="+mn-ea"/>
                  </a:rPr>
                  <a:t>问：如何求出可逆阵</a:t>
                </a:r>
                <a14:m>
                  <m:oMath xmlns:m="http://schemas.openxmlformats.org/officeDocument/2006/math">
                    <m:r>
                      <a:rPr lang="en-US" altLang="zh-CN" sz="2400" b="1" i="1" smtClean="0">
                        <a:solidFill>
                          <a:srgbClr val="002060"/>
                        </a:solidFill>
                        <a:latin typeface="Cambria Math"/>
                      </a:rPr>
                      <m:t>𝑷</m:t>
                    </m:r>
                  </m:oMath>
                </a14:m>
                <a:r>
                  <a:rPr lang="en-US" altLang="zh-CN" sz="2400" b="1" dirty="0">
                    <a:solidFill>
                      <a:srgbClr val="002060"/>
                    </a:solidFill>
                    <a:latin typeface="+mn-ea"/>
                  </a:rPr>
                  <a:t>?</a:t>
                </a:r>
                <a:endParaRPr lang="zh-CN" altLang="en-US" sz="2400" b="1" dirty="0">
                  <a:solidFill>
                    <a:srgbClr val="002060"/>
                  </a:solidFill>
                  <a:latin typeface="+mn-ea"/>
                </a:endParaRPr>
              </a:p>
            </p:txBody>
          </p:sp>
        </mc:Choice>
        <mc:Fallback xmlns="">
          <p:sp>
            <p:nvSpPr>
              <p:cNvPr id="10" name="Rectangle 8">
                <a:extLst>
                  <a:ext uri="{FF2B5EF4-FFF2-40B4-BE49-F238E27FC236}">
                    <a16:creationId xmlns:a14="http://schemas.microsoft.com/office/drawing/2010/main" xmlns:a16="http://schemas.microsoft.com/office/drawing/2014/main" xmlns="" id="{88E0C11F-6794-4FFC-92F4-CE4389D1E38A}"/>
                  </a:ext>
                </a:extLst>
              </p:cNvPr>
              <p:cNvSpPr>
                <a:spLocks noRot="1" noChangeAspect="1" noMove="1" noResize="1" noEditPoints="1" noAdjustHandles="1" noChangeArrowheads="1" noChangeShapeType="1" noTextEdit="1"/>
              </p:cNvSpPr>
              <p:nvPr/>
            </p:nvSpPr>
            <p:spPr bwMode="auto">
              <a:xfrm>
                <a:off x="711722" y="2627517"/>
                <a:ext cx="7561263" cy="497957"/>
              </a:xfrm>
              <a:prstGeom prst="rect">
                <a:avLst/>
              </a:prstGeom>
              <a:blipFill rotWithShape="1">
                <a:blip r:embed="rId3"/>
                <a:stretch>
                  <a:fillRect t="-2439" b="-2682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Rectangle 8">
                <a:extLst>
                  <a:ext uri="{FF2B5EF4-FFF2-40B4-BE49-F238E27FC236}">
                    <a16:creationId xmlns:a16="http://schemas.microsoft.com/office/drawing/2014/main" id="{88E0C11F-6794-4FFC-92F4-CE4389D1E38A}"/>
                  </a:ext>
                </a:extLst>
              </p:cNvPr>
              <p:cNvSpPr>
                <a:spLocks noChangeArrowheads="1"/>
              </p:cNvSpPr>
              <p:nvPr/>
            </p:nvSpPr>
            <p:spPr bwMode="auto">
              <a:xfrm>
                <a:off x="695324" y="3227490"/>
                <a:ext cx="7561263"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61950">
                  <a:lnSpc>
                    <a:spcPct val="120000"/>
                  </a:lnSpc>
                </a:pPr>
                <a:r>
                  <a:rPr lang="en-US" altLang="zh-CN" sz="2000" b="1" dirty="0">
                    <a:solidFill>
                      <a:srgbClr val="00B0F0"/>
                    </a:solidFill>
                    <a:latin typeface="Cambria" pitchFamily="18" charset="0"/>
                    <a:ea typeface="Cambria" pitchFamily="18" charset="0"/>
                  </a:rPr>
                  <a:t>Case 1</a:t>
                </a:r>
                <a:r>
                  <a:rPr lang="en-US" altLang="zh-CN" sz="2000" b="1" dirty="0">
                    <a:solidFill>
                      <a:srgbClr val="00B0F0"/>
                    </a:solidFill>
                    <a:latin typeface="+mn-ea"/>
                  </a:rPr>
                  <a:t>  </a:t>
                </a:r>
                <a14:m>
                  <m:oMath xmlns:m="http://schemas.openxmlformats.org/officeDocument/2006/math">
                    <m:r>
                      <a:rPr lang="en-US" altLang="zh-CN" sz="2000" b="1" i="1" smtClean="0">
                        <a:latin typeface="Cambria Math"/>
                      </a:rPr>
                      <m:t>𝑨</m:t>
                    </m:r>
                  </m:oMath>
                </a14:m>
                <a:r>
                  <a:rPr lang="zh-CN" altLang="en-US" sz="2000" b="1" dirty="0">
                    <a:latin typeface="+mn-ea"/>
                  </a:rPr>
                  <a:t>相似于对角阵</a:t>
                </a:r>
                <a:r>
                  <a:rPr lang="en-US" altLang="zh-CN" sz="2000" b="1" dirty="0">
                    <a:latin typeface="+mn-ea"/>
                  </a:rPr>
                  <a:t>  </a:t>
                </a:r>
                <a:endParaRPr lang="zh-CN" altLang="en-US" sz="2000" b="1" dirty="0">
                  <a:latin typeface="+mn-ea"/>
                </a:endParaRPr>
              </a:p>
            </p:txBody>
          </p:sp>
        </mc:Choice>
        <mc:Fallback xmlns="">
          <p:sp>
            <p:nvSpPr>
              <p:cNvPr id="15" name="Rectangle 8">
                <a:extLst>
                  <a:ext uri="{FF2B5EF4-FFF2-40B4-BE49-F238E27FC236}">
                    <a16:creationId xmlns:a16="http://schemas.microsoft.com/office/drawing/2014/main" xmlns=""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695324" y="3227490"/>
                <a:ext cx="7561263" cy="461665"/>
              </a:xfrm>
              <a:prstGeom prst="rect">
                <a:avLst/>
              </a:prstGeom>
              <a:blipFill rotWithShape="1">
                <a:blip r:embed="rId4"/>
                <a:stretch>
                  <a:fillRect t="-1316" b="-1578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083858" y="3739705"/>
                <a:ext cx="6411755" cy="400110"/>
              </a:xfrm>
              <a:prstGeom prst="rect">
                <a:avLst/>
              </a:prstGeom>
            </p:spPr>
            <p:txBody>
              <a:bodyPr wrap="none">
                <a:spAutoFit/>
              </a:bodyPr>
              <a:lstStyle/>
              <a:p>
                <a:r>
                  <a:rPr lang="zh-CN" altLang="en-US" sz="2000" b="1" i="0" dirty="0">
                    <a:latin typeface="+mj-lt"/>
                  </a:rPr>
                  <a:t>求出矩阵的特征值</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𝝀</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𝝀</m:t>
                        </m:r>
                      </m:e>
                      <m:sub>
                        <m:r>
                          <a:rPr lang="en-US" altLang="zh-CN" sz="2000" b="1" i="1" smtClean="0">
                            <a:latin typeface="Cambria Math"/>
                          </a:rPr>
                          <m:t>𝟐</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𝝀</m:t>
                        </m:r>
                      </m:e>
                      <m:sub>
                        <m:r>
                          <a:rPr lang="en-US" altLang="zh-CN" sz="2000" b="1" i="1" smtClean="0">
                            <a:latin typeface="Cambria Math"/>
                          </a:rPr>
                          <m:t>𝒏</m:t>
                        </m:r>
                      </m:sub>
                    </m:sSub>
                  </m:oMath>
                </a14:m>
                <a:r>
                  <a:rPr lang="zh-CN" altLang="en-US" sz="2000" b="1" i="0" dirty="0">
                    <a:latin typeface="+mj-lt"/>
                  </a:rPr>
                  <a:t>和特征向量</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𝒑</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𝒑</m:t>
                        </m:r>
                      </m:e>
                      <m:sub>
                        <m:r>
                          <a:rPr lang="en-US" altLang="zh-CN" sz="2000" b="1" i="1" smtClean="0">
                            <a:latin typeface="Cambria Math"/>
                          </a:rPr>
                          <m:t>𝟐</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𝒑</m:t>
                        </m:r>
                      </m:e>
                      <m:sub>
                        <m:r>
                          <a:rPr lang="en-US" altLang="zh-CN" sz="2000" b="1" i="1" smtClean="0">
                            <a:latin typeface="Cambria Math"/>
                          </a:rPr>
                          <m:t>𝒏</m:t>
                        </m:r>
                      </m:sub>
                    </m:sSub>
                  </m:oMath>
                </a14:m>
                <a:endParaRPr lang="zh-CN" altLang="en-US" sz="2000" b="1" dirty="0"/>
              </a:p>
            </p:txBody>
          </p:sp>
        </mc:Choice>
        <mc:Fallback xmlns="">
          <p:sp>
            <p:nvSpPr>
              <p:cNvPr id="7" name="矩形 6"/>
              <p:cNvSpPr>
                <a:spLocks noRot="1" noChangeAspect="1" noMove="1" noResize="1" noEditPoints="1" noAdjustHandles="1" noChangeArrowheads="1" noChangeShapeType="1" noTextEdit="1"/>
              </p:cNvSpPr>
              <p:nvPr/>
            </p:nvSpPr>
            <p:spPr>
              <a:xfrm>
                <a:off x="1083858" y="3739705"/>
                <a:ext cx="6411755" cy="400110"/>
              </a:xfrm>
              <a:prstGeom prst="rect">
                <a:avLst/>
              </a:prstGeom>
              <a:blipFill rotWithShape="1">
                <a:blip r:embed="rId5"/>
                <a:stretch>
                  <a:fillRect l="-1046" t="-7576"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679476" y="4248065"/>
                <a:ext cx="4482830" cy="1070549"/>
              </a:xfrm>
              <a:prstGeom prst="rect">
                <a:avLst/>
              </a:prstGeom>
            </p:spPr>
            <p:txBody>
              <a:bodyPr wrap="none">
                <a:spAutoFit/>
              </a:bodyPr>
              <a:lstStyle/>
              <a:p>
                <a14:m>
                  <m:oMath xmlns:m="http://schemas.openxmlformats.org/officeDocument/2006/math">
                    <m:r>
                      <a:rPr lang="en-US" altLang="zh-CN" sz="2000" b="1" i="1" smtClean="0">
                        <a:solidFill>
                          <a:srgbClr val="0070C0"/>
                        </a:solidFill>
                        <a:latin typeface="Cambria Math"/>
                      </a:rPr>
                      <m:t>𝑷</m:t>
                    </m:r>
                    <m:r>
                      <a:rPr lang="en-US" altLang="zh-CN" sz="2000" b="1" i="1" smtClean="0">
                        <a:solidFill>
                          <a:srgbClr val="0070C0"/>
                        </a:solidFill>
                        <a:latin typeface="Cambria Math"/>
                      </a:rPr>
                      <m:t>=(</m:t>
                    </m:r>
                    <m:sSub>
                      <m:sSubPr>
                        <m:ctrlPr>
                          <a:rPr lang="en-US" altLang="zh-CN" sz="2000" b="1" i="1" smtClean="0">
                            <a:solidFill>
                              <a:srgbClr val="0070C0"/>
                            </a:solidFill>
                            <a:latin typeface="Cambria Math" panose="02040503050406030204" pitchFamily="18" charset="0"/>
                          </a:rPr>
                        </m:ctrlPr>
                      </m:sSubPr>
                      <m:e>
                        <m:r>
                          <a:rPr lang="en-US" altLang="zh-CN" sz="2000" b="1" i="1" smtClean="0">
                            <a:solidFill>
                              <a:srgbClr val="0070C0"/>
                            </a:solidFill>
                            <a:latin typeface="Cambria Math"/>
                          </a:rPr>
                          <m:t>𝒑</m:t>
                        </m:r>
                      </m:e>
                      <m:sub>
                        <m:r>
                          <a:rPr lang="en-US" altLang="zh-CN" sz="2000" b="1" i="1" smtClean="0">
                            <a:solidFill>
                              <a:srgbClr val="0070C0"/>
                            </a:solidFill>
                            <a:latin typeface="Cambria Math"/>
                          </a:rPr>
                          <m:t>𝟏</m:t>
                        </m:r>
                      </m:sub>
                    </m:sSub>
                    <m:r>
                      <a:rPr lang="en-US" altLang="zh-CN" sz="2000" b="1" i="1" smtClean="0">
                        <a:solidFill>
                          <a:srgbClr val="0070C0"/>
                        </a:solidFill>
                        <a:latin typeface="Cambria Math"/>
                      </a:rPr>
                      <m:t>,</m:t>
                    </m:r>
                    <m:sSub>
                      <m:sSubPr>
                        <m:ctrlPr>
                          <a:rPr lang="en-US" altLang="zh-CN" sz="2000" b="1" i="1" smtClean="0">
                            <a:solidFill>
                              <a:srgbClr val="0070C0"/>
                            </a:solidFill>
                            <a:latin typeface="Cambria Math" panose="02040503050406030204" pitchFamily="18" charset="0"/>
                          </a:rPr>
                        </m:ctrlPr>
                      </m:sSubPr>
                      <m:e>
                        <m:r>
                          <a:rPr lang="en-US" altLang="zh-CN" sz="2000" b="1" i="1" smtClean="0">
                            <a:solidFill>
                              <a:srgbClr val="0070C0"/>
                            </a:solidFill>
                            <a:latin typeface="Cambria Math"/>
                          </a:rPr>
                          <m:t>𝒑</m:t>
                        </m:r>
                      </m:e>
                      <m:sub>
                        <m:r>
                          <a:rPr lang="en-US" altLang="zh-CN" sz="2000" b="1" i="1" smtClean="0">
                            <a:solidFill>
                              <a:srgbClr val="0070C0"/>
                            </a:solidFill>
                            <a:latin typeface="Cambria Math"/>
                          </a:rPr>
                          <m:t>𝟐</m:t>
                        </m:r>
                      </m:sub>
                    </m:sSub>
                    <m:r>
                      <a:rPr lang="en-US" altLang="zh-CN" sz="2000" b="1" i="1" smtClean="0">
                        <a:solidFill>
                          <a:srgbClr val="0070C0"/>
                        </a:solidFill>
                        <a:latin typeface="Cambria Math"/>
                      </a:rPr>
                      <m:t>,⋯,</m:t>
                    </m:r>
                    <m:sSub>
                      <m:sSubPr>
                        <m:ctrlPr>
                          <a:rPr lang="en-US" altLang="zh-CN" sz="2000" b="1" i="1" smtClean="0">
                            <a:solidFill>
                              <a:srgbClr val="0070C0"/>
                            </a:solidFill>
                            <a:latin typeface="Cambria Math" panose="02040503050406030204" pitchFamily="18" charset="0"/>
                          </a:rPr>
                        </m:ctrlPr>
                      </m:sSubPr>
                      <m:e>
                        <m:r>
                          <a:rPr lang="en-US" altLang="zh-CN" sz="2000" b="1" i="1" smtClean="0">
                            <a:solidFill>
                              <a:srgbClr val="0070C0"/>
                            </a:solidFill>
                            <a:latin typeface="Cambria Math"/>
                          </a:rPr>
                          <m:t>𝒑</m:t>
                        </m:r>
                      </m:e>
                      <m:sub>
                        <m:r>
                          <a:rPr lang="en-US" altLang="zh-CN" sz="2000" b="1" i="1" smtClean="0">
                            <a:solidFill>
                              <a:srgbClr val="0070C0"/>
                            </a:solidFill>
                            <a:latin typeface="Cambria Math"/>
                          </a:rPr>
                          <m:t>𝒏</m:t>
                        </m:r>
                      </m:sub>
                    </m:sSub>
                    <m:r>
                      <a:rPr lang="en-US" altLang="zh-CN" sz="2000" b="1" i="1" smtClean="0">
                        <a:solidFill>
                          <a:srgbClr val="0070C0"/>
                        </a:solidFill>
                        <a:latin typeface="Cambria Math"/>
                      </a:rPr>
                      <m:t>)</m:t>
                    </m:r>
                  </m:oMath>
                </a14:m>
                <a:r>
                  <a:rPr lang="en-US" altLang="zh-CN" sz="2000" b="1" dirty="0">
                    <a:solidFill>
                      <a:srgbClr val="0070C0"/>
                    </a:solidFill>
                  </a:rPr>
                  <a:t>,  </a:t>
                </a:r>
                <a14:m>
                  <m:oMath xmlns:m="http://schemas.openxmlformats.org/officeDocument/2006/math">
                    <m:r>
                      <a:rPr lang="en-US" altLang="zh-CN" sz="2000" b="1" i="1" dirty="0" smtClean="0">
                        <a:solidFill>
                          <a:srgbClr val="0070C0"/>
                        </a:solidFill>
                        <a:latin typeface="Cambria Math"/>
                      </a:rPr>
                      <m:t>𝑱</m:t>
                    </m:r>
                    <m:r>
                      <a:rPr lang="en-US" altLang="zh-CN" sz="2000" b="1" i="1" dirty="0" smtClean="0">
                        <a:solidFill>
                          <a:srgbClr val="0070C0"/>
                        </a:solidFill>
                        <a:latin typeface="Cambria Math"/>
                      </a:rPr>
                      <m:t>=</m:t>
                    </m:r>
                    <m:d>
                      <m:dPr>
                        <m:begChr m:val="["/>
                        <m:endChr m:val="]"/>
                        <m:ctrlPr>
                          <a:rPr lang="en-US" altLang="zh-CN" sz="2000" b="1" i="1" dirty="0" smtClean="0">
                            <a:solidFill>
                              <a:srgbClr val="0070C0"/>
                            </a:solidFill>
                            <a:latin typeface="Cambria Math" panose="02040503050406030204" pitchFamily="18" charset="0"/>
                          </a:rPr>
                        </m:ctrlPr>
                      </m:dPr>
                      <m:e>
                        <m:m>
                          <m:mPr>
                            <m:mcs>
                              <m:mc>
                                <m:mcPr>
                                  <m:count m:val="3"/>
                                  <m:mcJc m:val="center"/>
                                </m:mcPr>
                              </m:mc>
                            </m:mcs>
                            <m:ctrlPr>
                              <a:rPr lang="zh-CN" altLang="en-US" sz="2000" b="1" i="1">
                                <a:solidFill>
                                  <a:srgbClr val="0070C0"/>
                                </a:solidFill>
                                <a:latin typeface="Cambria Math" panose="02040503050406030204" pitchFamily="18" charset="0"/>
                              </a:rPr>
                            </m:ctrlPr>
                          </m:mPr>
                          <m:mr>
                            <m:e>
                              <m:sSub>
                                <m:sSubPr>
                                  <m:ctrlPr>
                                    <a:rPr lang="zh-CN" altLang="en-US" sz="2000" b="1" i="1">
                                      <a:solidFill>
                                        <a:srgbClr val="0070C0"/>
                                      </a:solidFill>
                                      <a:latin typeface="Cambria Math" panose="02040503050406030204" pitchFamily="18" charset="0"/>
                                    </a:rPr>
                                  </m:ctrlPr>
                                </m:sSubPr>
                                <m:e>
                                  <m:r>
                                    <a:rPr lang="zh-CN" altLang="en-US" sz="2000" b="1" i="1">
                                      <a:solidFill>
                                        <a:srgbClr val="0070C0"/>
                                      </a:solidFill>
                                      <a:latin typeface="Cambria Math" panose="02040503050406030204" pitchFamily="18" charset="0"/>
                                    </a:rPr>
                                    <m:t>𝝀</m:t>
                                  </m:r>
                                </m:e>
                                <m:sub>
                                  <m:r>
                                    <a:rPr lang="zh-CN" altLang="en-US" sz="2000" b="1" i="1">
                                      <a:solidFill>
                                        <a:srgbClr val="0070C0"/>
                                      </a:solidFill>
                                      <a:latin typeface="Cambria Math" panose="02040503050406030204" pitchFamily="18" charset="0"/>
                                    </a:rPr>
                                    <m:t>𝟏</m:t>
                                  </m:r>
                                </m:sub>
                              </m:sSub>
                            </m:e>
                            <m:e/>
                            <m:e/>
                          </m:mr>
                          <m:mr>
                            <m:e/>
                            <m:e>
                              <m:r>
                                <a:rPr lang="zh-CN" altLang="en-US" sz="2000" b="1">
                                  <a:solidFill>
                                    <a:srgbClr val="0070C0"/>
                                  </a:solidFill>
                                  <a:latin typeface="Cambria Math" panose="02040503050406030204" pitchFamily="18" charset="0"/>
                                </a:rPr>
                                <m:t>⋱</m:t>
                              </m:r>
                            </m:e>
                            <m:e/>
                          </m:mr>
                          <m:mr>
                            <m:e/>
                            <m:e/>
                            <m:e>
                              <m:sSub>
                                <m:sSubPr>
                                  <m:ctrlPr>
                                    <a:rPr lang="zh-CN" altLang="en-US" sz="2000" b="1" i="1">
                                      <a:solidFill>
                                        <a:srgbClr val="0070C0"/>
                                      </a:solidFill>
                                      <a:latin typeface="Cambria Math" panose="02040503050406030204" pitchFamily="18" charset="0"/>
                                    </a:rPr>
                                  </m:ctrlPr>
                                </m:sSubPr>
                                <m:e>
                                  <m:r>
                                    <a:rPr lang="zh-CN" altLang="en-US" sz="2000" b="1" i="1">
                                      <a:solidFill>
                                        <a:srgbClr val="0070C0"/>
                                      </a:solidFill>
                                      <a:latin typeface="Cambria Math" panose="02040503050406030204" pitchFamily="18" charset="0"/>
                                    </a:rPr>
                                    <m:t>𝝀</m:t>
                                  </m:r>
                                </m:e>
                                <m:sub>
                                  <m:r>
                                    <a:rPr lang="zh-CN" altLang="en-US" sz="2000" b="1" i="1">
                                      <a:solidFill>
                                        <a:srgbClr val="0070C0"/>
                                      </a:solidFill>
                                      <a:latin typeface="Cambria Math" panose="02040503050406030204" pitchFamily="18" charset="0"/>
                                    </a:rPr>
                                    <m:t>𝒏</m:t>
                                  </m:r>
                                </m:sub>
                              </m:sSub>
                            </m:e>
                          </m:mr>
                        </m:m>
                      </m:e>
                    </m:d>
                  </m:oMath>
                </a14:m>
                <a:endParaRPr lang="zh-CN" altLang="en-US" sz="2000" b="1" dirty="0">
                  <a:solidFill>
                    <a:srgbClr val="0070C0"/>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1679476" y="4248065"/>
                <a:ext cx="4482830" cy="1070549"/>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Rectangle 8">
                <a:extLst>
                  <a:ext uri="{FF2B5EF4-FFF2-40B4-BE49-F238E27FC236}">
                    <a16:creationId xmlns:a16="http://schemas.microsoft.com/office/drawing/2014/main" id="{88E0C11F-6794-4FFC-92F4-CE4389D1E38A}"/>
                  </a:ext>
                </a:extLst>
              </p:cNvPr>
              <p:cNvSpPr>
                <a:spLocks noChangeArrowheads="1"/>
              </p:cNvSpPr>
              <p:nvPr/>
            </p:nvSpPr>
            <p:spPr bwMode="auto">
              <a:xfrm>
                <a:off x="711722" y="5430848"/>
                <a:ext cx="7561263"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61950">
                  <a:lnSpc>
                    <a:spcPct val="120000"/>
                  </a:lnSpc>
                </a:pPr>
                <a:r>
                  <a:rPr lang="en-US" altLang="zh-CN" sz="2000" b="1" dirty="0">
                    <a:solidFill>
                      <a:srgbClr val="00B0F0"/>
                    </a:solidFill>
                    <a:latin typeface="Cambria" pitchFamily="18" charset="0"/>
                    <a:ea typeface="Cambria" pitchFamily="18" charset="0"/>
                  </a:rPr>
                  <a:t>Case 2</a:t>
                </a:r>
                <a:r>
                  <a:rPr lang="en-US" altLang="zh-CN" sz="2000" b="1" dirty="0">
                    <a:solidFill>
                      <a:srgbClr val="00B0F0"/>
                    </a:solidFill>
                    <a:latin typeface="+mn-ea"/>
                  </a:rPr>
                  <a:t>  </a:t>
                </a:r>
                <a:r>
                  <a:rPr lang="zh-CN" altLang="en-US" sz="2000" b="1" dirty="0">
                    <a:solidFill>
                      <a:schemeClr val="tx1"/>
                    </a:solidFill>
                    <a:latin typeface="+mn-ea"/>
                  </a:rPr>
                  <a:t>一般的方阵</a:t>
                </a:r>
                <a14:m>
                  <m:oMath xmlns:m="http://schemas.openxmlformats.org/officeDocument/2006/math">
                    <m:r>
                      <a:rPr lang="en-US" altLang="zh-CN" sz="2000" b="1" i="1" smtClean="0">
                        <a:solidFill>
                          <a:schemeClr val="tx1"/>
                        </a:solidFill>
                        <a:latin typeface="Cambria Math"/>
                      </a:rPr>
                      <m:t>𝑨</m:t>
                    </m:r>
                  </m:oMath>
                </a14:m>
                <a:r>
                  <a:rPr lang="en-US" altLang="zh-CN" sz="2000" b="1" dirty="0">
                    <a:latin typeface="+mn-ea"/>
                  </a:rPr>
                  <a:t> </a:t>
                </a:r>
                <a:endParaRPr lang="zh-CN" altLang="en-US" sz="2000" b="1" dirty="0">
                  <a:latin typeface="+mn-ea"/>
                </a:endParaRPr>
              </a:p>
            </p:txBody>
          </p:sp>
        </mc:Choice>
        <mc:Fallback xmlns="">
          <p:sp>
            <p:nvSpPr>
              <p:cNvPr id="16" name="Rectangle 8">
                <a:extLst>
                  <a:ext uri="{FF2B5EF4-FFF2-40B4-BE49-F238E27FC236}">
                    <a16:creationId xmlns:a16="http://schemas.microsoft.com/office/drawing/2014/main" xmlns=""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711722" y="5430848"/>
                <a:ext cx="7561263" cy="461665"/>
              </a:xfrm>
              <a:prstGeom prst="rect">
                <a:avLst/>
              </a:prstGeom>
              <a:blipFill rotWithShape="1">
                <a:blip r:embed="rId7"/>
                <a:stretch>
                  <a:fillRect t="-1316" b="-1578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083857" y="5917293"/>
                <a:ext cx="5508367" cy="400110"/>
              </a:xfrm>
              <a:prstGeom prst="rect">
                <a:avLst/>
              </a:prstGeom>
            </p:spPr>
            <p:txBody>
              <a:bodyPr wrap="none">
                <a:spAutoFit/>
              </a:bodyPr>
              <a:lstStyle/>
              <a:p>
                <a:r>
                  <a:rPr lang="zh-CN" altLang="en-US" sz="2000" b="1" i="0" dirty="0">
                    <a:latin typeface="+mj-lt"/>
                  </a:rPr>
                  <a:t>先求出</a:t>
                </a:r>
                <a:r>
                  <a:rPr lang="en-US" altLang="zh-CN" sz="2000" b="1" i="0" dirty="0">
                    <a:latin typeface="Cambria" panose="02040503050406030204" pitchFamily="18" charset="0"/>
                    <a:ea typeface="Cambria" panose="02040503050406030204" pitchFamily="18" charset="0"/>
                  </a:rPr>
                  <a:t>Jordan</a:t>
                </a:r>
                <a:r>
                  <a:rPr lang="zh-CN" altLang="en-US" sz="2000" b="1" i="0" dirty="0">
                    <a:latin typeface="+mj-lt"/>
                  </a:rPr>
                  <a:t>标准形</a:t>
                </a:r>
                <a:r>
                  <a:rPr lang="en-US" altLang="zh-CN" sz="2000" b="1" i="0" dirty="0">
                    <a:latin typeface="+mj-lt"/>
                  </a:rPr>
                  <a:t>, </a:t>
                </a:r>
                <a:r>
                  <a:rPr lang="zh-CN" altLang="en-US" sz="2000" b="1" i="0" dirty="0">
                    <a:latin typeface="+mj-lt"/>
                  </a:rPr>
                  <a:t>再利用</a:t>
                </a:r>
                <a14:m>
                  <m:oMath xmlns:m="http://schemas.openxmlformats.org/officeDocument/2006/math">
                    <m:r>
                      <a:rPr lang="en-US" altLang="zh-CN" sz="2000" b="1" i="1">
                        <a:solidFill>
                          <a:srgbClr val="002060"/>
                        </a:solidFill>
                        <a:latin typeface="Cambria Math"/>
                      </a:rPr>
                      <m:t>𝑨𝑷</m:t>
                    </m:r>
                    <m:r>
                      <a:rPr lang="en-US" altLang="zh-CN" sz="2000" b="1" i="1">
                        <a:solidFill>
                          <a:srgbClr val="002060"/>
                        </a:solidFill>
                        <a:latin typeface="Cambria Math"/>
                      </a:rPr>
                      <m:t>=</m:t>
                    </m:r>
                    <m:r>
                      <a:rPr lang="en-US" altLang="zh-CN" sz="2000" b="1" i="1" smtClean="0">
                        <a:solidFill>
                          <a:srgbClr val="002060"/>
                        </a:solidFill>
                        <a:latin typeface="Cambria Math"/>
                      </a:rPr>
                      <m:t>𝑷</m:t>
                    </m:r>
                    <m:r>
                      <a:rPr lang="en-US" altLang="zh-CN" sz="2000" b="1" i="1">
                        <a:solidFill>
                          <a:srgbClr val="002060"/>
                        </a:solidFill>
                        <a:latin typeface="Cambria Math"/>
                      </a:rPr>
                      <m:t>𝑱</m:t>
                    </m:r>
                  </m:oMath>
                </a14:m>
                <a:r>
                  <a:rPr lang="zh-CN" altLang="en-US" sz="2000" b="1" i="0" dirty="0">
                    <a:latin typeface="+mj-lt"/>
                  </a:rPr>
                  <a:t>待定求</a:t>
                </a:r>
                <a14:m>
                  <m:oMath xmlns:m="http://schemas.openxmlformats.org/officeDocument/2006/math">
                    <m:r>
                      <a:rPr lang="en-US" altLang="zh-CN" sz="2000" b="1" i="1" smtClean="0">
                        <a:latin typeface="Cambria Math"/>
                      </a:rPr>
                      <m:t>𝑷</m:t>
                    </m:r>
                  </m:oMath>
                </a14:m>
                <a:r>
                  <a:rPr lang="en-US" altLang="zh-CN" sz="2000" b="1" i="0" dirty="0">
                    <a:latin typeface="+mj-lt"/>
                  </a:rPr>
                  <a:t>.</a:t>
                </a:r>
                <a:endParaRPr lang="zh-CN" altLang="en-US" sz="2000" b="1" dirty="0"/>
              </a:p>
            </p:txBody>
          </p:sp>
        </mc:Choice>
        <mc:Fallback xmlns="">
          <p:sp>
            <p:nvSpPr>
              <p:cNvPr id="17" name="矩形 16"/>
              <p:cNvSpPr>
                <a:spLocks noRot="1" noChangeAspect="1" noMove="1" noResize="1" noEditPoints="1" noAdjustHandles="1" noChangeArrowheads="1" noChangeShapeType="1" noTextEdit="1"/>
              </p:cNvSpPr>
              <p:nvPr/>
            </p:nvSpPr>
            <p:spPr>
              <a:xfrm>
                <a:off x="1083857" y="5917293"/>
                <a:ext cx="5508367" cy="400110"/>
              </a:xfrm>
              <a:prstGeom prst="rect">
                <a:avLst/>
              </a:prstGeom>
              <a:blipFill rotWithShape="0">
                <a:blip r:embed="rId8"/>
                <a:stretch>
                  <a:fillRect l="-1218" t="-10769" b="-2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0409134"/>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205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lt">
                                    <p:tmPct val="10000"/>
                                  </p:iterate>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105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4050"/>
                            </p:stCondLst>
                            <p:childTnLst>
                              <p:par>
                                <p:cTn id="22" presetID="10" presetClass="entr" presetSubtype="0" fill="hold" grpId="0" nodeType="afterEffect">
                                  <p:stCondLst>
                                    <p:cond delay="0"/>
                                  </p:stCondLst>
                                  <p:iterate type="lt">
                                    <p:tmPct val="10000"/>
                                  </p:iterate>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iterate type="lt">
                                    <p:tmPct val="10000"/>
                                  </p:iterate>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par>
                          <p:cTn id="30" fill="hold">
                            <p:stCondLst>
                              <p:cond delay="1000"/>
                            </p:stCondLst>
                            <p:childTnLst>
                              <p:par>
                                <p:cTn id="31" presetID="10" presetClass="entr" presetSubtype="0" fill="hold" grpId="0" nodeType="afterEffect">
                                  <p:stCondLst>
                                    <p:cond delay="0"/>
                                  </p:stCondLst>
                                  <p:iterate type="lt">
                                    <p:tmPct val="10000"/>
                                  </p:iterate>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5" grpId="0"/>
      <p:bldP spid="7" grpId="0"/>
      <p:bldP spid="11" grpId="0"/>
      <p:bldP spid="16" grpId="0"/>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计算矩阵</a:t>
            </a:r>
            <a:r>
              <a:rPr lang="en-US" altLang="zh-CN" dirty="0"/>
              <a:t>Jordan</a:t>
            </a:r>
            <a:r>
              <a:rPr lang="zh-CN" altLang="en-US" dirty="0"/>
              <a:t>标准形的方法二</a:t>
            </a:r>
          </a:p>
        </p:txBody>
      </p:sp>
      <mc:AlternateContent xmlns:mc="http://schemas.openxmlformats.org/markup-compatibility/2006" xmlns:a14="http://schemas.microsoft.com/office/drawing/2010/main">
        <mc:Choice Requires="a14">
          <p:sp>
            <p:nvSpPr>
              <p:cNvPr id="3" name="Rectangle 13"/>
              <p:cNvSpPr>
                <a:spLocks noChangeArrowheads="1"/>
              </p:cNvSpPr>
              <p:nvPr/>
            </p:nvSpPr>
            <p:spPr bwMode="auto">
              <a:xfrm>
                <a:off x="695325" y="1247368"/>
                <a:ext cx="7415213" cy="144424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400" b="1" dirty="0">
                    <a:solidFill>
                      <a:srgbClr val="006666"/>
                    </a:solidFill>
                    <a:latin typeface="+mn-ea"/>
                    <a:ea typeface="+mn-ea"/>
                  </a:rPr>
                  <a:t>例</a:t>
                </a:r>
                <a:r>
                  <a:rPr lang="en-US" altLang="zh-CN" sz="2400" b="1" dirty="0">
                    <a:solidFill>
                      <a:srgbClr val="006666"/>
                    </a:solidFill>
                    <a:latin typeface="+mn-ea"/>
                    <a:ea typeface="+mn-ea"/>
                  </a:rPr>
                  <a:t>9  </a:t>
                </a:r>
                <a:r>
                  <a:rPr lang="zh-CN" altLang="en-US" sz="2400" b="1" dirty="0">
                    <a:solidFill>
                      <a:srgbClr val="006666"/>
                    </a:solidFill>
                    <a:latin typeface="+mn-ea"/>
                    <a:ea typeface="+mn-ea"/>
                  </a:rPr>
                  <a:t>设矩阵</a:t>
                </a:r>
                <a14:m>
                  <m:oMath xmlns:m="http://schemas.openxmlformats.org/officeDocument/2006/math">
                    <m:r>
                      <a:rPr lang="en-US" altLang="zh-CN" sz="2400" b="1" i="1" smtClean="0">
                        <a:solidFill>
                          <a:srgbClr val="006666"/>
                        </a:solidFill>
                        <a:latin typeface="Cambria Math"/>
                        <a:ea typeface="+mn-ea"/>
                      </a:rPr>
                      <m:t>𝑨</m:t>
                    </m:r>
                    <m:r>
                      <a:rPr lang="en-US" altLang="zh-CN" sz="2400" b="0" i="1" smtClean="0">
                        <a:solidFill>
                          <a:srgbClr val="006666"/>
                        </a:solidFill>
                        <a:latin typeface="Cambria Math"/>
                        <a:ea typeface="+mn-ea"/>
                      </a:rPr>
                      <m:t>=</m:t>
                    </m:r>
                    <m:d>
                      <m:dPr>
                        <m:begChr m:val="["/>
                        <m:endChr m:val="]"/>
                        <m:ctrlPr>
                          <a:rPr lang="en-US" altLang="zh-CN" sz="2400" i="1" smtClean="0">
                            <a:solidFill>
                              <a:srgbClr val="006666"/>
                            </a:solidFill>
                            <a:latin typeface="Cambria Math" panose="02040503050406030204" pitchFamily="18" charset="0"/>
                            <a:ea typeface="+mn-ea"/>
                          </a:rPr>
                        </m:ctrlPr>
                      </m:dPr>
                      <m:e>
                        <m:m>
                          <m:mPr>
                            <m:mcs>
                              <m:mc>
                                <m:mcPr>
                                  <m:count m:val="3"/>
                                  <m:mcJc m:val="center"/>
                                </m:mcPr>
                              </m:mc>
                            </m:mcs>
                            <m:ctrlPr>
                              <a:rPr lang="en-US" altLang="zh-CN" sz="2400" i="1" smtClean="0">
                                <a:solidFill>
                                  <a:srgbClr val="006666"/>
                                </a:solidFill>
                                <a:latin typeface="Cambria Math" panose="02040503050406030204" pitchFamily="18" charset="0"/>
                                <a:ea typeface="+mn-ea"/>
                              </a:rPr>
                            </m:ctrlPr>
                          </m:mPr>
                          <m:mr>
                            <m:e>
                              <m:r>
                                <m:rPr>
                                  <m:brk m:alnAt="7"/>
                                </m:rPr>
                                <a:rPr lang="en-US" altLang="zh-CN" sz="2400" b="0" i="1" smtClean="0">
                                  <a:solidFill>
                                    <a:srgbClr val="006666"/>
                                  </a:solidFill>
                                  <a:latin typeface="Cambria Math"/>
                                  <a:ea typeface="+mn-ea"/>
                                </a:rPr>
                                <m:t>−</m:t>
                              </m:r>
                              <m:r>
                                <a:rPr lang="en-US" altLang="zh-CN" sz="2400" b="0" i="1" smtClean="0">
                                  <a:solidFill>
                                    <a:srgbClr val="006666"/>
                                  </a:solidFill>
                                  <a:latin typeface="Cambria Math"/>
                                  <a:ea typeface="+mn-ea"/>
                                </a:rPr>
                                <m:t>1</m:t>
                              </m:r>
                            </m:e>
                            <m:e>
                              <m:r>
                                <a:rPr lang="en-US" altLang="zh-CN" sz="2400" b="0" i="1" smtClean="0">
                                  <a:solidFill>
                                    <a:srgbClr val="006666"/>
                                  </a:solidFill>
                                  <a:latin typeface="Cambria Math"/>
                                  <a:ea typeface="+mn-ea"/>
                                </a:rPr>
                                <m:t>−2</m:t>
                              </m:r>
                            </m:e>
                            <m:e>
                              <m:r>
                                <a:rPr lang="en-US" altLang="zh-CN" sz="2400" b="0" i="1" smtClean="0">
                                  <a:solidFill>
                                    <a:srgbClr val="006666"/>
                                  </a:solidFill>
                                  <a:latin typeface="Cambria Math"/>
                                  <a:ea typeface="+mn-ea"/>
                                </a:rPr>
                                <m:t>6</m:t>
                              </m:r>
                            </m:e>
                          </m:mr>
                          <m:mr>
                            <m:e>
                              <m:r>
                                <a:rPr lang="en-US" altLang="zh-CN" sz="2400" b="0" i="1" smtClean="0">
                                  <a:solidFill>
                                    <a:srgbClr val="006666"/>
                                  </a:solidFill>
                                  <a:latin typeface="Cambria Math"/>
                                  <a:ea typeface="+mn-ea"/>
                                </a:rPr>
                                <m:t>−1</m:t>
                              </m:r>
                            </m:e>
                            <m:e>
                              <m:r>
                                <a:rPr lang="en-US" altLang="zh-CN" sz="2400" b="0" i="1" smtClean="0">
                                  <a:solidFill>
                                    <a:srgbClr val="006666"/>
                                  </a:solidFill>
                                  <a:latin typeface="Cambria Math"/>
                                  <a:ea typeface="+mn-ea"/>
                                </a:rPr>
                                <m:t>0</m:t>
                              </m:r>
                            </m:e>
                            <m:e>
                              <m:r>
                                <a:rPr lang="en-US" altLang="zh-CN" sz="2400" b="0" i="1" smtClean="0">
                                  <a:solidFill>
                                    <a:srgbClr val="006666"/>
                                  </a:solidFill>
                                  <a:latin typeface="Cambria Math"/>
                                  <a:ea typeface="+mn-ea"/>
                                </a:rPr>
                                <m:t>3</m:t>
                              </m:r>
                            </m:e>
                          </m:mr>
                          <m:mr>
                            <m:e>
                              <m:r>
                                <a:rPr lang="en-US" altLang="zh-CN" sz="2400" b="0" i="1" smtClean="0">
                                  <a:solidFill>
                                    <a:srgbClr val="006666"/>
                                  </a:solidFill>
                                  <a:latin typeface="Cambria Math"/>
                                  <a:ea typeface="+mn-ea"/>
                                </a:rPr>
                                <m:t>−1</m:t>
                              </m:r>
                            </m:e>
                            <m:e>
                              <m:r>
                                <a:rPr lang="en-US" altLang="zh-CN" sz="2400" b="0" i="1" smtClean="0">
                                  <a:solidFill>
                                    <a:srgbClr val="006666"/>
                                  </a:solidFill>
                                  <a:latin typeface="Cambria Math"/>
                                  <a:ea typeface="+mn-ea"/>
                                </a:rPr>
                                <m:t>−1</m:t>
                              </m:r>
                            </m:e>
                            <m:e>
                              <m:r>
                                <a:rPr lang="en-US" altLang="zh-CN" sz="2400" b="0" i="1" smtClean="0">
                                  <a:solidFill>
                                    <a:srgbClr val="006666"/>
                                  </a:solidFill>
                                  <a:latin typeface="Cambria Math"/>
                                  <a:ea typeface="+mn-ea"/>
                                </a:rPr>
                                <m:t>4</m:t>
                              </m:r>
                            </m:e>
                          </m:mr>
                        </m:m>
                      </m:e>
                    </m:d>
                  </m:oMath>
                </a14:m>
                <a:r>
                  <a:rPr lang="en-US" altLang="zh-CN" sz="2400" b="1" dirty="0">
                    <a:solidFill>
                      <a:srgbClr val="006666"/>
                    </a:solidFill>
                    <a:latin typeface="+mn-ea"/>
                    <a:ea typeface="+mn-ea"/>
                  </a:rPr>
                  <a:t>, </a:t>
                </a:r>
                <a:r>
                  <a:rPr lang="zh-CN" altLang="en-US" sz="2400" b="1" dirty="0">
                    <a:solidFill>
                      <a:srgbClr val="006666"/>
                    </a:solidFill>
                    <a:latin typeface="+mn-ea"/>
                    <a:ea typeface="+mn-ea"/>
                  </a:rPr>
                  <a:t>求</a:t>
                </a:r>
                <a14:m>
                  <m:oMath xmlns:m="http://schemas.openxmlformats.org/officeDocument/2006/math">
                    <m:r>
                      <a:rPr lang="en-US" altLang="zh-CN" sz="2400" b="1" i="1" dirty="0" smtClean="0">
                        <a:solidFill>
                          <a:srgbClr val="006666"/>
                        </a:solidFill>
                        <a:latin typeface="Cambria Math"/>
                        <a:ea typeface="+mn-ea"/>
                      </a:rPr>
                      <m:t>𝑷</m:t>
                    </m:r>
                    <m:r>
                      <a:rPr lang="en-US" altLang="zh-CN" sz="2400" b="1" i="1" dirty="0" smtClean="0">
                        <a:solidFill>
                          <a:srgbClr val="006666"/>
                        </a:solidFill>
                        <a:latin typeface="Cambria Math"/>
                        <a:ea typeface="+mn-ea"/>
                      </a:rPr>
                      <m:t>,</m:t>
                    </m:r>
                    <m:r>
                      <a:rPr lang="en-US" altLang="zh-CN" sz="2400" b="1" i="1" dirty="0" smtClean="0">
                        <a:solidFill>
                          <a:srgbClr val="006666"/>
                        </a:solidFill>
                        <a:latin typeface="Cambria Math"/>
                        <a:ea typeface="+mn-ea"/>
                      </a:rPr>
                      <m:t>𝑱</m:t>
                    </m:r>
                  </m:oMath>
                </a14:m>
                <a:r>
                  <a:rPr lang="zh-CN" altLang="en-US" sz="2400" b="1" dirty="0">
                    <a:solidFill>
                      <a:srgbClr val="006666"/>
                    </a:solidFill>
                    <a:latin typeface="+mn-ea"/>
                    <a:ea typeface="+mn-ea"/>
                  </a:rPr>
                  <a:t>使得</a:t>
                </a:r>
                <a14:m>
                  <m:oMath xmlns:m="http://schemas.openxmlformats.org/officeDocument/2006/math">
                    <m:sSup>
                      <m:sSupPr>
                        <m:ctrlPr>
                          <a:rPr lang="en-US" altLang="zh-CN" sz="2400" b="1" i="1" dirty="0" smtClean="0">
                            <a:solidFill>
                              <a:srgbClr val="006666"/>
                            </a:solidFill>
                            <a:latin typeface="Cambria Math" panose="02040503050406030204" pitchFamily="18" charset="0"/>
                            <a:ea typeface="+mn-ea"/>
                          </a:rPr>
                        </m:ctrlPr>
                      </m:sSupPr>
                      <m:e>
                        <m:r>
                          <a:rPr lang="en-US" altLang="zh-CN" sz="2400" b="1" i="1" dirty="0" smtClean="0">
                            <a:solidFill>
                              <a:srgbClr val="006666"/>
                            </a:solidFill>
                            <a:latin typeface="Cambria Math"/>
                            <a:ea typeface="+mn-ea"/>
                          </a:rPr>
                          <m:t>𝑷</m:t>
                        </m:r>
                      </m:e>
                      <m:sup>
                        <m:r>
                          <a:rPr lang="en-US" altLang="zh-CN" sz="2400" b="1" i="1" dirty="0" smtClean="0">
                            <a:solidFill>
                              <a:srgbClr val="006666"/>
                            </a:solidFill>
                            <a:latin typeface="Cambria Math"/>
                            <a:ea typeface="+mn-ea"/>
                          </a:rPr>
                          <m:t>−</m:t>
                        </m:r>
                        <m:r>
                          <a:rPr lang="en-US" altLang="zh-CN" sz="2400" b="1" i="1" dirty="0" smtClean="0">
                            <a:solidFill>
                              <a:srgbClr val="006666"/>
                            </a:solidFill>
                            <a:latin typeface="Cambria Math"/>
                            <a:ea typeface="+mn-ea"/>
                          </a:rPr>
                          <m:t>𝟏</m:t>
                        </m:r>
                      </m:sup>
                    </m:sSup>
                    <m:r>
                      <a:rPr lang="en-US" altLang="zh-CN" sz="2400" b="1" i="1" dirty="0" smtClean="0">
                        <a:solidFill>
                          <a:srgbClr val="006666"/>
                        </a:solidFill>
                        <a:latin typeface="Cambria Math"/>
                        <a:ea typeface="+mn-ea"/>
                      </a:rPr>
                      <m:t>𝑨𝑷</m:t>
                    </m:r>
                    <m:r>
                      <a:rPr lang="en-US" altLang="zh-CN" sz="2400" b="1" i="1" dirty="0" smtClean="0">
                        <a:solidFill>
                          <a:srgbClr val="006666"/>
                        </a:solidFill>
                        <a:latin typeface="Cambria Math"/>
                        <a:ea typeface="+mn-ea"/>
                      </a:rPr>
                      <m:t>=</m:t>
                    </m:r>
                    <m:r>
                      <a:rPr lang="en-US" altLang="zh-CN" sz="2400" b="1" i="1" dirty="0" smtClean="0">
                        <a:solidFill>
                          <a:srgbClr val="006666"/>
                        </a:solidFill>
                        <a:latin typeface="Cambria Math"/>
                        <a:ea typeface="+mn-ea"/>
                      </a:rPr>
                      <m:t>𝑱</m:t>
                    </m:r>
                  </m:oMath>
                </a14:m>
                <a:r>
                  <a:rPr lang="en-US" altLang="zh-CN" sz="2400" b="1" dirty="0">
                    <a:solidFill>
                      <a:srgbClr val="002060"/>
                    </a:solidFill>
                  </a:rPr>
                  <a:t> </a:t>
                </a:r>
                <a14:m>
                  <m:oMath xmlns:m="http://schemas.openxmlformats.org/officeDocument/2006/math">
                    <m:r>
                      <a:rPr lang="en-US" altLang="zh-CN" sz="2400" b="1" dirty="0">
                        <a:solidFill>
                          <a:srgbClr val="002060"/>
                        </a:solidFill>
                        <a:latin typeface="Cambria Math" panose="02040503050406030204" pitchFamily="18" charset="0"/>
                      </a:rPr>
                      <m:t>,</m:t>
                    </m:r>
                  </m:oMath>
                </a14:m>
                <a:endParaRPr lang="en-US" altLang="zh-CN" sz="2400" b="1" dirty="0">
                  <a:solidFill>
                    <a:srgbClr val="002060"/>
                  </a:solidFill>
                  <a:latin typeface="+mn-ea"/>
                </a:endParaRPr>
              </a:p>
              <a:p>
                <a:pPr>
                  <a:spcBef>
                    <a:spcPct val="0"/>
                  </a:spcBef>
                  <a:buSzTx/>
                  <a:buNone/>
                </a:pPr>
                <a:r>
                  <a:rPr lang="en-US" altLang="zh-CN" sz="2400" b="1" dirty="0">
                    <a:solidFill>
                      <a:srgbClr val="002060"/>
                    </a:solidFill>
                    <a:latin typeface="+mn-ea"/>
                  </a:rPr>
                  <a:t> </a:t>
                </a:r>
                <a:r>
                  <a:rPr lang="zh-CN" altLang="en-US" sz="2400" b="1" dirty="0">
                    <a:solidFill>
                      <a:srgbClr val="006666"/>
                    </a:solidFill>
                    <a:latin typeface="+mn-ea"/>
                    <a:ea typeface="+mn-ea"/>
                  </a:rPr>
                  <a:t>并计算</a:t>
                </a:r>
                <a14:m>
                  <m:oMath xmlns:m="http://schemas.openxmlformats.org/officeDocument/2006/math">
                    <m:sSup>
                      <m:sSupPr>
                        <m:ctrlPr>
                          <a:rPr lang="en-US" altLang="zh-CN" sz="2400" b="1" i="1">
                            <a:solidFill>
                              <a:srgbClr val="002060"/>
                            </a:solidFill>
                            <a:latin typeface="Cambria Math" panose="02040503050406030204" pitchFamily="18" charset="0"/>
                          </a:rPr>
                        </m:ctrlPr>
                      </m:sSupPr>
                      <m:e>
                        <m:r>
                          <a:rPr lang="en-US" altLang="zh-CN" sz="2400" b="1" i="1">
                            <a:solidFill>
                              <a:srgbClr val="002060"/>
                            </a:solidFill>
                            <a:latin typeface="Cambria Math" panose="02040503050406030204" pitchFamily="18" charset="0"/>
                          </a:rPr>
                          <m:t>𝑨</m:t>
                        </m:r>
                      </m:e>
                      <m:sup>
                        <m:r>
                          <a:rPr lang="en-US" altLang="zh-CN" sz="2400" b="1" i="1">
                            <a:solidFill>
                              <a:srgbClr val="002060"/>
                            </a:solidFill>
                            <a:latin typeface="Cambria Math" panose="02040503050406030204" pitchFamily="18" charset="0"/>
                          </a:rPr>
                          <m:t>𝟏𝟎</m:t>
                        </m:r>
                      </m:sup>
                    </m:sSup>
                  </m:oMath>
                </a14:m>
                <a:r>
                  <a:rPr lang="en-US" altLang="zh-CN" sz="2400" b="1" dirty="0">
                    <a:solidFill>
                      <a:srgbClr val="002060"/>
                    </a:solidFill>
                    <a:latin typeface="+mn-ea"/>
                  </a:rPr>
                  <a:t>.</a:t>
                </a:r>
                <a:r>
                  <a:rPr lang="zh-CN" altLang="en-US" sz="2400" b="1" dirty="0">
                    <a:solidFill>
                      <a:srgbClr val="006666"/>
                    </a:solidFill>
                    <a:latin typeface="+mn-ea"/>
                  </a:rPr>
                  <a:t> （</a:t>
                </a:r>
                <a:r>
                  <a:rPr lang="en-US" altLang="zh-CN" sz="2400" b="1" dirty="0">
                    <a:solidFill>
                      <a:srgbClr val="006666"/>
                    </a:solidFill>
                    <a:latin typeface="+mn-ea"/>
                  </a:rPr>
                  <a:t>p.061</a:t>
                </a:r>
                <a:r>
                  <a:rPr lang="zh-CN" altLang="en-US" sz="2400" b="1" dirty="0">
                    <a:solidFill>
                      <a:srgbClr val="006666"/>
                    </a:solidFill>
                    <a:latin typeface="+mn-ea"/>
                  </a:rPr>
                  <a:t>例</a:t>
                </a:r>
                <a:r>
                  <a:rPr lang="en-US" altLang="zh-CN" sz="2400" b="1" dirty="0">
                    <a:solidFill>
                      <a:srgbClr val="006666"/>
                    </a:solidFill>
                    <a:latin typeface="+mn-ea"/>
                  </a:rPr>
                  <a:t>3.1.6</a:t>
                </a:r>
                <a:r>
                  <a:rPr lang="zh-CN" altLang="en-US" sz="2400" b="1" dirty="0">
                    <a:solidFill>
                      <a:srgbClr val="006666"/>
                    </a:solidFill>
                    <a:latin typeface="+mn-ea"/>
                  </a:rPr>
                  <a:t>）</a:t>
                </a:r>
                <a:endParaRPr lang="zh-CN" altLang="en-US" sz="2400" b="1" dirty="0">
                  <a:solidFill>
                    <a:srgbClr val="006666"/>
                  </a:solidFill>
                  <a:latin typeface="+mn-ea"/>
                  <a:ea typeface="+mn-ea"/>
                </a:endParaRPr>
              </a:p>
            </p:txBody>
          </p:sp>
        </mc:Choice>
        <mc:Fallback xmlns="">
          <p:sp>
            <p:nvSpPr>
              <p:cNvPr id="3" name="Rectangle 13"/>
              <p:cNvSpPr>
                <a:spLocks noRot="1" noChangeAspect="1" noMove="1" noResize="1" noEditPoints="1" noAdjustHandles="1" noChangeArrowheads="1" noChangeShapeType="1" noTextEdit="1"/>
              </p:cNvSpPr>
              <p:nvPr/>
            </p:nvSpPr>
            <p:spPr bwMode="auto">
              <a:xfrm>
                <a:off x="695325" y="1247368"/>
                <a:ext cx="7415213" cy="1444242"/>
              </a:xfrm>
              <a:prstGeom prst="rect">
                <a:avLst/>
              </a:prstGeom>
              <a:blipFill>
                <a:blip r:embed="rId3"/>
                <a:stretch>
                  <a:fillRect l="-1234" b="-88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13"/>
              <p:cNvSpPr>
                <a:spLocks noChangeArrowheads="1"/>
              </p:cNvSpPr>
              <p:nvPr/>
            </p:nvSpPr>
            <p:spPr bwMode="auto">
              <a:xfrm>
                <a:off x="793113" y="2884263"/>
                <a:ext cx="8124409" cy="9062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000" b="1" dirty="0">
                    <a:solidFill>
                      <a:srgbClr val="006666"/>
                    </a:solidFill>
                    <a:latin typeface="+mn-ea"/>
                    <a:ea typeface="+mn-ea"/>
                  </a:rPr>
                  <a:t>解：首先求得</a:t>
                </a:r>
                <a14:m>
                  <m:oMath xmlns:m="http://schemas.openxmlformats.org/officeDocument/2006/math">
                    <m:r>
                      <a:rPr lang="en-US" altLang="zh-CN" sz="2000" b="1" i="1" smtClean="0">
                        <a:solidFill>
                          <a:srgbClr val="006666"/>
                        </a:solidFill>
                        <a:latin typeface="Cambria Math"/>
                        <a:ea typeface="+mn-ea"/>
                      </a:rPr>
                      <m:t>𝑨</m:t>
                    </m:r>
                  </m:oMath>
                </a14:m>
                <a:r>
                  <a:rPr lang="zh-CN" altLang="en-US" sz="2000" b="1" dirty="0">
                    <a:solidFill>
                      <a:srgbClr val="006666"/>
                    </a:solidFill>
                    <a:latin typeface="+mn-ea"/>
                    <a:ea typeface="+mn-ea"/>
                  </a:rPr>
                  <a:t>的</a:t>
                </a:r>
                <a:r>
                  <a:rPr lang="en-US" altLang="zh-CN" sz="2000" b="1" dirty="0">
                    <a:solidFill>
                      <a:srgbClr val="006666"/>
                    </a:solidFill>
                    <a:latin typeface="Cambria" pitchFamily="18" charset="0"/>
                    <a:ea typeface="Cambria" pitchFamily="18" charset="0"/>
                  </a:rPr>
                  <a:t>Jordan</a:t>
                </a:r>
                <a:r>
                  <a:rPr lang="zh-CN" altLang="en-US" sz="2000" b="1" dirty="0">
                    <a:solidFill>
                      <a:srgbClr val="006666"/>
                    </a:solidFill>
                    <a:latin typeface="+mn-ea"/>
                    <a:ea typeface="+mn-ea"/>
                  </a:rPr>
                  <a:t>标准形为</a:t>
                </a:r>
                <a14:m>
                  <m:oMath xmlns:m="http://schemas.openxmlformats.org/officeDocument/2006/math">
                    <m:d>
                      <m:dPr>
                        <m:begChr m:val="["/>
                        <m:endChr m:val="]"/>
                        <m:ctrlPr>
                          <a:rPr lang="en-US" altLang="zh-CN" sz="2000" b="1" i="1">
                            <a:solidFill>
                              <a:srgbClr val="0070C0"/>
                            </a:solidFill>
                            <a:latin typeface="Cambria Math" panose="02040503050406030204" pitchFamily="18" charset="0"/>
                          </a:rPr>
                        </m:ctrlPr>
                      </m:dPr>
                      <m:e>
                        <m:m>
                          <m:mPr>
                            <m:mcs>
                              <m:mc>
                                <m:mcPr>
                                  <m:count m:val="3"/>
                                  <m:mcJc m:val="center"/>
                                </m:mcPr>
                              </m:mc>
                            </m:mcs>
                            <m:ctrlPr>
                              <a:rPr lang="en-US" altLang="zh-CN" sz="2000" b="1" i="1">
                                <a:solidFill>
                                  <a:srgbClr val="0070C0"/>
                                </a:solidFill>
                                <a:latin typeface="Cambria Math" panose="02040503050406030204" pitchFamily="18" charset="0"/>
                              </a:rPr>
                            </m:ctrlPr>
                          </m:mPr>
                          <m:mr>
                            <m:e>
                              <m:r>
                                <m:rPr>
                                  <m:brk m:alnAt="7"/>
                                </m:rPr>
                                <a:rPr lang="en-US" altLang="zh-CN" sz="2000" b="1" i="1">
                                  <a:solidFill>
                                    <a:srgbClr val="0070C0"/>
                                  </a:solidFill>
                                  <a:latin typeface="Cambria Math"/>
                                </a:rPr>
                                <m:t>𝟏</m:t>
                              </m:r>
                            </m:e>
                            <m:e>
                              <m:r>
                                <a:rPr lang="en-US" altLang="zh-CN" sz="2000" b="1" i="1">
                                  <a:solidFill>
                                    <a:srgbClr val="0070C0"/>
                                  </a:solidFill>
                                  <a:latin typeface="Cambria Math"/>
                                </a:rPr>
                                <m:t>𝟎</m:t>
                              </m:r>
                            </m:e>
                            <m:e>
                              <m:r>
                                <a:rPr lang="en-US" altLang="zh-CN" sz="2000" b="1" i="1">
                                  <a:solidFill>
                                    <a:srgbClr val="0070C0"/>
                                  </a:solidFill>
                                  <a:latin typeface="Cambria Math"/>
                                </a:rPr>
                                <m:t>𝟎</m:t>
                              </m:r>
                            </m:e>
                          </m:mr>
                          <m:mr>
                            <m:e>
                              <m:r>
                                <a:rPr lang="en-US" altLang="zh-CN" sz="2000" b="1" i="1">
                                  <a:solidFill>
                                    <a:srgbClr val="0070C0"/>
                                  </a:solidFill>
                                  <a:latin typeface="Cambria Math"/>
                                </a:rPr>
                                <m:t>𝟎</m:t>
                              </m:r>
                            </m:e>
                            <m:e>
                              <m:r>
                                <a:rPr lang="en-US" altLang="zh-CN" sz="2000" b="1" i="1">
                                  <a:solidFill>
                                    <a:srgbClr val="0070C0"/>
                                  </a:solidFill>
                                  <a:latin typeface="Cambria Math"/>
                                </a:rPr>
                                <m:t>𝟏</m:t>
                              </m:r>
                            </m:e>
                            <m:e>
                              <m:r>
                                <a:rPr lang="en-US" altLang="zh-CN" sz="2000" b="1" i="1">
                                  <a:solidFill>
                                    <a:srgbClr val="0070C0"/>
                                  </a:solidFill>
                                  <a:latin typeface="Cambria Math"/>
                                </a:rPr>
                                <m:t>𝟏</m:t>
                              </m:r>
                            </m:e>
                          </m:mr>
                          <m:mr>
                            <m:e>
                              <m:r>
                                <a:rPr lang="en-US" altLang="zh-CN" sz="2000" b="1" i="1">
                                  <a:solidFill>
                                    <a:srgbClr val="0070C0"/>
                                  </a:solidFill>
                                  <a:latin typeface="Cambria Math"/>
                                </a:rPr>
                                <m:t>𝟎</m:t>
                              </m:r>
                            </m:e>
                            <m:e>
                              <m:r>
                                <a:rPr lang="en-US" altLang="zh-CN" sz="2000" b="1" i="1">
                                  <a:solidFill>
                                    <a:srgbClr val="0070C0"/>
                                  </a:solidFill>
                                  <a:latin typeface="Cambria Math"/>
                                </a:rPr>
                                <m:t>𝟎</m:t>
                              </m:r>
                            </m:e>
                            <m:e>
                              <m:r>
                                <a:rPr lang="en-US" altLang="zh-CN" sz="2000" b="1" i="1">
                                  <a:solidFill>
                                    <a:srgbClr val="0070C0"/>
                                  </a:solidFill>
                                  <a:latin typeface="Cambria Math"/>
                                </a:rPr>
                                <m:t>𝟏</m:t>
                              </m:r>
                            </m:e>
                          </m:mr>
                        </m:m>
                      </m:e>
                    </m:d>
                  </m:oMath>
                </a14:m>
                <a:r>
                  <a:rPr lang="en-US" altLang="zh-CN" sz="2000" dirty="0">
                    <a:solidFill>
                      <a:srgbClr val="006666"/>
                    </a:solidFill>
                    <a:latin typeface="+mn-ea"/>
                    <a:ea typeface="+mn-ea"/>
                  </a:rPr>
                  <a:t>.</a:t>
                </a:r>
                <a:endParaRPr lang="zh-CN" altLang="en-US" sz="2000" dirty="0">
                  <a:solidFill>
                    <a:srgbClr val="006666"/>
                  </a:solidFill>
                  <a:latin typeface="+mn-ea"/>
                  <a:ea typeface="+mn-ea"/>
                </a:endParaRPr>
              </a:p>
            </p:txBody>
          </p:sp>
        </mc:Choice>
        <mc:Fallback xmlns="">
          <p:sp>
            <p:nvSpPr>
              <p:cNvPr id="12" name="Rectangle 13"/>
              <p:cNvSpPr>
                <a:spLocks noRot="1" noChangeAspect="1" noMove="1" noResize="1" noEditPoints="1" noAdjustHandles="1" noChangeArrowheads="1" noChangeShapeType="1" noTextEdit="1"/>
              </p:cNvSpPr>
              <p:nvPr/>
            </p:nvSpPr>
            <p:spPr bwMode="auto">
              <a:xfrm>
                <a:off x="793113" y="2884263"/>
                <a:ext cx="8124409" cy="906210"/>
              </a:xfrm>
              <a:prstGeom prst="rect">
                <a:avLst/>
              </a:prstGeom>
              <a:blipFill rotWithShape="1">
                <a:blip r:embed="rId4"/>
                <a:stretch>
                  <a:fillRect l="-7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13"/>
              <p:cNvSpPr>
                <a:spLocks noChangeArrowheads="1"/>
              </p:cNvSpPr>
              <p:nvPr/>
            </p:nvSpPr>
            <p:spPr bwMode="auto">
              <a:xfrm>
                <a:off x="774938" y="3901503"/>
                <a:ext cx="8124409"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000" b="1" dirty="0">
                    <a:solidFill>
                      <a:srgbClr val="006666"/>
                    </a:solidFill>
                    <a:latin typeface="+mn-ea"/>
                    <a:ea typeface="+mn-ea"/>
                  </a:rPr>
                  <a:t>其次</a:t>
                </a:r>
                <a:r>
                  <a:rPr lang="en-US" altLang="zh-CN" sz="2000" b="1" dirty="0">
                    <a:solidFill>
                      <a:srgbClr val="006666"/>
                    </a:solidFill>
                    <a:latin typeface="+mn-ea"/>
                    <a:ea typeface="+mn-ea"/>
                  </a:rPr>
                  <a:t>, </a:t>
                </a:r>
                <a:r>
                  <a:rPr lang="zh-CN" altLang="en-US" sz="2000" b="1" dirty="0">
                    <a:solidFill>
                      <a:srgbClr val="006666"/>
                    </a:solidFill>
                    <a:latin typeface="+mn-ea"/>
                    <a:ea typeface="+mn-ea"/>
                  </a:rPr>
                  <a:t>设</a:t>
                </a:r>
                <a14:m>
                  <m:oMath xmlns:m="http://schemas.openxmlformats.org/officeDocument/2006/math">
                    <m:r>
                      <a:rPr lang="en-US" altLang="zh-CN" sz="2000" b="1" i="1" smtClean="0">
                        <a:solidFill>
                          <a:srgbClr val="006666"/>
                        </a:solidFill>
                        <a:latin typeface="Cambria Math"/>
                        <a:ea typeface="+mn-ea"/>
                      </a:rPr>
                      <m:t>𝑷</m:t>
                    </m:r>
                    <m:r>
                      <a:rPr lang="en-US" altLang="zh-CN" sz="2000" b="1" i="1" smtClean="0">
                        <a:solidFill>
                          <a:srgbClr val="006666"/>
                        </a:solidFill>
                        <a:latin typeface="Cambria Math"/>
                        <a:ea typeface="+mn-ea"/>
                      </a:rPr>
                      <m:t>=(</m:t>
                    </m:r>
                    <m:sSub>
                      <m:sSubPr>
                        <m:ctrlPr>
                          <a:rPr lang="en-US" altLang="zh-CN" sz="2000" b="1" i="1" smtClean="0">
                            <a:solidFill>
                              <a:srgbClr val="006666"/>
                            </a:solidFill>
                            <a:latin typeface="Cambria Math" panose="02040503050406030204" pitchFamily="18" charset="0"/>
                            <a:ea typeface="+mn-ea"/>
                          </a:rPr>
                        </m:ctrlPr>
                      </m:sSubPr>
                      <m:e>
                        <m:r>
                          <a:rPr lang="en-US" altLang="zh-CN" sz="2000" b="1" i="1" smtClean="0">
                            <a:solidFill>
                              <a:srgbClr val="006666"/>
                            </a:solidFill>
                            <a:latin typeface="Cambria Math"/>
                            <a:ea typeface="+mn-ea"/>
                          </a:rPr>
                          <m:t>𝒑</m:t>
                        </m:r>
                      </m:e>
                      <m:sub>
                        <m:r>
                          <a:rPr lang="en-US" altLang="zh-CN" sz="2000" b="1" i="1" smtClean="0">
                            <a:solidFill>
                              <a:srgbClr val="006666"/>
                            </a:solidFill>
                            <a:latin typeface="Cambria Math"/>
                            <a:ea typeface="+mn-ea"/>
                          </a:rPr>
                          <m:t>𝟏</m:t>
                        </m:r>
                      </m:sub>
                    </m:sSub>
                    <m:r>
                      <a:rPr lang="en-US" altLang="zh-CN" sz="2000" b="1" i="1" smtClean="0">
                        <a:solidFill>
                          <a:srgbClr val="006666"/>
                        </a:solidFill>
                        <a:latin typeface="Cambria Math"/>
                        <a:ea typeface="+mn-ea"/>
                      </a:rPr>
                      <m:t>,</m:t>
                    </m:r>
                    <m:sSub>
                      <m:sSubPr>
                        <m:ctrlPr>
                          <a:rPr lang="en-US" altLang="zh-CN" sz="2000" b="1" i="1" smtClean="0">
                            <a:solidFill>
                              <a:srgbClr val="006666"/>
                            </a:solidFill>
                            <a:latin typeface="Cambria Math" panose="02040503050406030204" pitchFamily="18" charset="0"/>
                            <a:ea typeface="+mn-ea"/>
                          </a:rPr>
                        </m:ctrlPr>
                      </m:sSubPr>
                      <m:e>
                        <m:r>
                          <a:rPr lang="en-US" altLang="zh-CN" sz="2000" b="1" i="1" smtClean="0">
                            <a:solidFill>
                              <a:srgbClr val="006666"/>
                            </a:solidFill>
                            <a:latin typeface="Cambria Math"/>
                            <a:ea typeface="+mn-ea"/>
                          </a:rPr>
                          <m:t>𝒑</m:t>
                        </m:r>
                      </m:e>
                      <m:sub>
                        <m:r>
                          <a:rPr lang="en-US" altLang="zh-CN" sz="2000" b="1" i="1" smtClean="0">
                            <a:solidFill>
                              <a:srgbClr val="006666"/>
                            </a:solidFill>
                            <a:latin typeface="Cambria Math"/>
                            <a:ea typeface="+mn-ea"/>
                          </a:rPr>
                          <m:t>𝟐</m:t>
                        </m:r>
                      </m:sub>
                    </m:sSub>
                    <m:r>
                      <a:rPr lang="en-US" altLang="zh-CN" sz="2000" b="1" i="1" smtClean="0">
                        <a:solidFill>
                          <a:srgbClr val="006666"/>
                        </a:solidFill>
                        <a:latin typeface="Cambria Math"/>
                        <a:ea typeface="+mn-ea"/>
                      </a:rPr>
                      <m:t>,</m:t>
                    </m:r>
                    <m:sSub>
                      <m:sSubPr>
                        <m:ctrlPr>
                          <a:rPr lang="en-US" altLang="zh-CN" sz="2000" b="1" i="1" smtClean="0">
                            <a:solidFill>
                              <a:srgbClr val="006666"/>
                            </a:solidFill>
                            <a:latin typeface="Cambria Math" panose="02040503050406030204" pitchFamily="18" charset="0"/>
                            <a:ea typeface="+mn-ea"/>
                          </a:rPr>
                        </m:ctrlPr>
                      </m:sSubPr>
                      <m:e>
                        <m:r>
                          <a:rPr lang="en-US" altLang="zh-CN" sz="2000" b="1" i="1" smtClean="0">
                            <a:solidFill>
                              <a:srgbClr val="006666"/>
                            </a:solidFill>
                            <a:latin typeface="Cambria Math"/>
                            <a:ea typeface="+mn-ea"/>
                          </a:rPr>
                          <m:t>𝒑</m:t>
                        </m:r>
                      </m:e>
                      <m:sub>
                        <m:r>
                          <a:rPr lang="en-US" altLang="zh-CN" sz="2000" b="1" i="1" smtClean="0">
                            <a:solidFill>
                              <a:srgbClr val="006666"/>
                            </a:solidFill>
                            <a:latin typeface="Cambria Math"/>
                            <a:ea typeface="+mn-ea"/>
                          </a:rPr>
                          <m:t>𝟑</m:t>
                        </m:r>
                      </m:sub>
                    </m:sSub>
                    <m:r>
                      <a:rPr lang="en-US" altLang="zh-CN" sz="2000" b="1" i="1" smtClean="0">
                        <a:solidFill>
                          <a:srgbClr val="006666"/>
                        </a:solidFill>
                        <a:latin typeface="Cambria Math"/>
                        <a:ea typeface="+mn-ea"/>
                      </a:rPr>
                      <m:t>)</m:t>
                    </m:r>
                  </m:oMath>
                </a14:m>
                <a:r>
                  <a:rPr lang="en-US" altLang="zh-CN" sz="2000" b="1" dirty="0">
                    <a:solidFill>
                      <a:srgbClr val="006666"/>
                    </a:solidFill>
                    <a:latin typeface="+mn-ea"/>
                    <a:ea typeface="+mn-ea"/>
                  </a:rPr>
                  <a:t>. </a:t>
                </a:r>
                <a:r>
                  <a:rPr lang="zh-CN" altLang="en-US" sz="2000" b="1" dirty="0">
                    <a:solidFill>
                      <a:srgbClr val="006666"/>
                    </a:solidFill>
                    <a:latin typeface="+mn-ea"/>
                    <a:ea typeface="+mn-ea"/>
                  </a:rPr>
                  <a:t>由</a:t>
                </a:r>
                <a14:m>
                  <m:oMath xmlns:m="http://schemas.openxmlformats.org/officeDocument/2006/math">
                    <m:r>
                      <a:rPr lang="en-US" altLang="zh-CN" sz="2000" b="1" i="1" dirty="0" smtClean="0">
                        <a:solidFill>
                          <a:srgbClr val="006666"/>
                        </a:solidFill>
                        <a:latin typeface="Cambria Math"/>
                        <a:ea typeface="+mn-ea"/>
                      </a:rPr>
                      <m:t>𝑨𝑷</m:t>
                    </m:r>
                    <m:r>
                      <a:rPr lang="en-US" altLang="zh-CN" sz="2000" b="1" i="1" dirty="0" smtClean="0">
                        <a:solidFill>
                          <a:srgbClr val="006666"/>
                        </a:solidFill>
                        <a:latin typeface="Cambria Math"/>
                        <a:ea typeface="+mn-ea"/>
                      </a:rPr>
                      <m:t>=</m:t>
                    </m:r>
                    <m:r>
                      <a:rPr lang="en-US" altLang="zh-CN" sz="2000" b="1" i="1" dirty="0" smtClean="0">
                        <a:solidFill>
                          <a:srgbClr val="006666"/>
                        </a:solidFill>
                        <a:latin typeface="Cambria Math"/>
                        <a:ea typeface="+mn-ea"/>
                      </a:rPr>
                      <m:t>𝑷𝑱</m:t>
                    </m:r>
                  </m:oMath>
                </a14:m>
                <a:r>
                  <a:rPr lang="zh-CN" altLang="en-US" sz="2000" b="1" i="0" dirty="0">
                    <a:solidFill>
                      <a:srgbClr val="006666"/>
                    </a:solidFill>
                    <a:latin typeface="+mj-lt"/>
                    <a:ea typeface="+mn-ea"/>
                  </a:rPr>
                  <a:t>得</a:t>
                </a:r>
                <a:endParaRPr lang="zh-CN" altLang="en-US" sz="2000" dirty="0">
                  <a:solidFill>
                    <a:srgbClr val="006666"/>
                  </a:solidFill>
                  <a:latin typeface="+mn-ea"/>
                  <a:ea typeface="+mn-ea"/>
                </a:endParaRPr>
              </a:p>
            </p:txBody>
          </p:sp>
        </mc:Choice>
        <mc:Fallback xmlns="">
          <p:sp>
            <p:nvSpPr>
              <p:cNvPr id="7" name="Rectangle 13"/>
              <p:cNvSpPr>
                <a:spLocks noRot="1" noChangeAspect="1" noMove="1" noResize="1" noEditPoints="1" noAdjustHandles="1" noChangeArrowheads="1" noChangeShapeType="1" noTextEdit="1"/>
              </p:cNvSpPr>
              <p:nvPr/>
            </p:nvSpPr>
            <p:spPr bwMode="auto">
              <a:xfrm>
                <a:off x="774938" y="3901503"/>
                <a:ext cx="8124409" cy="400110"/>
              </a:xfrm>
              <a:prstGeom prst="rect">
                <a:avLst/>
              </a:prstGeom>
              <a:blipFill rotWithShape="1">
                <a:blip r:embed="rId5"/>
                <a:stretch>
                  <a:fillRect l="-750"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Rectangle 13"/>
              <p:cNvSpPr>
                <a:spLocks noChangeArrowheads="1"/>
              </p:cNvSpPr>
              <p:nvPr/>
            </p:nvSpPr>
            <p:spPr bwMode="auto">
              <a:xfrm>
                <a:off x="793114" y="5246187"/>
                <a:ext cx="8124409" cy="12613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000" b="1" dirty="0">
                    <a:solidFill>
                      <a:srgbClr val="006666"/>
                    </a:solidFill>
                    <a:latin typeface="+mn-ea"/>
                    <a:ea typeface="+mn-ea"/>
                  </a:rPr>
                  <a:t>即    </a:t>
                </a:r>
                <a14:m>
                  <m:oMath xmlns:m="http://schemas.openxmlformats.org/officeDocument/2006/math">
                    <m:d>
                      <m:dPr>
                        <m:begChr m:val="{"/>
                        <m:endChr m:val=""/>
                        <m:ctrlPr>
                          <a:rPr lang="zh-CN" altLang="en-US" sz="2000" b="1" i="1" smtClean="0">
                            <a:solidFill>
                              <a:srgbClr val="C00000"/>
                            </a:solidFill>
                            <a:latin typeface="Cambria Math" panose="02040503050406030204" pitchFamily="18" charset="0"/>
                          </a:rPr>
                        </m:ctrlPr>
                      </m:dPr>
                      <m:e>
                        <m:m>
                          <m:mPr>
                            <m:mcs>
                              <m:mc>
                                <m:mcPr>
                                  <m:count m:val="1"/>
                                  <m:mcJc m:val="center"/>
                                </m:mcPr>
                              </m:mc>
                            </m:mcs>
                            <m:ctrlPr>
                              <a:rPr lang="zh-CN" altLang="en-US" sz="2000" b="1" i="1">
                                <a:solidFill>
                                  <a:srgbClr val="C00000"/>
                                </a:solidFill>
                                <a:latin typeface="Cambria Math" panose="02040503050406030204" pitchFamily="18" charset="0"/>
                              </a:rPr>
                            </m:ctrlPr>
                          </m:mPr>
                          <m:mr>
                            <m:e>
                              <m:d>
                                <m:dPr>
                                  <m:endChr m:val=""/>
                                  <m:ctrlPr>
                                    <a:rPr lang="zh-CN" altLang="en-US" sz="2000" b="1" i="1">
                                      <a:solidFill>
                                        <a:srgbClr val="C00000"/>
                                      </a:solidFill>
                                      <a:latin typeface="Cambria Math" panose="02040503050406030204" pitchFamily="18" charset="0"/>
                                    </a:rPr>
                                  </m:ctrlPr>
                                </m:dPr>
                                <m:e>
                                  <m:r>
                                    <a:rPr lang="zh-CN" altLang="en-US" sz="2000" b="1" i="1">
                                      <a:solidFill>
                                        <a:srgbClr val="C00000"/>
                                      </a:solidFill>
                                      <a:latin typeface="Cambria Math" panose="02040503050406030204" pitchFamily="18" charset="0"/>
                                    </a:rPr>
                                    <m:t>𝑨</m:t>
                                  </m:r>
                                  <m:r>
                                    <a:rPr lang="zh-CN" altLang="en-US" sz="2000" b="1">
                                      <a:solidFill>
                                        <a:srgbClr val="C00000"/>
                                      </a:solidFill>
                                      <a:latin typeface="Cambria Math" panose="02040503050406030204" pitchFamily="18" charset="0"/>
                                    </a:rPr>
                                    <m:t>−</m:t>
                                  </m:r>
                                  <m:r>
                                    <a:rPr lang="zh-CN" altLang="en-US" sz="2000" b="1" i="1">
                                      <a:solidFill>
                                        <a:srgbClr val="C00000"/>
                                      </a:solidFill>
                                      <a:latin typeface="Cambria Math" panose="02040503050406030204" pitchFamily="18" charset="0"/>
                                    </a:rPr>
                                    <m:t>𝑬</m:t>
                                  </m:r>
                                  <m:r>
                                    <a:rPr lang="zh-CN" altLang="en-US" sz="2000" b="1">
                                      <a:solidFill>
                                        <a:srgbClr val="C00000"/>
                                      </a:solidFill>
                                      <a:latin typeface="Cambria Math" panose="02040503050406030204" pitchFamily="18" charset="0"/>
                                    </a:rPr>
                                    <m:t>)</m:t>
                                  </m:r>
                                  <m:sSub>
                                    <m:sSubPr>
                                      <m:ctrlPr>
                                        <a:rPr lang="zh-CN" altLang="en-US" sz="2000" b="1" i="1">
                                          <a:solidFill>
                                            <a:srgbClr val="C00000"/>
                                          </a:solidFill>
                                          <a:latin typeface="Cambria Math" panose="02040503050406030204" pitchFamily="18" charset="0"/>
                                        </a:rPr>
                                      </m:ctrlPr>
                                    </m:sSubPr>
                                    <m:e>
                                      <m:r>
                                        <a:rPr lang="zh-CN" altLang="en-US" sz="2000" b="1" i="1">
                                          <a:solidFill>
                                            <a:srgbClr val="C00000"/>
                                          </a:solidFill>
                                          <a:latin typeface="Cambria Math" panose="02040503050406030204" pitchFamily="18" charset="0"/>
                                        </a:rPr>
                                        <m:t>𝒑</m:t>
                                      </m:r>
                                    </m:e>
                                    <m:sub>
                                      <m:r>
                                        <a:rPr lang="zh-CN" altLang="en-US" sz="2000" b="1" i="1">
                                          <a:solidFill>
                                            <a:srgbClr val="C00000"/>
                                          </a:solidFill>
                                          <a:latin typeface="Cambria Math" panose="02040503050406030204" pitchFamily="18" charset="0"/>
                                        </a:rPr>
                                        <m:t>𝟏</m:t>
                                      </m:r>
                                    </m:sub>
                                  </m:sSub>
                                  <m:r>
                                    <a:rPr lang="zh-CN" altLang="en-US" sz="2000" b="1">
                                      <a:solidFill>
                                        <a:srgbClr val="C00000"/>
                                      </a:solidFill>
                                      <a:latin typeface="Cambria Math" panose="02040503050406030204" pitchFamily="18" charset="0"/>
                                    </a:rPr>
                                    <m:t>=</m:t>
                                  </m:r>
                                  <m:r>
                                    <a:rPr lang="zh-CN" altLang="en-US" sz="2000" b="1" i="1">
                                      <a:solidFill>
                                        <a:srgbClr val="C00000"/>
                                      </a:solidFill>
                                      <a:latin typeface="Cambria Math" panose="02040503050406030204" pitchFamily="18" charset="0"/>
                                    </a:rPr>
                                    <m:t>𝟎</m:t>
                                  </m:r>
                                </m:e>
                              </m:d>
                            </m:e>
                          </m:mr>
                          <m:mr>
                            <m:e>
                              <m:d>
                                <m:dPr>
                                  <m:endChr m:val=""/>
                                  <m:ctrlPr>
                                    <a:rPr lang="zh-CN" altLang="en-US" sz="2000" b="1" i="1">
                                      <a:solidFill>
                                        <a:srgbClr val="C00000"/>
                                      </a:solidFill>
                                      <a:latin typeface="Cambria Math" panose="02040503050406030204" pitchFamily="18" charset="0"/>
                                    </a:rPr>
                                  </m:ctrlPr>
                                </m:dPr>
                                <m:e>
                                  <m:r>
                                    <a:rPr lang="zh-CN" altLang="en-US" sz="2000" b="1" i="1">
                                      <a:solidFill>
                                        <a:srgbClr val="C00000"/>
                                      </a:solidFill>
                                      <a:latin typeface="Cambria Math" panose="02040503050406030204" pitchFamily="18" charset="0"/>
                                    </a:rPr>
                                    <m:t>𝑨</m:t>
                                  </m:r>
                                  <m:r>
                                    <a:rPr lang="zh-CN" altLang="en-US" sz="2000" b="1">
                                      <a:solidFill>
                                        <a:srgbClr val="C00000"/>
                                      </a:solidFill>
                                      <a:latin typeface="Cambria Math" panose="02040503050406030204" pitchFamily="18" charset="0"/>
                                    </a:rPr>
                                    <m:t>−</m:t>
                                  </m:r>
                                  <m:r>
                                    <a:rPr lang="zh-CN" altLang="en-US" sz="2000" b="1" i="1">
                                      <a:solidFill>
                                        <a:srgbClr val="C00000"/>
                                      </a:solidFill>
                                      <a:latin typeface="Cambria Math" panose="02040503050406030204" pitchFamily="18" charset="0"/>
                                    </a:rPr>
                                    <m:t>𝑬</m:t>
                                  </m:r>
                                  <m:r>
                                    <a:rPr lang="zh-CN" altLang="en-US" sz="2000" b="1">
                                      <a:solidFill>
                                        <a:srgbClr val="C00000"/>
                                      </a:solidFill>
                                      <a:latin typeface="Cambria Math" panose="02040503050406030204" pitchFamily="18" charset="0"/>
                                    </a:rPr>
                                    <m:t>)</m:t>
                                  </m:r>
                                  <m:sSub>
                                    <m:sSubPr>
                                      <m:ctrlPr>
                                        <a:rPr lang="zh-CN" altLang="en-US" sz="2000" b="1" i="1">
                                          <a:solidFill>
                                            <a:srgbClr val="C00000"/>
                                          </a:solidFill>
                                          <a:latin typeface="Cambria Math" panose="02040503050406030204" pitchFamily="18" charset="0"/>
                                        </a:rPr>
                                      </m:ctrlPr>
                                    </m:sSubPr>
                                    <m:e>
                                      <m:r>
                                        <a:rPr lang="zh-CN" altLang="en-US" sz="2000" b="1" i="1">
                                          <a:solidFill>
                                            <a:srgbClr val="C00000"/>
                                          </a:solidFill>
                                          <a:latin typeface="Cambria Math" panose="02040503050406030204" pitchFamily="18" charset="0"/>
                                        </a:rPr>
                                        <m:t>𝒑</m:t>
                                      </m:r>
                                    </m:e>
                                    <m:sub>
                                      <m:r>
                                        <a:rPr lang="zh-CN" altLang="en-US" sz="2000" b="1" i="1">
                                          <a:solidFill>
                                            <a:srgbClr val="C00000"/>
                                          </a:solidFill>
                                          <a:latin typeface="Cambria Math" panose="02040503050406030204" pitchFamily="18" charset="0"/>
                                        </a:rPr>
                                        <m:t>𝟐</m:t>
                                      </m:r>
                                    </m:sub>
                                  </m:sSub>
                                  <m:r>
                                    <a:rPr lang="zh-CN" altLang="en-US" sz="2000" b="1">
                                      <a:solidFill>
                                        <a:srgbClr val="C00000"/>
                                      </a:solidFill>
                                      <a:latin typeface="Cambria Math" panose="02040503050406030204" pitchFamily="18" charset="0"/>
                                    </a:rPr>
                                    <m:t>=</m:t>
                                  </m:r>
                                  <m:r>
                                    <a:rPr lang="zh-CN" altLang="en-US" sz="2000" b="1" i="1">
                                      <a:solidFill>
                                        <a:srgbClr val="C00000"/>
                                      </a:solidFill>
                                      <a:latin typeface="Cambria Math" panose="02040503050406030204" pitchFamily="18" charset="0"/>
                                    </a:rPr>
                                    <m:t>𝟎</m:t>
                                  </m:r>
                                </m:e>
                              </m:d>
                            </m:e>
                          </m:mr>
                          <m:mr>
                            <m:e>
                              <m:d>
                                <m:dPr>
                                  <m:endChr m:val=""/>
                                  <m:ctrlPr>
                                    <a:rPr lang="zh-CN" altLang="en-US" sz="2000" b="1" i="1">
                                      <a:solidFill>
                                        <a:srgbClr val="C00000"/>
                                      </a:solidFill>
                                      <a:latin typeface="Cambria Math" panose="02040503050406030204" pitchFamily="18" charset="0"/>
                                    </a:rPr>
                                  </m:ctrlPr>
                                </m:dPr>
                                <m:e>
                                  <m:r>
                                    <a:rPr lang="zh-CN" altLang="en-US" sz="2000" b="1" i="1">
                                      <a:solidFill>
                                        <a:srgbClr val="C00000"/>
                                      </a:solidFill>
                                      <a:latin typeface="Cambria Math" panose="02040503050406030204" pitchFamily="18" charset="0"/>
                                    </a:rPr>
                                    <m:t>𝑨</m:t>
                                  </m:r>
                                  <m:r>
                                    <a:rPr lang="zh-CN" altLang="en-US" sz="2000" b="1">
                                      <a:solidFill>
                                        <a:srgbClr val="C00000"/>
                                      </a:solidFill>
                                      <a:latin typeface="Cambria Math" panose="02040503050406030204" pitchFamily="18" charset="0"/>
                                    </a:rPr>
                                    <m:t>−</m:t>
                                  </m:r>
                                  <m:r>
                                    <a:rPr lang="zh-CN" altLang="en-US" sz="2000" b="1" i="1">
                                      <a:solidFill>
                                        <a:srgbClr val="C00000"/>
                                      </a:solidFill>
                                      <a:latin typeface="Cambria Math" panose="02040503050406030204" pitchFamily="18" charset="0"/>
                                    </a:rPr>
                                    <m:t>𝑬</m:t>
                                  </m:r>
                                  <m:r>
                                    <a:rPr lang="zh-CN" altLang="en-US" sz="2000" b="1">
                                      <a:solidFill>
                                        <a:srgbClr val="C00000"/>
                                      </a:solidFill>
                                      <a:latin typeface="Cambria Math" panose="02040503050406030204" pitchFamily="18" charset="0"/>
                                    </a:rPr>
                                    <m:t>)</m:t>
                                  </m:r>
                                  <m:sSub>
                                    <m:sSubPr>
                                      <m:ctrlPr>
                                        <a:rPr lang="zh-CN" altLang="en-US" sz="2000" b="1" i="1">
                                          <a:solidFill>
                                            <a:srgbClr val="C00000"/>
                                          </a:solidFill>
                                          <a:latin typeface="Cambria Math" panose="02040503050406030204" pitchFamily="18" charset="0"/>
                                        </a:rPr>
                                      </m:ctrlPr>
                                    </m:sSubPr>
                                    <m:e>
                                      <m:r>
                                        <a:rPr lang="zh-CN" altLang="en-US" sz="2000" b="1" i="1">
                                          <a:solidFill>
                                            <a:srgbClr val="C00000"/>
                                          </a:solidFill>
                                          <a:latin typeface="Cambria Math" panose="02040503050406030204" pitchFamily="18" charset="0"/>
                                        </a:rPr>
                                        <m:t>𝒑</m:t>
                                      </m:r>
                                    </m:e>
                                    <m:sub>
                                      <m:r>
                                        <a:rPr lang="zh-CN" altLang="en-US" sz="2000" b="1" i="1">
                                          <a:solidFill>
                                            <a:srgbClr val="C00000"/>
                                          </a:solidFill>
                                          <a:latin typeface="Cambria Math" panose="02040503050406030204" pitchFamily="18" charset="0"/>
                                        </a:rPr>
                                        <m:t>𝟑</m:t>
                                      </m:r>
                                    </m:sub>
                                  </m:sSub>
                                  <m:r>
                                    <a:rPr lang="zh-CN" altLang="en-US" sz="2000" b="1">
                                      <a:solidFill>
                                        <a:srgbClr val="C00000"/>
                                      </a:solidFill>
                                      <a:latin typeface="Cambria Math" panose="02040503050406030204" pitchFamily="18" charset="0"/>
                                    </a:rPr>
                                    <m:t>=</m:t>
                                  </m:r>
                                  <m:sSub>
                                    <m:sSubPr>
                                      <m:ctrlPr>
                                        <a:rPr lang="zh-CN" altLang="en-US" sz="2000" b="1" i="1">
                                          <a:solidFill>
                                            <a:srgbClr val="C00000"/>
                                          </a:solidFill>
                                          <a:latin typeface="Cambria Math" panose="02040503050406030204" pitchFamily="18" charset="0"/>
                                        </a:rPr>
                                      </m:ctrlPr>
                                    </m:sSubPr>
                                    <m:e>
                                      <m:r>
                                        <a:rPr lang="zh-CN" altLang="en-US" sz="2000" b="1" i="1">
                                          <a:solidFill>
                                            <a:srgbClr val="C00000"/>
                                          </a:solidFill>
                                          <a:latin typeface="Cambria Math" panose="02040503050406030204" pitchFamily="18" charset="0"/>
                                        </a:rPr>
                                        <m:t>𝒑</m:t>
                                      </m:r>
                                    </m:e>
                                    <m:sub>
                                      <m:r>
                                        <a:rPr lang="zh-CN" altLang="en-US" sz="2000" b="1" i="1">
                                          <a:solidFill>
                                            <a:srgbClr val="C00000"/>
                                          </a:solidFill>
                                          <a:latin typeface="Cambria Math" panose="02040503050406030204" pitchFamily="18" charset="0"/>
                                        </a:rPr>
                                        <m:t>𝟐</m:t>
                                      </m:r>
                                    </m:sub>
                                  </m:sSub>
                                </m:e>
                              </m:d>
                            </m:e>
                          </m:mr>
                        </m:m>
                      </m:e>
                    </m:d>
                  </m:oMath>
                </a14:m>
                <a:endParaRPr lang="zh-CN" altLang="en-US" sz="2000" b="1" dirty="0">
                  <a:solidFill>
                    <a:srgbClr val="006666"/>
                  </a:solidFill>
                  <a:latin typeface="+mn-ea"/>
                  <a:ea typeface="+mn-ea"/>
                </a:endParaRPr>
              </a:p>
            </p:txBody>
          </p:sp>
        </mc:Choice>
        <mc:Fallback xmlns="">
          <p:sp>
            <p:nvSpPr>
              <p:cNvPr id="11" name="Rectangle 13"/>
              <p:cNvSpPr>
                <a:spLocks noRot="1" noChangeAspect="1" noMove="1" noResize="1" noEditPoints="1" noAdjustHandles="1" noChangeArrowheads="1" noChangeShapeType="1" noTextEdit="1"/>
              </p:cNvSpPr>
              <p:nvPr/>
            </p:nvSpPr>
            <p:spPr bwMode="auto">
              <a:xfrm>
                <a:off x="793114" y="5246187"/>
                <a:ext cx="8124409" cy="1261307"/>
              </a:xfrm>
              <a:prstGeom prst="rect">
                <a:avLst/>
              </a:prstGeom>
              <a:blipFill rotWithShape="1">
                <a:blip r:embed="rId6"/>
                <a:stretch>
                  <a:fillRect l="-7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714791" y="4347277"/>
                <a:ext cx="4591578" cy="906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b="1" i="1">
                          <a:latin typeface="Cambria Math" panose="02040503050406030204" pitchFamily="18" charset="0"/>
                        </a:rPr>
                        <m:t>𝑨</m:t>
                      </m:r>
                      <m:r>
                        <a:rPr lang="zh-CN" altLang="en-US" sz="2000" b="1">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𝒑</m:t>
                          </m:r>
                        </m:e>
                        <m:sub>
                          <m:r>
                            <a:rPr lang="zh-CN" altLang="en-US" sz="2000" b="1" i="1">
                              <a:latin typeface="Cambria Math" panose="02040503050406030204" pitchFamily="18" charset="0"/>
                            </a:rPr>
                            <m:t>𝟏</m:t>
                          </m:r>
                        </m:sub>
                      </m:sSub>
                      <m:r>
                        <a:rPr lang="zh-CN" altLang="en-US" sz="2000" b="1">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𝒑</m:t>
                          </m:r>
                        </m:e>
                        <m:sub>
                          <m:r>
                            <a:rPr lang="zh-CN" altLang="en-US" sz="2000" b="1" i="1">
                              <a:latin typeface="Cambria Math" panose="02040503050406030204" pitchFamily="18" charset="0"/>
                            </a:rPr>
                            <m:t>𝟐</m:t>
                          </m:r>
                        </m:sub>
                      </m:sSub>
                      <m:r>
                        <a:rPr lang="zh-CN" altLang="en-US" sz="2000" b="1">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𝒑</m:t>
                          </m:r>
                        </m:e>
                        <m:sub>
                          <m:r>
                            <a:rPr lang="zh-CN" altLang="en-US" sz="2000" b="1" i="1">
                              <a:latin typeface="Cambria Math" panose="02040503050406030204" pitchFamily="18" charset="0"/>
                            </a:rPr>
                            <m:t>𝟑</m:t>
                          </m:r>
                        </m:sub>
                      </m:sSub>
                      <m:r>
                        <a:rPr lang="zh-CN" altLang="en-US" sz="2000" b="1">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𝒑</m:t>
                          </m:r>
                        </m:e>
                        <m:sub>
                          <m:r>
                            <a:rPr lang="zh-CN" altLang="en-US" sz="2000" b="1" i="1">
                              <a:latin typeface="Cambria Math" panose="02040503050406030204" pitchFamily="18" charset="0"/>
                            </a:rPr>
                            <m:t>𝟏</m:t>
                          </m:r>
                        </m:sub>
                      </m:sSub>
                      <m:r>
                        <a:rPr lang="zh-CN" altLang="en-US" sz="2000" b="1">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𝒑</m:t>
                          </m:r>
                        </m:e>
                        <m:sub>
                          <m:r>
                            <a:rPr lang="zh-CN" altLang="en-US" sz="2000" b="1" i="1">
                              <a:latin typeface="Cambria Math" panose="02040503050406030204" pitchFamily="18" charset="0"/>
                            </a:rPr>
                            <m:t>𝟐</m:t>
                          </m:r>
                        </m:sub>
                      </m:sSub>
                      <m:r>
                        <a:rPr lang="zh-CN" altLang="en-US" sz="2000" b="1">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𝒑</m:t>
                          </m:r>
                        </m:e>
                        <m:sub>
                          <m:r>
                            <a:rPr lang="zh-CN" altLang="en-US" sz="2000" b="1" i="1">
                              <a:latin typeface="Cambria Math" panose="02040503050406030204" pitchFamily="18" charset="0"/>
                            </a:rPr>
                            <m:t>𝟑</m:t>
                          </m:r>
                        </m:sub>
                      </m:sSub>
                      <m:r>
                        <a:rPr lang="zh-CN" altLang="en-US" sz="2000" b="1">
                          <a:latin typeface="Cambria Math" panose="02040503050406030204" pitchFamily="18" charset="0"/>
                        </a:rPr>
                        <m:t>)</m:t>
                      </m:r>
                      <m:d>
                        <m:dPr>
                          <m:ctrlPr>
                            <a:rPr lang="zh-CN" altLang="en-US" sz="2000" b="1" i="1">
                              <a:latin typeface="Cambria Math" panose="02040503050406030204" pitchFamily="18" charset="0"/>
                            </a:rPr>
                          </m:ctrlPr>
                        </m:dPr>
                        <m:e>
                          <m:m>
                            <m:mPr>
                              <m:mcs>
                                <m:mc>
                                  <m:mcPr>
                                    <m:count m:val="3"/>
                                    <m:mcJc m:val="center"/>
                                  </m:mcPr>
                                </m:mc>
                              </m:mcs>
                              <m:ctrlPr>
                                <a:rPr lang="zh-CN" altLang="en-US" sz="2000" b="1" i="1">
                                  <a:latin typeface="Cambria Math" panose="02040503050406030204" pitchFamily="18" charset="0"/>
                                </a:rPr>
                              </m:ctrlPr>
                            </m:mPr>
                            <m:mr>
                              <m:e>
                                <m:r>
                                  <a:rPr lang="zh-CN" altLang="en-US" sz="2000" b="1" i="1">
                                    <a:latin typeface="Cambria Math" panose="02040503050406030204" pitchFamily="18" charset="0"/>
                                  </a:rPr>
                                  <m:t>𝟏</m:t>
                                </m:r>
                              </m:e>
                              <m:e>
                                <m:r>
                                  <a:rPr lang="zh-CN" altLang="en-US" sz="2000" b="1" i="1">
                                    <a:latin typeface="Cambria Math" panose="02040503050406030204" pitchFamily="18" charset="0"/>
                                  </a:rPr>
                                  <m:t>𝟎</m:t>
                                </m:r>
                              </m:e>
                              <m:e>
                                <m:r>
                                  <a:rPr lang="zh-CN" altLang="en-US" sz="2000" b="1" i="1">
                                    <a:latin typeface="Cambria Math" panose="02040503050406030204" pitchFamily="18" charset="0"/>
                                  </a:rPr>
                                  <m:t>𝟎</m:t>
                                </m:r>
                              </m:e>
                            </m:mr>
                            <m:mr>
                              <m:e>
                                <m:r>
                                  <a:rPr lang="zh-CN" altLang="en-US" sz="2000" b="1" i="1">
                                    <a:latin typeface="Cambria Math" panose="02040503050406030204" pitchFamily="18" charset="0"/>
                                  </a:rPr>
                                  <m:t>𝟎</m:t>
                                </m:r>
                              </m:e>
                              <m:e>
                                <m:r>
                                  <a:rPr lang="zh-CN" altLang="en-US" sz="2000" b="1" i="1">
                                    <a:latin typeface="Cambria Math" panose="02040503050406030204" pitchFamily="18" charset="0"/>
                                  </a:rPr>
                                  <m:t>𝟏</m:t>
                                </m:r>
                              </m:e>
                              <m:e>
                                <m:r>
                                  <a:rPr lang="zh-CN" altLang="en-US" sz="2000" b="1" i="1">
                                    <a:latin typeface="Cambria Math" panose="02040503050406030204" pitchFamily="18" charset="0"/>
                                  </a:rPr>
                                  <m:t>𝟏</m:t>
                                </m:r>
                              </m:e>
                            </m:mr>
                            <m:mr>
                              <m:e>
                                <m:r>
                                  <a:rPr lang="zh-CN" altLang="en-US" sz="2000" b="1" i="1">
                                    <a:latin typeface="Cambria Math" panose="02040503050406030204" pitchFamily="18" charset="0"/>
                                  </a:rPr>
                                  <m:t>𝟎</m:t>
                                </m:r>
                              </m:e>
                              <m:e>
                                <m:r>
                                  <a:rPr lang="zh-CN" altLang="en-US" sz="2000" b="1" i="1">
                                    <a:latin typeface="Cambria Math" panose="02040503050406030204" pitchFamily="18" charset="0"/>
                                  </a:rPr>
                                  <m:t>𝟎</m:t>
                                </m:r>
                              </m:e>
                              <m:e>
                                <m:r>
                                  <a:rPr lang="zh-CN" altLang="en-US" sz="2000" b="1" i="1">
                                    <a:latin typeface="Cambria Math" panose="02040503050406030204" pitchFamily="18" charset="0"/>
                                  </a:rPr>
                                  <m:t>𝟏</m:t>
                                </m:r>
                              </m:e>
                            </m:mr>
                          </m:m>
                        </m:e>
                      </m:d>
                    </m:oMath>
                  </m:oMathPara>
                </a14:m>
                <a:endParaRPr lang="zh-CN" altLang="en-US" sz="2000" b="1" dirty="0"/>
              </a:p>
            </p:txBody>
          </p:sp>
        </mc:Choice>
        <mc:Fallback xmlns="">
          <p:sp>
            <p:nvSpPr>
              <p:cNvPr id="4" name="矩形 3"/>
              <p:cNvSpPr>
                <a:spLocks noRot="1" noChangeAspect="1" noMove="1" noResize="1" noEditPoints="1" noAdjustHandles="1" noChangeArrowheads="1" noChangeShapeType="1" noTextEdit="1"/>
              </p:cNvSpPr>
              <p:nvPr/>
            </p:nvSpPr>
            <p:spPr>
              <a:xfrm>
                <a:off x="714791" y="4347277"/>
                <a:ext cx="4591578" cy="90621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Rectangle 13">
                <a:extLst>
                  <a:ext uri="{FF2B5EF4-FFF2-40B4-BE49-F238E27FC236}">
                    <a16:creationId xmlns:a16="http://schemas.microsoft.com/office/drawing/2014/main" id="{42B88842-E268-4E79-B7EF-2FCD75A1161F}"/>
                  </a:ext>
                </a:extLst>
              </p:cNvPr>
              <p:cNvSpPr>
                <a:spLocks noChangeArrowheads="1"/>
              </p:cNvSpPr>
              <p:nvPr/>
            </p:nvSpPr>
            <p:spPr bwMode="auto">
              <a:xfrm>
                <a:off x="3900196" y="5442156"/>
                <a:ext cx="4391608"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14:m>
                  <m:oMath xmlns:m="http://schemas.openxmlformats.org/officeDocument/2006/math">
                    <m:sSub>
                      <m:sSubPr>
                        <m:ctrlPr>
                          <a:rPr lang="en-US" altLang="zh-CN" sz="2000" b="1" i="1" smtClean="0">
                            <a:solidFill>
                              <a:srgbClr val="006666"/>
                            </a:solidFill>
                            <a:latin typeface="Cambria Math" panose="02040503050406030204" pitchFamily="18" charset="0"/>
                            <a:ea typeface="+mn-ea"/>
                          </a:rPr>
                        </m:ctrlPr>
                      </m:sSubPr>
                      <m:e>
                        <m:r>
                          <a:rPr lang="en-US" altLang="zh-CN" sz="2000" b="1" i="1" smtClean="0">
                            <a:solidFill>
                              <a:srgbClr val="006666"/>
                            </a:solidFill>
                            <a:latin typeface="Cambria Math" panose="02040503050406030204" pitchFamily="18" charset="0"/>
                            <a:ea typeface="+mn-ea"/>
                          </a:rPr>
                          <m:t>𝒑</m:t>
                        </m:r>
                      </m:e>
                      <m:sub>
                        <m:r>
                          <a:rPr lang="en-US" altLang="zh-CN" sz="2000" b="1" i="1" smtClean="0">
                            <a:solidFill>
                              <a:srgbClr val="006666"/>
                            </a:solidFill>
                            <a:latin typeface="Cambria Math" panose="02040503050406030204" pitchFamily="18" charset="0"/>
                            <a:ea typeface="+mn-ea"/>
                          </a:rPr>
                          <m:t>𝟏</m:t>
                        </m:r>
                      </m:sub>
                    </m:sSub>
                    <m:r>
                      <a:rPr lang="en-US" altLang="zh-CN" sz="2000" b="1" i="1" smtClean="0">
                        <a:solidFill>
                          <a:srgbClr val="006666"/>
                        </a:solidFill>
                        <a:latin typeface="Cambria Math" panose="02040503050406030204" pitchFamily="18" charset="0"/>
                        <a:ea typeface="+mn-ea"/>
                      </a:rPr>
                      <m:t>,</m:t>
                    </m:r>
                    <m:sSub>
                      <m:sSubPr>
                        <m:ctrlPr>
                          <a:rPr lang="en-US" altLang="zh-CN" sz="2000" b="1" i="1" smtClean="0">
                            <a:solidFill>
                              <a:srgbClr val="006666"/>
                            </a:solidFill>
                            <a:latin typeface="Cambria Math" panose="02040503050406030204" pitchFamily="18" charset="0"/>
                            <a:ea typeface="+mn-ea"/>
                          </a:rPr>
                        </m:ctrlPr>
                      </m:sSubPr>
                      <m:e>
                        <m:r>
                          <a:rPr lang="en-US" altLang="zh-CN" sz="2000" b="1" i="1" smtClean="0">
                            <a:solidFill>
                              <a:srgbClr val="006666"/>
                            </a:solidFill>
                            <a:latin typeface="Cambria Math" panose="02040503050406030204" pitchFamily="18" charset="0"/>
                            <a:ea typeface="+mn-ea"/>
                          </a:rPr>
                          <m:t>𝒑</m:t>
                        </m:r>
                      </m:e>
                      <m:sub>
                        <m:r>
                          <a:rPr lang="en-US" altLang="zh-CN" sz="2000" b="1" i="1" smtClean="0">
                            <a:solidFill>
                              <a:srgbClr val="006666"/>
                            </a:solidFill>
                            <a:latin typeface="Cambria Math" panose="02040503050406030204" pitchFamily="18" charset="0"/>
                            <a:ea typeface="+mn-ea"/>
                          </a:rPr>
                          <m:t>𝟐</m:t>
                        </m:r>
                      </m:sub>
                    </m:sSub>
                  </m:oMath>
                </a14:m>
                <a:r>
                  <a:rPr lang="zh-CN" altLang="en-US" sz="2000" b="1" dirty="0">
                    <a:solidFill>
                      <a:srgbClr val="006666"/>
                    </a:solidFill>
                    <a:latin typeface="+mn-ea"/>
                    <a:ea typeface="+mn-ea"/>
                  </a:rPr>
                  <a:t>是齐次方程组</a:t>
                </a:r>
                <a14:m>
                  <m:oMath xmlns:m="http://schemas.openxmlformats.org/officeDocument/2006/math">
                    <m:d>
                      <m:dPr>
                        <m:ctrlPr>
                          <a:rPr lang="en-US" altLang="zh-CN" sz="2000" b="1" i="1" smtClean="0">
                            <a:solidFill>
                              <a:srgbClr val="006666"/>
                            </a:solidFill>
                            <a:latin typeface="Cambria Math" panose="02040503050406030204" pitchFamily="18" charset="0"/>
                            <a:ea typeface="+mn-ea"/>
                          </a:rPr>
                        </m:ctrlPr>
                      </m:dPr>
                      <m:e>
                        <m:r>
                          <a:rPr lang="en-US" altLang="zh-CN" sz="2000" b="1" i="1" smtClean="0">
                            <a:solidFill>
                              <a:srgbClr val="006666"/>
                            </a:solidFill>
                            <a:latin typeface="Cambria Math" panose="02040503050406030204" pitchFamily="18" charset="0"/>
                            <a:ea typeface="+mn-ea"/>
                          </a:rPr>
                          <m:t>𝑨</m:t>
                        </m:r>
                        <m:r>
                          <a:rPr lang="en-US" altLang="zh-CN" sz="2000" b="1" i="1" smtClean="0">
                            <a:solidFill>
                              <a:srgbClr val="006666"/>
                            </a:solidFill>
                            <a:latin typeface="Cambria Math" panose="02040503050406030204" pitchFamily="18" charset="0"/>
                            <a:ea typeface="+mn-ea"/>
                          </a:rPr>
                          <m:t>−</m:t>
                        </m:r>
                        <m:r>
                          <a:rPr lang="en-US" altLang="zh-CN" sz="2000" b="1" i="1" smtClean="0">
                            <a:solidFill>
                              <a:srgbClr val="006666"/>
                            </a:solidFill>
                            <a:latin typeface="Cambria Math" panose="02040503050406030204" pitchFamily="18" charset="0"/>
                            <a:ea typeface="+mn-ea"/>
                          </a:rPr>
                          <m:t>𝑬</m:t>
                        </m:r>
                      </m:e>
                    </m:d>
                    <m:r>
                      <a:rPr lang="en-US" altLang="zh-CN" sz="2000" b="1" i="1" smtClean="0">
                        <a:solidFill>
                          <a:srgbClr val="006666"/>
                        </a:solidFill>
                        <a:latin typeface="Cambria Math" panose="02040503050406030204" pitchFamily="18" charset="0"/>
                        <a:ea typeface="+mn-ea"/>
                      </a:rPr>
                      <m:t>𝒙</m:t>
                    </m:r>
                    <m:r>
                      <a:rPr lang="en-US" altLang="zh-CN" sz="2000" b="1" i="1" smtClean="0">
                        <a:solidFill>
                          <a:srgbClr val="006666"/>
                        </a:solidFill>
                        <a:latin typeface="Cambria Math" panose="02040503050406030204" pitchFamily="18" charset="0"/>
                        <a:ea typeface="+mn-ea"/>
                      </a:rPr>
                      <m:t>=</m:t>
                    </m:r>
                    <m:r>
                      <a:rPr lang="en-US" altLang="zh-CN" sz="2000" b="1" i="1" smtClean="0">
                        <a:solidFill>
                          <a:srgbClr val="006666"/>
                        </a:solidFill>
                        <a:latin typeface="Cambria Math" panose="02040503050406030204" pitchFamily="18" charset="0"/>
                        <a:ea typeface="+mn-ea"/>
                      </a:rPr>
                      <m:t>𝟎</m:t>
                    </m:r>
                  </m:oMath>
                </a14:m>
                <a:r>
                  <a:rPr lang="zh-CN" altLang="en-US" sz="2000" b="1" dirty="0">
                    <a:solidFill>
                      <a:srgbClr val="006666"/>
                    </a:solidFill>
                    <a:latin typeface="+mn-ea"/>
                    <a:ea typeface="+mn-ea"/>
                  </a:rPr>
                  <a:t>的解</a:t>
                </a:r>
              </a:p>
            </p:txBody>
          </p:sp>
        </mc:Choice>
        <mc:Fallback xmlns="">
          <p:sp>
            <p:nvSpPr>
              <p:cNvPr id="8" name="Rectangle 13">
                <a:extLst>
                  <a:ext uri="{FF2B5EF4-FFF2-40B4-BE49-F238E27FC236}">
                    <a16:creationId xmlns:a16="http://schemas.microsoft.com/office/drawing/2014/main" id="{42B88842-E268-4E79-B7EF-2FCD75A1161F}"/>
                  </a:ext>
                </a:extLst>
              </p:cNvPr>
              <p:cNvSpPr>
                <a:spLocks noRot="1" noChangeAspect="1" noMove="1" noResize="1" noEditPoints="1" noAdjustHandles="1" noChangeArrowheads="1" noChangeShapeType="1" noTextEdit="1"/>
              </p:cNvSpPr>
              <p:nvPr/>
            </p:nvSpPr>
            <p:spPr bwMode="auto">
              <a:xfrm>
                <a:off x="3900196" y="5442156"/>
                <a:ext cx="4391608" cy="400110"/>
              </a:xfrm>
              <a:prstGeom prst="rect">
                <a:avLst/>
              </a:prstGeom>
              <a:blipFill>
                <a:blip r:embed="rId8"/>
                <a:stretch>
                  <a:fillRect l="-139" t="-9231" r="-833" b="-2769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Rectangle 13">
                <a:extLst>
                  <a:ext uri="{FF2B5EF4-FFF2-40B4-BE49-F238E27FC236}">
                    <a16:creationId xmlns:a16="http://schemas.microsoft.com/office/drawing/2014/main" id="{5446C81A-E81D-499E-9267-B42AE1362CA6}"/>
                  </a:ext>
                </a:extLst>
              </p:cNvPr>
              <p:cNvSpPr>
                <a:spLocks noChangeArrowheads="1"/>
              </p:cNvSpPr>
              <p:nvPr/>
            </p:nvSpPr>
            <p:spPr bwMode="auto">
              <a:xfrm>
                <a:off x="3900196" y="5914731"/>
                <a:ext cx="4391608"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14:m>
                  <m:oMath xmlns:m="http://schemas.openxmlformats.org/officeDocument/2006/math">
                    <m:sSub>
                      <m:sSubPr>
                        <m:ctrlPr>
                          <a:rPr lang="en-US" altLang="zh-CN" sz="2000" b="1" i="1" smtClean="0">
                            <a:solidFill>
                              <a:srgbClr val="006666"/>
                            </a:solidFill>
                            <a:latin typeface="Cambria Math" panose="02040503050406030204" pitchFamily="18" charset="0"/>
                            <a:ea typeface="+mn-ea"/>
                          </a:rPr>
                        </m:ctrlPr>
                      </m:sSubPr>
                      <m:e>
                        <m:r>
                          <a:rPr lang="en-US" altLang="zh-CN" sz="2000" b="1" i="1" smtClean="0">
                            <a:solidFill>
                              <a:srgbClr val="006666"/>
                            </a:solidFill>
                            <a:latin typeface="Cambria Math" panose="02040503050406030204" pitchFamily="18" charset="0"/>
                            <a:ea typeface="+mn-ea"/>
                          </a:rPr>
                          <m:t>𝒑</m:t>
                        </m:r>
                      </m:e>
                      <m:sub>
                        <m:r>
                          <a:rPr lang="en-US" altLang="zh-CN" sz="2000" b="1" i="1" smtClean="0">
                            <a:solidFill>
                              <a:srgbClr val="006666"/>
                            </a:solidFill>
                            <a:latin typeface="Cambria Math" panose="02040503050406030204" pitchFamily="18" charset="0"/>
                            <a:ea typeface="+mn-ea"/>
                          </a:rPr>
                          <m:t>𝟑</m:t>
                        </m:r>
                      </m:sub>
                    </m:sSub>
                  </m:oMath>
                </a14:m>
                <a:r>
                  <a:rPr lang="zh-CN" altLang="en-US" sz="2000" b="1" dirty="0">
                    <a:solidFill>
                      <a:srgbClr val="006666"/>
                    </a:solidFill>
                    <a:latin typeface="+mn-ea"/>
                    <a:ea typeface="+mn-ea"/>
                  </a:rPr>
                  <a:t>是非齐次方程组</a:t>
                </a:r>
                <a14:m>
                  <m:oMath xmlns:m="http://schemas.openxmlformats.org/officeDocument/2006/math">
                    <m:d>
                      <m:dPr>
                        <m:ctrlPr>
                          <a:rPr lang="en-US" altLang="zh-CN" sz="2000" b="1" i="1" smtClean="0">
                            <a:solidFill>
                              <a:srgbClr val="006666"/>
                            </a:solidFill>
                            <a:latin typeface="Cambria Math" panose="02040503050406030204" pitchFamily="18" charset="0"/>
                            <a:ea typeface="+mn-ea"/>
                          </a:rPr>
                        </m:ctrlPr>
                      </m:dPr>
                      <m:e>
                        <m:r>
                          <a:rPr lang="en-US" altLang="zh-CN" sz="2000" b="1" i="1" smtClean="0">
                            <a:solidFill>
                              <a:srgbClr val="006666"/>
                            </a:solidFill>
                            <a:latin typeface="Cambria Math" panose="02040503050406030204" pitchFamily="18" charset="0"/>
                            <a:ea typeface="+mn-ea"/>
                          </a:rPr>
                          <m:t>𝑨</m:t>
                        </m:r>
                        <m:r>
                          <a:rPr lang="en-US" altLang="zh-CN" sz="2000" b="1" i="1" smtClean="0">
                            <a:solidFill>
                              <a:srgbClr val="006666"/>
                            </a:solidFill>
                            <a:latin typeface="Cambria Math" panose="02040503050406030204" pitchFamily="18" charset="0"/>
                            <a:ea typeface="+mn-ea"/>
                          </a:rPr>
                          <m:t>−</m:t>
                        </m:r>
                        <m:r>
                          <a:rPr lang="en-US" altLang="zh-CN" sz="2000" b="1" i="1" smtClean="0">
                            <a:solidFill>
                              <a:srgbClr val="006666"/>
                            </a:solidFill>
                            <a:latin typeface="Cambria Math" panose="02040503050406030204" pitchFamily="18" charset="0"/>
                            <a:ea typeface="+mn-ea"/>
                          </a:rPr>
                          <m:t>𝑬</m:t>
                        </m:r>
                      </m:e>
                    </m:d>
                    <m:r>
                      <a:rPr lang="en-US" altLang="zh-CN" sz="2000" b="1" i="1" smtClean="0">
                        <a:solidFill>
                          <a:srgbClr val="006666"/>
                        </a:solidFill>
                        <a:latin typeface="Cambria Math" panose="02040503050406030204" pitchFamily="18" charset="0"/>
                        <a:ea typeface="+mn-ea"/>
                      </a:rPr>
                      <m:t>𝒙</m:t>
                    </m:r>
                    <m:r>
                      <a:rPr lang="en-US" altLang="zh-CN" sz="2000" b="1" i="1" smtClean="0">
                        <a:solidFill>
                          <a:srgbClr val="006666"/>
                        </a:solidFill>
                        <a:latin typeface="Cambria Math" panose="02040503050406030204" pitchFamily="18" charset="0"/>
                        <a:ea typeface="+mn-ea"/>
                      </a:rPr>
                      <m:t>=</m:t>
                    </m:r>
                    <m:sSub>
                      <m:sSubPr>
                        <m:ctrlPr>
                          <a:rPr lang="en-US" altLang="zh-CN" sz="2000" b="1" i="1" smtClean="0">
                            <a:solidFill>
                              <a:srgbClr val="006666"/>
                            </a:solidFill>
                            <a:latin typeface="Cambria Math" panose="02040503050406030204" pitchFamily="18" charset="0"/>
                            <a:ea typeface="+mn-ea"/>
                          </a:rPr>
                        </m:ctrlPr>
                      </m:sSubPr>
                      <m:e>
                        <m:r>
                          <a:rPr lang="en-US" altLang="zh-CN" sz="2000" b="1" i="1" smtClean="0">
                            <a:solidFill>
                              <a:srgbClr val="006666"/>
                            </a:solidFill>
                            <a:latin typeface="Cambria Math" panose="02040503050406030204" pitchFamily="18" charset="0"/>
                            <a:ea typeface="+mn-ea"/>
                          </a:rPr>
                          <m:t>𝒑</m:t>
                        </m:r>
                      </m:e>
                      <m:sub>
                        <m:r>
                          <a:rPr lang="en-US" altLang="zh-CN" sz="2000" b="1" i="1" smtClean="0">
                            <a:solidFill>
                              <a:srgbClr val="006666"/>
                            </a:solidFill>
                            <a:latin typeface="Cambria Math" panose="02040503050406030204" pitchFamily="18" charset="0"/>
                            <a:ea typeface="+mn-ea"/>
                          </a:rPr>
                          <m:t>𝟐</m:t>
                        </m:r>
                      </m:sub>
                    </m:sSub>
                  </m:oMath>
                </a14:m>
                <a:r>
                  <a:rPr lang="zh-CN" altLang="en-US" sz="2000" b="1" dirty="0">
                    <a:solidFill>
                      <a:srgbClr val="006666"/>
                    </a:solidFill>
                    <a:latin typeface="+mn-ea"/>
                    <a:ea typeface="+mn-ea"/>
                  </a:rPr>
                  <a:t>的解</a:t>
                </a:r>
              </a:p>
            </p:txBody>
          </p:sp>
        </mc:Choice>
        <mc:Fallback xmlns="">
          <p:sp>
            <p:nvSpPr>
              <p:cNvPr id="9" name="Rectangle 13">
                <a:extLst>
                  <a:ext uri="{FF2B5EF4-FFF2-40B4-BE49-F238E27FC236}">
                    <a16:creationId xmlns:a16="http://schemas.microsoft.com/office/drawing/2014/main" id="{5446C81A-E81D-499E-9267-B42AE1362CA6}"/>
                  </a:ext>
                </a:extLst>
              </p:cNvPr>
              <p:cNvSpPr>
                <a:spLocks noRot="1" noChangeAspect="1" noMove="1" noResize="1" noEditPoints="1" noAdjustHandles="1" noChangeArrowheads="1" noChangeShapeType="1" noTextEdit="1"/>
              </p:cNvSpPr>
              <p:nvPr/>
            </p:nvSpPr>
            <p:spPr bwMode="auto">
              <a:xfrm>
                <a:off x="3900196" y="5914731"/>
                <a:ext cx="4391608" cy="400110"/>
              </a:xfrm>
              <a:prstGeom prst="rect">
                <a:avLst/>
              </a:prstGeom>
              <a:blipFill>
                <a:blip r:embed="rId9"/>
                <a:stretch>
                  <a:fillRect l="-139" t="-7576" r="-972"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8A9146FF-9B83-40FA-B878-5C0C84BDDF73}"/>
              </a:ext>
            </a:extLst>
          </p:cNvPr>
          <p:cNvGrpSpPr/>
          <p:nvPr/>
        </p:nvGrpSpPr>
        <p:grpSpPr>
          <a:xfrm>
            <a:off x="3387824" y="5495621"/>
            <a:ext cx="510571" cy="819220"/>
            <a:chOff x="3236732" y="5386873"/>
            <a:chExt cx="510571" cy="819220"/>
          </a:xfrm>
        </p:grpSpPr>
        <p:sp>
          <p:nvSpPr>
            <p:cNvPr id="13" name="左中括号 12">
              <a:extLst>
                <a:ext uri="{FF2B5EF4-FFF2-40B4-BE49-F238E27FC236}">
                  <a16:creationId xmlns:a16="http://schemas.microsoft.com/office/drawing/2014/main" id="{9F4629D0-AD0A-42FF-83F0-5B960940D0FD}"/>
                </a:ext>
              </a:extLst>
            </p:cNvPr>
            <p:cNvSpPr/>
            <p:nvPr/>
          </p:nvSpPr>
          <p:spPr>
            <a:xfrm>
              <a:off x="3693120" y="5386873"/>
              <a:ext cx="54183" cy="819220"/>
            </a:xfrm>
            <a:prstGeom prst="leftBracket">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右箭头 9">
              <a:extLst>
                <a:ext uri="{FF2B5EF4-FFF2-40B4-BE49-F238E27FC236}">
                  <a16:creationId xmlns:a16="http://schemas.microsoft.com/office/drawing/2014/main" id="{B0312271-793A-4343-A0FB-F8BABE9BA19A}"/>
                </a:ext>
              </a:extLst>
            </p:cNvPr>
            <p:cNvSpPr/>
            <p:nvPr/>
          </p:nvSpPr>
          <p:spPr>
            <a:xfrm>
              <a:off x="3236732" y="5710473"/>
              <a:ext cx="386231" cy="154663"/>
            </a:xfrm>
            <a:prstGeom prst="rightArrow">
              <a:avLst/>
            </a:prstGeom>
            <a:solidFill>
              <a:schemeClr val="accent5">
                <a:lumMod val="20000"/>
                <a:lumOff val="80000"/>
              </a:schemeClr>
            </a:solidFill>
            <a:ln>
              <a:noFill/>
            </a:ln>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27090244"/>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par>
                          <p:cTn id="33" fill="hold">
                            <p:stCondLst>
                              <p:cond delay="500"/>
                            </p:stCondLst>
                            <p:childTnLst>
                              <p:par>
                                <p:cTn id="34" presetID="10" presetClass="entr" presetSubtype="0" fill="hold" grpId="0" nodeType="afterEffect">
                                  <p:stCondLst>
                                    <p:cond delay="0"/>
                                  </p:stCondLst>
                                  <p:iterate type="lt">
                                    <p:tmPct val="10000"/>
                                  </p:iterate>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par>
                          <p:cTn id="37" fill="hold">
                            <p:stCondLst>
                              <p:cond delay="2300"/>
                            </p:stCondLst>
                            <p:childTnLst>
                              <p:par>
                                <p:cTn id="38" presetID="10" presetClass="entr" presetSubtype="0" fill="hold" grpId="0" nodeType="afterEffect">
                                  <p:stCondLst>
                                    <p:cond delay="0"/>
                                  </p:stCondLst>
                                  <p:iterate type="lt">
                                    <p:tmPct val="10000"/>
                                  </p:iterate>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7" grpId="0"/>
      <p:bldP spid="11" grpId="0"/>
      <p:bldP spid="4" grpId="0"/>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计算矩阵</a:t>
            </a:r>
            <a:r>
              <a:rPr lang="en-US" altLang="zh-CN" dirty="0"/>
              <a:t>Jordan</a:t>
            </a:r>
            <a:r>
              <a:rPr lang="zh-CN" altLang="en-US" dirty="0"/>
              <a:t>标准形的方法二</a:t>
            </a:r>
          </a:p>
        </p:txBody>
      </p:sp>
      <mc:AlternateContent xmlns:mc="http://schemas.openxmlformats.org/markup-compatibility/2006" xmlns:a14="http://schemas.microsoft.com/office/drawing/2010/main">
        <mc:Choice Requires="a14">
          <p:sp>
            <p:nvSpPr>
              <p:cNvPr id="11" name="Rectangle 13"/>
              <p:cNvSpPr>
                <a:spLocks noChangeArrowheads="1"/>
              </p:cNvSpPr>
              <p:nvPr/>
            </p:nvSpPr>
            <p:spPr bwMode="auto">
              <a:xfrm>
                <a:off x="947141" y="2642308"/>
                <a:ext cx="2386313" cy="1261307"/>
              </a:xfrm>
              <a:prstGeom prst="rect">
                <a:avLst/>
              </a:prstGeom>
              <a:solidFill>
                <a:schemeClr val="accent5">
                  <a:lumMod val="20000"/>
                  <a:lumOff val="80000"/>
                </a:schemeClr>
              </a:solidFill>
              <a:ln>
                <a:noFill/>
              </a:ln>
              <a:scene3d>
                <a:camera prst="orthographicFront"/>
                <a:lightRig rig="threePt" dir="t"/>
              </a:scene3d>
              <a:sp3d>
                <a:bevelT w="38100" h="38100" prst="relaxedInset"/>
              </a:sp3d>
              <a:extLst/>
            </p:spPr>
            <p:txBody>
              <a:bodyPr wrap="square">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14:m>
                  <m:oMathPara xmlns:m="http://schemas.openxmlformats.org/officeDocument/2006/math">
                    <m:oMathParaPr>
                      <m:jc m:val="centerGroup"/>
                    </m:oMathParaPr>
                    <m:oMath xmlns:m="http://schemas.openxmlformats.org/officeDocument/2006/math">
                      <m:d>
                        <m:dPr>
                          <m:begChr m:val="{"/>
                          <m:endChr m:val=""/>
                          <m:ctrlPr>
                            <a:rPr lang="zh-CN" altLang="en-US" sz="2000" b="1" i="1" smtClean="0">
                              <a:latin typeface="Cambria Math" panose="02040503050406030204" pitchFamily="18" charset="0"/>
                            </a:rPr>
                          </m:ctrlPr>
                        </m:dPr>
                        <m:e>
                          <m:m>
                            <m:mPr>
                              <m:mcs>
                                <m:mc>
                                  <m:mcPr>
                                    <m:count m:val="1"/>
                                    <m:mcJc m:val="center"/>
                                  </m:mcPr>
                                </m:mc>
                              </m:mcs>
                              <m:ctrlPr>
                                <a:rPr lang="zh-CN" altLang="en-US" sz="2000" b="1" i="1">
                                  <a:latin typeface="Cambria Math" panose="02040503050406030204" pitchFamily="18" charset="0"/>
                                </a:rPr>
                              </m:ctrlPr>
                            </m:mPr>
                            <m:mr>
                              <m:e>
                                <m:d>
                                  <m:dPr>
                                    <m:endChr m:val=""/>
                                    <m:ctrlPr>
                                      <a:rPr lang="zh-CN" altLang="en-US" sz="2000" b="1" i="1">
                                        <a:latin typeface="Cambria Math" panose="02040503050406030204" pitchFamily="18" charset="0"/>
                                      </a:rPr>
                                    </m:ctrlPr>
                                  </m:dPr>
                                  <m:e>
                                    <m:r>
                                      <a:rPr lang="zh-CN" altLang="en-US" sz="2000" b="1" i="1">
                                        <a:latin typeface="Cambria Math" panose="02040503050406030204" pitchFamily="18" charset="0"/>
                                      </a:rPr>
                                      <m:t>𝑨</m:t>
                                    </m:r>
                                    <m:r>
                                      <a:rPr lang="zh-CN" altLang="en-US" sz="2000" b="1">
                                        <a:latin typeface="Cambria Math" panose="02040503050406030204" pitchFamily="18" charset="0"/>
                                      </a:rPr>
                                      <m:t>−</m:t>
                                    </m:r>
                                    <m:r>
                                      <a:rPr lang="zh-CN" altLang="en-US" sz="2000" b="1" i="1">
                                        <a:latin typeface="Cambria Math" panose="02040503050406030204" pitchFamily="18" charset="0"/>
                                      </a:rPr>
                                      <m:t>𝑬</m:t>
                                    </m:r>
                                    <m:r>
                                      <a:rPr lang="zh-CN" altLang="en-US" sz="2000" b="1">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𝒑</m:t>
                                        </m:r>
                                      </m:e>
                                      <m:sub>
                                        <m:r>
                                          <a:rPr lang="zh-CN" altLang="en-US" sz="2000" b="1" i="1">
                                            <a:latin typeface="Cambria Math" panose="02040503050406030204" pitchFamily="18" charset="0"/>
                                          </a:rPr>
                                          <m:t>𝟏</m:t>
                                        </m:r>
                                      </m:sub>
                                    </m:sSub>
                                    <m:r>
                                      <a:rPr lang="zh-CN" altLang="en-US" sz="2000" b="1">
                                        <a:latin typeface="Cambria Math" panose="02040503050406030204" pitchFamily="18" charset="0"/>
                                      </a:rPr>
                                      <m:t>=</m:t>
                                    </m:r>
                                    <m:r>
                                      <a:rPr lang="zh-CN" altLang="en-US" sz="2000" b="1" i="1">
                                        <a:latin typeface="Cambria Math" panose="02040503050406030204" pitchFamily="18" charset="0"/>
                                      </a:rPr>
                                      <m:t>𝟎</m:t>
                                    </m:r>
                                  </m:e>
                                </m:d>
                                <m:r>
                                  <a:rPr lang="en-US" altLang="zh-CN" sz="2000" b="1" i="1" smtClean="0">
                                    <a:latin typeface="Cambria Math" panose="02040503050406030204" pitchFamily="18" charset="0"/>
                                  </a:rPr>
                                  <m:t>  </m:t>
                                </m:r>
                              </m:e>
                            </m:mr>
                            <m:mr>
                              <m:e>
                                <m:d>
                                  <m:dPr>
                                    <m:endChr m:val=""/>
                                    <m:ctrlPr>
                                      <a:rPr lang="zh-CN" altLang="en-US" sz="2000" b="1" i="1">
                                        <a:latin typeface="Cambria Math" panose="02040503050406030204" pitchFamily="18" charset="0"/>
                                      </a:rPr>
                                    </m:ctrlPr>
                                  </m:dPr>
                                  <m:e>
                                    <m:r>
                                      <a:rPr lang="zh-CN" altLang="en-US" sz="2000" b="1" i="1">
                                        <a:latin typeface="Cambria Math" panose="02040503050406030204" pitchFamily="18" charset="0"/>
                                      </a:rPr>
                                      <m:t>𝑨</m:t>
                                    </m:r>
                                    <m:r>
                                      <a:rPr lang="zh-CN" altLang="en-US" sz="2000" b="1">
                                        <a:latin typeface="Cambria Math" panose="02040503050406030204" pitchFamily="18" charset="0"/>
                                      </a:rPr>
                                      <m:t>−</m:t>
                                    </m:r>
                                    <m:r>
                                      <a:rPr lang="zh-CN" altLang="en-US" sz="2000" b="1" i="1">
                                        <a:latin typeface="Cambria Math" panose="02040503050406030204" pitchFamily="18" charset="0"/>
                                      </a:rPr>
                                      <m:t>𝑬</m:t>
                                    </m:r>
                                    <m:r>
                                      <a:rPr lang="zh-CN" altLang="en-US" sz="2000" b="1">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𝒑</m:t>
                                        </m:r>
                                      </m:e>
                                      <m:sub>
                                        <m:r>
                                          <a:rPr lang="zh-CN" altLang="en-US" sz="2000" b="1" i="1">
                                            <a:latin typeface="Cambria Math" panose="02040503050406030204" pitchFamily="18" charset="0"/>
                                          </a:rPr>
                                          <m:t>𝟐</m:t>
                                        </m:r>
                                      </m:sub>
                                    </m:sSub>
                                    <m:r>
                                      <a:rPr lang="zh-CN" altLang="en-US" sz="2000" b="1">
                                        <a:latin typeface="Cambria Math" panose="02040503050406030204" pitchFamily="18" charset="0"/>
                                      </a:rPr>
                                      <m:t>=</m:t>
                                    </m:r>
                                    <m:r>
                                      <a:rPr lang="zh-CN" altLang="en-US" sz="2000" b="1" i="1">
                                        <a:latin typeface="Cambria Math" panose="02040503050406030204" pitchFamily="18" charset="0"/>
                                      </a:rPr>
                                      <m:t>𝟎</m:t>
                                    </m:r>
                                    <m:r>
                                      <a:rPr lang="en-US" altLang="zh-CN" sz="2000" b="1" i="1" smtClean="0">
                                        <a:latin typeface="Cambria Math" panose="02040503050406030204" pitchFamily="18" charset="0"/>
                                      </a:rPr>
                                      <m:t>  </m:t>
                                    </m:r>
                                  </m:e>
                                </m:d>
                              </m:e>
                            </m:mr>
                            <m:mr>
                              <m:e>
                                <m:d>
                                  <m:dPr>
                                    <m:endChr m:val=""/>
                                    <m:ctrlPr>
                                      <a:rPr lang="zh-CN" altLang="en-US" sz="2000" b="1" i="1">
                                        <a:latin typeface="Cambria Math" panose="02040503050406030204" pitchFamily="18" charset="0"/>
                                      </a:rPr>
                                    </m:ctrlPr>
                                  </m:dPr>
                                  <m:e>
                                    <m:r>
                                      <a:rPr lang="zh-CN" altLang="en-US" sz="2000" b="1" i="1">
                                        <a:latin typeface="Cambria Math" panose="02040503050406030204" pitchFamily="18" charset="0"/>
                                      </a:rPr>
                                      <m:t>𝑨</m:t>
                                    </m:r>
                                    <m:r>
                                      <a:rPr lang="zh-CN" altLang="en-US" sz="2000" b="1">
                                        <a:latin typeface="Cambria Math" panose="02040503050406030204" pitchFamily="18" charset="0"/>
                                      </a:rPr>
                                      <m:t>−</m:t>
                                    </m:r>
                                    <m:r>
                                      <a:rPr lang="zh-CN" altLang="en-US" sz="2000" b="1" i="1">
                                        <a:latin typeface="Cambria Math" panose="02040503050406030204" pitchFamily="18" charset="0"/>
                                      </a:rPr>
                                      <m:t>𝑬</m:t>
                                    </m:r>
                                    <m:r>
                                      <a:rPr lang="zh-CN" altLang="en-US" sz="2000" b="1">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𝒑</m:t>
                                        </m:r>
                                      </m:e>
                                      <m:sub>
                                        <m:r>
                                          <a:rPr lang="zh-CN" altLang="en-US" sz="2000" b="1" i="1">
                                            <a:latin typeface="Cambria Math" panose="02040503050406030204" pitchFamily="18" charset="0"/>
                                          </a:rPr>
                                          <m:t>𝟑</m:t>
                                        </m:r>
                                      </m:sub>
                                    </m:sSub>
                                    <m:r>
                                      <a:rPr lang="zh-CN" altLang="en-US" sz="2000" b="1">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𝒑</m:t>
                                        </m:r>
                                      </m:e>
                                      <m:sub>
                                        <m:r>
                                          <a:rPr lang="zh-CN" altLang="en-US" sz="2000" b="1" i="1">
                                            <a:latin typeface="Cambria Math" panose="02040503050406030204" pitchFamily="18" charset="0"/>
                                          </a:rPr>
                                          <m:t>𝟐</m:t>
                                        </m:r>
                                      </m:sub>
                                    </m:sSub>
                                  </m:e>
                                </m:d>
                              </m:e>
                            </m:mr>
                          </m:m>
                        </m:e>
                      </m:d>
                    </m:oMath>
                  </m:oMathPara>
                </a14:m>
                <a:endParaRPr lang="zh-CN" altLang="en-US" sz="2000" b="1" dirty="0">
                  <a:solidFill>
                    <a:srgbClr val="006666"/>
                  </a:solidFill>
                  <a:latin typeface="+mn-ea"/>
                  <a:ea typeface="+mn-ea"/>
                </a:endParaRPr>
              </a:p>
            </p:txBody>
          </p:sp>
        </mc:Choice>
        <mc:Fallback xmlns="">
          <p:sp>
            <p:nvSpPr>
              <p:cNvPr id="11" name="Rectangle 13"/>
              <p:cNvSpPr>
                <a:spLocks noRot="1" noChangeAspect="1" noMove="1" noResize="1" noEditPoints="1" noAdjustHandles="1" noChangeArrowheads="1" noChangeShapeType="1" noTextEdit="1"/>
              </p:cNvSpPr>
              <p:nvPr/>
            </p:nvSpPr>
            <p:spPr bwMode="auto">
              <a:xfrm>
                <a:off x="947141" y="2642308"/>
                <a:ext cx="2386313" cy="1261307"/>
              </a:xfrm>
              <a:prstGeom prst="rect">
                <a:avLst/>
              </a:prstGeom>
              <a:blipFill>
                <a:blip r:embed="rId3"/>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Rectangle 13"/>
              <p:cNvSpPr>
                <a:spLocks noChangeArrowheads="1"/>
              </p:cNvSpPr>
              <p:nvPr/>
            </p:nvSpPr>
            <p:spPr bwMode="auto">
              <a:xfrm>
                <a:off x="3376997" y="3109067"/>
                <a:ext cx="4669058" cy="9062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14:m>
                  <m:oMathPara xmlns:m="http://schemas.openxmlformats.org/officeDocument/2006/math">
                    <m:oMathParaPr>
                      <m:jc m:val="centerGroup"/>
                    </m:oMathParaPr>
                    <m:oMath xmlns:m="http://schemas.openxmlformats.org/officeDocument/2006/math">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𝜼</m:t>
                          </m:r>
                        </m:e>
                        <m:sub>
                          <m:r>
                            <a:rPr lang="zh-CN" altLang="en-US" sz="2000" b="1" i="1">
                              <a:latin typeface="Cambria Math" panose="02040503050406030204" pitchFamily="18" charset="0"/>
                            </a:rPr>
                            <m:t>𝟏</m:t>
                          </m:r>
                        </m:sub>
                      </m:sSub>
                      <m:r>
                        <a:rPr lang="zh-CN" altLang="en-US" sz="2000" b="1">
                          <a:latin typeface="Cambria Math" panose="02040503050406030204" pitchFamily="18" charset="0"/>
                        </a:rPr>
                        <m:t>=</m:t>
                      </m:r>
                      <m:d>
                        <m:dPr>
                          <m:begChr m:val="["/>
                          <m:endChr m:val="]"/>
                          <m:ctrlPr>
                            <a:rPr lang="zh-CN" altLang="en-US" sz="2000" b="1" i="1">
                              <a:latin typeface="Cambria Math" panose="02040503050406030204" pitchFamily="18" charset="0"/>
                            </a:rPr>
                          </m:ctrlPr>
                        </m:dPr>
                        <m:e>
                          <m:m>
                            <m:mPr>
                              <m:mcs>
                                <m:mc>
                                  <m:mcPr>
                                    <m:count m:val="1"/>
                                    <m:mcJc m:val="center"/>
                                  </m:mcPr>
                                </m:mc>
                              </m:mcs>
                              <m:ctrlPr>
                                <a:rPr lang="zh-CN" altLang="en-US" sz="2000" b="1" i="1">
                                  <a:latin typeface="Cambria Math" panose="02040503050406030204" pitchFamily="18" charset="0"/>
                                </a:rPr>
                              </m:ctrlPr>
                            </m:mPr>
                            <m:mr>
                              <m:e>
                                <m:r>
                                  <a:rPr lang="zh-CN" altLang="en-US" sz="2000" b="1">
                                    <a:latin typeface="Cambria Math" panose="02040503050406030204" pitchFamily="18" charset="0"/>
                                  </a:rPr>
                                  <m:t>−</m:t>
                                </m:r>
                                <m:r>
                                  <a:rPr lang="zh-CN" altLang="en-US" sz="2000" b="1" i="1">
                                    <a:latin typeface="Cambria Math" panose="02040503050406030204" pitchFamily="18" charset="0"/>
                                  </a:rPr>
                                  <m:t>𝟏</m:t>
                                </m:r>
                              </m:e>
                            </m:mr>
                            <m:mr>
                              <m:e>
                                <m:r>
                                  <a:rPr lang="zh-CN" altLang="en-US" sz="2000" b="1" i="1">
                                    <a:latin typeface="Cambria Math" panose="02040503050406030204" pitchFamily="18" charset="0"/>
                                  </a:rPr>
                                  <m:t>𝟏</m:t>
                                </m:r>
                              </m:e>
                            </m:mr>
                            <m:mr>
                              <m:e>
                                <m:r>
                                  <a:rPr lang="zh-CN" altLang="en-US" sz="2000" b="1" i="1">
                                    <a:latin typeface="Cambria Math" panose="02040503050406030204" pitchFamily="18" charset="0"/>
                                  </a:rPr>
                                  <m:t>𝟎</m:t>
                                </m:r>
                              </m:e>
                            </m:mr>
                          </m:m>
                        </m:e>
                      </m:d>
                      <m:r>
                        <a:rPr lang="zh-CN" altLang="en-US" sz="2000" b="1">
                          <a:latin typeface="Cambria Math" panose="02040503050406030204" pitchFamily="18" charset="0"/>
                        </a:rPr>
                        <m:t>,</m:t>
                      </m:r>
                      <m:r>
                        <m:rPr>
                          <m:nor/>
                        </m:rPr>
                        <a:rPr lang="zh-CN" altLang="en-US" sz="2000" b="1" i="1"/>
                        <m:t>  </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𝜼</m:t>
                          </m:r>
                        </m:e>
                        <m:sub>
                          <m:r>
                            <a:rPr lang="zh-CN" altLang="en-US" sz="2000" b="1" i="1">
                              <a:latin typeface="Cambria Math" panose="02040503050406030204" pitchFamily="18" charset="0"/>
                            </a:rPr>
                            <m:t>𝟐</m:t>
                          </m:r>
                        </m:sub>
                      </m:sSub>
                      <m:r>
                        <a:rPr lang="zh-CN" altLang="en-US" sz="2000" b="1">
                          <a:latin typeface="Cambria Math" panose="02040503050406030204" pitchFamily="18" charset="0"/>
                        </a:rPr>
                        <m:t>=</m:t>
                      </m:r>
                      <m:d>
                        <m:dPr>
                          <m:begChr m:val="["/>
                          <m:endChr m:val="]"/>
                          <m:ctrlPr>
                            <a:rPr lang="zh-CN" altLang="en-US" sz="2000" b="1" i="1">
                              <a:latin typeface="Cambria Math" panose="02040503050406030204" pitchFamily="18" charset="0"/>
                            </a:rPr>
                          </m:ctrlPr>
                        </m:dPr>
                        <m:e>
                          <m:m>
                            <m:mPr>
                              <m:mcs>
                                <m:mc>
                                  <m:mcPr>
                                    <m:count m:val="1"/>
                                    <m:mcJc m:val="center"/>
                                  </m:mcPr>
                                </m:mc>
                              </m:mcs>
                              <m:ctrlPr>
                                <a:rPr lang="zh-CN" altLang="en-US" sz="2000" b="1" i="1">
                                  <a:latin typeface="Cambria Math" panose="02040503050406030204" pitchFamily="18" charset="0"/>
                                </a:rPr>
                              </m:ctrlPr>
                            </m:mPr>
                            <m:mr>
                              <m:e>
                                <m:r>
                                  <a:rPr lang="zh-CN" altLang="en-US" sz="2000" b="1" i="1">
                                    <a:latin typeface="Cambria Math" panose="02040503050406030204" pitchFamily="18" charset="0"/>
                                  </a:rPr>
                                  <m:t>𝟑</m:t>
                                </m:r>
                              </m:e>
                            </m:mr>
                            <m:mr>
                              <m:e>
                                <m:r>
                                  <a:rPr lang="zh-CN" altLang="en-US" sz="2000" b="1" i="1">
                                    <a:latin typeface="Cambria Math" panose="02040503050406030204" pitchFamily="18" charset="0"/>
                                  </a:rPr>
                                  <m:t>𝟎</m:t>
                                </m:r>
                              </m:e>
                            </m:mr>
                            <m:mr>
                              <m:e>
                                <m:r>
                                  <a:rPr lang="zh-CN" altLang="en-US" sz="2000" b="1" i="1">
                                    <a:latin typeface="Cambria Math" panose="02040503050406030204" pitchFamily="18" charset="0"/>
                                  </a:rPr>
                                  <m:t>𝟏</m:t>
                                </m:r>
                              </m:e>
                            </m:mr>
                          </m:m>
                        </m:e>
                      </m:d>
                    </m:oMath>
                  </m:oMathPara>
                </a14:m>
                <a:endParaRPr lang="zh-CN" altLang="en-US" sz="2000" b="1" dirty="0">
                  <a:solidFill>
                    <a:srgbClr val="006666"/>
                  </a:solidFill>
                  <a:latin typeface="+mn-ea"/>
                  <a:ea typeface="+mn-ea"/>
                </a:endParaRPr>
              </a:p>
            </p:txBody>
          </p:sp>
        </mc:Choice>
        <mc:Fallback xmlns="">
          <p:sp>
            <p:nvSpPr>
              <p:cNvPr id="8" name="Rectangle 13"/>
              <p:cNvSpPr>
                <a:spLocks noRot="1" noChangeAspect="1" noMove="1" noResize="1" noEditPoints="1" noAdjustHandles="1" noChangeArrowheads="1" noChangeShapeType="1" noTextEdit="1"/>
              </p:cNvSpPr>
              <p:nvPr/>
            </p:nvSpPr>
            <p:spPr bwMode="auto">
              <a:xfrm>
                <a:off x="3376997" y="3109067"/>
                <a:ext cx="4669058" cy="906210"/>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Rectangle 13"/>
              <p:cNvSpPr>
                <a:spLocks noChangeArrowheads="1"/>
              </p:cNvSpPr>
              <p:nvPr/>
            </p:nvSpPr>
            <p:spPr bwMode="auto">
              <a:xfrm>
                <a:off x="756759" y="4313675"/>
                <a:ext cx="7531587"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000" b="1" dirty="0">
                    <a:solidFill>
                      <a:srgbClr val="006666"/>
                    </a:solidFill>
                    <a:latin typeface="+mn-ea"/>
                    <a:ea typeface="+mn-ea"/>
                  </a:rPr>
                  <a:t>令</a:t>
                </a:r>
                <a14:m>
                  <m:oMath xmlns:m="http://schemas.openxmlformats.org/officeDocument/2006/math">
                    <m:sSub>
                      <m:sSubPr>
                        <m:ctrlPr>
                          <a:rPr lang="en-US" altLang="zh-CN" sz="2000" b="1" i="1" smtClean="0">
                            <a:solidFill>
                              <a:srgbClr val="006666"/>
                            </a:solidFill>
                            <a:latin typeface="Cambria Math" panose="02040503050406030204" pitchFamily="18" charset="0"/>
                            <a:ea typeface="+mn-ea"/>
                          </a:rPr>
                        </m:ctrlPr>
                      </m:sSubPr>
                      <m:e>
                        <m:r>
                          <a:rPr lang="en-US" altLang="zh-CN" sz="2000" b="1" i="1" smtClean="0">
                            <a:solidFill>
                              <a:srgbClr val="006666"/>
                            </a:solidFill>
                            <a:latin typeface="Cambria Math" panose="02040503050406030204" pitchFamily="18" charset="0"/>
                            <a:ea typeface="+mn-ea"/>
                          </a:rPr>
                          <m:t>𝒑</m:t>
                        </m:r>
                      </m:e>
                      <m:sub>
                        <m:r>
                          <a:rPr lang="en-US" altLang="zh-CN" sz="2000" b="1" i="1" smtClean="0">
                            <a:solidFill>
                              <a:srgbClr val="006666"/>
                            </a:solidFill>
                            <a:latin typeface="Cambria Math" panose="02040503050406030204" pitchFamily="18" charset="0"/>
                            <a:ea typeface="+mn-ea"/>
                          </a:rPr>
                          <m:t>𝟏</m:t>
                        </m:r>
                      </m:sub>
                    </m:sSub>
                    <m:r>
                      <a:rPr lang="en-US" altLang="zh-CN" sz="2000" b="1" i="1" smtClean="0">
                        <a:solidFill>
                          <a:srgbClr val="006666"/>
                        </a:solidFill>
                        <a:latin typeface="Cambria Math" panose="02040503050406030204" pitchFamily="18" charset="0"/>
                        <a:ea typeface="+mn-ea"/>
                      </a:rPr>
                      <m:t>=</m:t>
                    </m:r>
                    <m:sSub>
                      <m:sSubPr>
                        <m:ctrlPr>
                          <a:rPr lang="en-US" altLang="zh-CN" sz="2000" b="1" i="1" smtClean="0">
                            <a:solidFill>
                              <a:srgbClr val="006666"/>
                            </a:solidFill>
                            <a:latin typeface="Cambria Math" panose="02040503050406030204" pitchFamily="18" charset="0"/>
                            <a:ea typeface="+mn-ea"/>
                          </a:rPr>
                        </m:ctrlPr>
                      </m:sSubPr>
                      <m:e>
                        <m:r>
                          <a:rPr lang="en-US" altLang="zh-CN" sz="2000" b="1" i="1" smtClean="0">
                            <a:solidFill>
                              <a:srgbClr val="006666"/>
                            </a:solidFill>
                            <a:latin typeface="Cambria Math" panose="02040503050406030204" pitchFamily="18" charset="0"/>
                            <a:ea typeface="+mn-ea"/>
                          </a:rPr>
                          <m:t>𝜼</m:t>
                        </m:r>
                      </m:e>
                      <m:sub>
                        <m:r>
                          <a:rPr lang="en-US" altLang="zh-CN" sz="2000" b="1" i="1" smtClean="0">
                            <a:solidFill>
                              <a:srgbClr val="006666"/>
                            </a:solidFill>
                            <a:latin typeface="Cambria Math" panose="02040503050406030204" pitchFamily="18" charset="0"/>
                            <a:ea typeface="+mn-ea"/>
                          </a:rPr>
                          <m:t>𝟏</m:t>
                        </m:r>
                      </m:sub>
                    </m:sSub>
                  </m:oMath>
                </a14:m>
                <a:r>
                  <a:rPr lang="en-US" altLang="zh-CN" sz="2000" b="1" dirty="0">
                    <a:solidFill>
                      <a:srgbClr val="006666"/>
                    </a:solidFill>
                    <a:latin typeface="+mn-ea"/>
                    <a:ea typeface="+mn-ea"/>
                  </a:rPr>
                  <a:t>, </a:t>
                </a:r>
                <a:endParaRPr lang="en-US" altLang="zh-CN" sz="2000" b="1" i="1" dirty="0">
                  <a:solidFill>
                    <a:srgbClr val="006666"/>
                  </a:solidFill>
                  <a:latin typeface="Cambria Math" panose="02040503050406030204" pitchFamily="18" charset="0"/>
                  <a:ea typeface="+mn-ea"/>
                </a:endParaRPr>
              </a:p>
            </p:txBody>
          </p:sp>
        </mc:Choice>
        <mc:Fallback xmlns="">
          <p:sp>
            <p:nvSpPr>
              <p:cNvPr id="10" name="Rectangle 13"/>
              <p:cNvSpPr>
                <a:spLocks noRot="1" noChangeAspect="1" noMove="1" noResize="1" noEditPoints="1" noAdjustHandles="1" noChangeArrowheads="1" noChangeShapeType="1" noTextEdit="1"/>
              </p:cNvSpPr>
              <p:nvPr/>
            </p:nvSpPr>
            <p:spPr bwMode="auto">
              <a:xfrm>
                <a:off x="756759" y="4313675"/>
                <a:ext cx="7531587" cy="400110"/>
              </a:xfrm>
              <a:prstGeom prst="rect">
                <a:avLst/>
              </a:prstGeom>
              <a:blipFill>
                <a:blip r:embed="rId5"/>
                <a:stretch>
                  <a:fillRect l="-809" t="-9231" b="-2769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Rectangle 13"/>
              <p:cNvSpPr>
                <a:spLocks noChangeArrowheads="1"/>
              </p:cNvSpPr>
              <p:nvPr/>
            </p:nvSpPr>
            <p:spPr bwMode="auto">
              <a:xfrm>
                <a:off x="630842" y="1152478"/>
                <a:ext cx="7415213" cy="144424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400" b="1" dirty="0">
                    <a:solidFill>
                      <a:srgbClr val="002060"/>
                    </a:solidFill>
                    <a:latin typeface="+mn-ea"/>
                    <a:ea typeface="+mn-ea"/>
                  </a:rPr>
                  <a:t>例</a:t>
                </a:r>
                <a:r>
                  <a:rPr lang="en-US" altLang="zh-CN" sz="2400" b="1" dirty="0">
                    <a:solidFill>
                      <a:srgbClr val="002060"/>
                    </a:solidFill>
                    <a:latin typeface="+mn-ea"/>
                    <a:ea typeface="+mn-ea"/>
                  </a:rPr>
                  <a:t>9  </a:t>
                </a:r>
                <a:r>
                  <a:rPr lang="zh-CN" altLang="en-US" sz="2400" b="1" dirty="0">
                    <a:solidFill>
                      <a:srgbClr val="002060"/>
                    </a:solidFill>
                    <a:latin typeface="+mn-ea"/>
                    <a:ea typeface="+mn-ea"/>
                  </a:rPr>
                  <a:t>设矩阵</a:t>
                </a:r>
                <a14:m>
                  <m:oMath xmlns:m="http://schemas.openxmlformats.org/officeDocument/2006/math">
                    <m:r>
                      <a:rPr lang="en-US" altLang="zh-CN" sz="2400" b="1" i="1" smtClean="0">
                        <a:solidFill>
                          <a:srgbClr val="002060"/>
                        </a:solidFill>
                        <a:latin typeface="Cambria Math"/>
                        <a:ea typeface="+mn-ea"/>
                      </a:rPr>
                      <m:t>𝑨</m:t>
                    </m:r>
                    <m:r>
                      <a:rPr lang="en-US" altLang="zh-CN" sz="2400" b="0" i="1" smtClean="0">
                        <a:solidFill>
                          <a:srgbClr val="002060"/>
                        </a:solidFill>
                        <a:latin typeface="Cambria Math"/>
                        <a:ea typeface="+mn-ea"/>
                      </a:rPr>
                      <m:t>=</m:t>
                    </m:r>
                    <m:d>
                      <m:dPr>
                        <m:begChr m:val="["/>
                        <m:endChr m:val="]"/>
                        <m:ctrlPr>
                          <a:rPr lang="en-US" altLang="zh-CN" sz="2400" i="1" smtClean="0">
                            <a:solidFill>
                              <a:srgbClr val="002060"/>
                            </a:solidFill>
                            <a:latin typeface="Cambria Math" panose="02040503050406030204" pitchFamily="18" charset="0"/>
                            <a:ea typeface="+mn-ea"/>
                          </a:rPr>
                        </m:ctrlPr>
                      </m:dPr>
                      <m:e>
                        <m:m>
                          <m:mPr>
                            <m:mcs>
                              <m:mc>
                                <m:mcPr>
                                  <m:count m:val="3"/>
                                  <m:mcJc m:val="center"/>
                                </m:mcPr>
                              </m:mc>
                            </m:mcs>
                            <m:ctrlPr>
                              <a:rPr lang="en-US" altLang="zh-CN" sz="2400" i="1" smtClean="0">
                                <a:solidFill>
                                  <a:srgbClr val="002060"/>
                                </a:solidFill>
                                <a:latin typeface="Cambria Math" panose="02040503050406030204" pitchFamily="18" charset="0"/>
                                <a:ea typeface="+mn-ea"/>
                              </a:rPr>
                            </m:ctrlPr>
                          </m:mPr>
                          <m:mr>
                            <m:e>
                              <m:r>
                                <m:rPr>
                                  <m:brk m:alnAt="7"/>
                                </m:rPr>
                                <a:rPr lang="en-US" altLang="zh-CN" sz="2400" b="0" i="1" smtClean="0">
                                  <a:solidFill>
                                    <a:srgbClr val="002060"/>
                                  </a:solidFill>
                                  <a:latin typeface="Cambria Math"/>
                                  <a:ea typeface="+mn-ea"/>
                                </a:rPr>
                                <m:t>−</m:t>
                              </m:r>
                              <m:r>
                                <a:rPr lang="en-US" altLang="zh-CN" sz="2400" b="0" i="1" smtClean="0">
                                  <a:solidFill>
                                    <a:srgbClr val="002060"/>
                                  </a:solidFill>
                                  <a:latin typeface="Cambria Math"/>
                                  <a:ea typeface="+mn-ea"/>
                                </a:rPr>
                                <m:t>1</m:t>
                              </m:r>
                            </m:e>
                            <m:e>
                              <m:r>
                                <a:rPr lang="en-US" altLang="zh-CN" sz="2400" b="0" i="1" smtClean="0">
                                  <a:solidFill>
                                    <a:srgbClr val="002060"/>
                                  </a:solidFill>
                                  <a:latin typeface="Cambria Math"/>
                                  <a:ea typeface="+mn-ea"/>
                                </a:rPr>
                                <m:t>−2</m:t>
                              </m:r>
                            </m:e>
                            <m:e>
                              <m:r>
                                <a:rPr lang="en-US" altLang="zh-CN" sz="2400" b="0" i="1" smtClean="0">
                                  <a:solidFill>
                                    <a:srgbClr val="002060"/>
                                  </a:solidFill>
                                  <a:latin typeface="Cambria Math"/>
                                  <a:ea typeface="+mn-ea"/>
                                </a:rPr>
                                <m:t>6</m:t>
                              </m:r>
                            </m:e>
                          </m:mr>
                          <m:mr>
                            <m:e>
                              <m:r>
                                <a:rPr lang="en-US" altLang="zh-CN" sz="2400" b="0" i="1" smtClean="0">
                                  <a:solidFill>
                                    <a:srgbClr val="002060"/>
                                  </a:solidFill>
                                  <a:latin typeface="Cambria Math"/>
                                  <a:ea typeface="+mn-ea"/>
                                </a:rPr>
                                <m:t>−1</m:t>
                              </m:r>
                            </m:e>
                            <m:e>
                              <m:r>
                                <a:rPr lang="en-US" altLang="zh-CN" sz="2400" b="0" i="1" smtClean="0">
                                  <a:solidFill>
                                    <a:srgbClr val="002060"/>
                                  </a:solidFill>
                                  <a:latin typeface="Cambria Math"/>
                                  <a:ea typeface="+mn-ea"/>
                                </a:rPr>
                                <m:t>0</m:t>
                              </m:r>
                            </m:e>
                            <m:e>
                              <m:r>
                                <a:rPr lang="en-US" altLang="zh-CN" sz="2400" b="0" i="1" smtClean="0">
                                  <a:solidFill>
                                    <a:srgbClr val="002060"/>
                                  </a:solidFill>
                                  <a:latin typeface="Cambria Math"/>
                                  <a:ea typeface="+mn-ea"/>
                                </a:rPr>
                                <m:t>3</m:t>
                              </m:r>
                            </m:e>
                          </m:mr>
                          <m:mr>
                            <m:e>
                              <m:r>
                                <a:rPr lang="en-US" altLang="zh-CN" sz="2400" b="0" i="1" smtClean="0">
                                  <a:solidFill>
                                    <a:srgbClr val="002060"/>
                                  </a:solidFill>
                                  <a:latin typeface="Cambria Math"/>
                                  <a:ea typeface="+mn-ea"/>
                                </a:rPr>
                                <m:t>−1</m:t>
                              </m:r>
                            </m:e>
                            <m:e>
                              <m:r>
                                <a:rPr lang="en-US" altLang="zh-CN" sz="2400" b="0" i="1" smtClean="0">
                                  <a:solidFill>
                                    <a:srgbClr val="002060"/>
                                  </a:solidFill>
                                  <a:latin typeface="Cambria Math"/>
                                  <a:ea typeface="+mn-ea"/>
                                </a:rPr>
                                <m:t>−1</m:t>
                              </m:r>
                            </m:e>
                            <m:e>
                              <m:r>
                                <a:rPr lang="en-US" altLang="zh-CN" sz="2400" b="0" i="1" smtClean="0">
                                  <a:solidFill>
                                    <a:srgbClr val="002060"/>
                                  </a:solidFill>
                                  <a:latin typeface="Cambria Math"/>
                                  <a:ea typeface="+mn-ea"/>
                                </a:rPr>
                                <m:t>4</m:t>
                              </m:r>
                            </m:e>
                          </m:mr>
                        </m:m>
                      </m:e>
                    </m:d>
                  </m:oMath>
                </a14:m>
                <a:r>
                  <a:rPr lang="en-US" altLang="zh-CN" sz="2400" b="1" dirty="0">
                    <a:solidFill>
                      <a:srgbClr val="002060"/>
                    </a:solidFill>
                    <a:latin typeface="+mn-ea"/>
                    <a:ea typeface="+mn-ea"/>
                  </a:rPr>
                  <a:t>, </a:t>
                </a:r>
                <a:r>
                  <a:rPr lang="zh-CN" altLang="en-US" sz="2400" b="1" dirty="0">
                    <a:solidFill>
                      <a:srgbClr val="002060"/>
                    </a:solidFill>
                    <a:latin typeface="+mn-ea"/>
                    <a:ea typeface="+mn-ea"/>
                  </a:rPr>
                  <a:t>求</a:t>
                </a:r>
                <a14:m>
                  <m:oMath xmlns:m="http://schemas.openxmlformats.org/officeDocument/2006/math">
                    <m:r>
                      <a:rPr lang="en-US" altLang="zh-CN" sz="2400" b="1" i="1" dirty="0" smtClean="0">
                        <a:solidFill>
                          <a:srgbClr val="002060"/>
                        </a:solidFill>
                        <a:latin typeface="Cambria Math"/>
                        <a:ea typeface="+mn-ea"/>
                      </a:rPr>
                      <m:t>𝑷</m:t>
                    </m:r>
                    <m:r>
                      <a:rPr lang="en-US" altLang="zh-CN" sz="2400" b="1" i="1" dirty="0" smtClean="0">
                        <a:solidFill>
                          <a:srgbClr val="002060"/>
                        </a:solidFill>
                        <a:latin typeface="Cambria Math"/>
                        <a:ea typeface="+mn-ea"/>
                      </a:rPr>
                      <m:t>,</m:t>
                    </m:r>
                    <m:r>
                      <a:rPr lang="en-US" altLang="zh-CN" sz="2400" b="1" i="1" dirty="0" smtClean="0">
                        <a:solidFill>
                          <a:srgbClr val="002060"/>
                        </a:solidFill>
                        <a:latin typeface="Cambria Math"/>
                        <a:ea typeface="+mn-ea"/>
                      </a:rPr>
                      <m:t>𝑱</m:t>
                    </m:r>
                  </m:oMath>
                </a14:m>
                <a:r>
                  <a:rPr lang="zh-CN" altLang="en-US" sz="2400" b="1" dirty="0">
                    <a:solidFill>
                      <a:srgbClr val="002060"/>
                    </a:solidFill>
                    <a:latin typeface="+mn-ea"/>
                    <a:ea typeface="+mn-ea"/>
                  </a:rPr>
                  <a:t>使得</a:t>
                </a:r>
                <a14:m>
                  <m:oMath xmlns:m="http://schemas.openxmlformats.org/officeDocument/2006/math">
                    <m:sSup>
                      <m:sSupPr>
                        <m:ctrlPr>
                          <a:rPr lang="en-US" altLang="zh-CN" sz="2400" b="1" i="1" dirty="0" smtClean="0">
                            <a:solidFill>
                              <a:srgbClr val="002060"/>
                            </a:solidFill>
                            <a:latin typeface="Cambria Math" panose="02040503050406030204" pitchFamily="18" charset="0"/>
                            <a:ea typeface="+mn-ea"/>
                          </a:rPr>
                        </m:ctrlPr>
                      </m:sSupPr>
                      <m:e>
                        <m:r>
                          <a:rPr lang="en-US" altLang="zh-CN" sz="2400" b="1" i="1" dirty="0" smtClean="0">
                            <a:solidFill>
                              <a:srgbClr val="002060"/>
                            </a:solidFill>
                            <a:latin typeface="Cambria Math"/>
                            <a:ea typeface="+mn-ea"/>
                          </a:rPr>
                          <m:t>𝑷</m:t>
                        </m:r>
                      </m:e>
                      <m:sup>
                        <m:r>
                          <a:rPr lang="en-US" altLang="zh-CN" sz="2400" b="1" i="1" dirty="0" smtClean="0">
                            <a:solidFill>
                              <a:srgbClr val="002060"/>
                            </a:solidFill>
                            <a:latin typeface="Cambria Math"/>
                            <a:ea typeface="+mn-ea"/>
                          </a:rPr>
                          <m:t>−</m:t>
                        </m:r>
                        <m:r>
                          <a:rPr lang="en-US" altLang="zh-CN" sz="2400" b="1" i="1" dirty="0" smtClean="0">
                            <a:solidFill>
                              <a:srgbClr val="002060"/>
                            </a:solidFill>
                            <a:latin typeface="Cambria Math"/>
                            <a:ea typeface="+mn-ea"/>
                          </a:rPr>
                          <m:t>𝟏</m:t>
                        </m:r>
                      </m:sup>
                    </m:sSup>
                    <m:r>
                      <a:rPr lang="en-US" altLang="zh-CN" sz="2400" b="1" i="1" dirty="0" smtClean="0">
                        <a:solidFill>
                          <a:srgbClr val="002060"/>
                        </a:solidFill>
                        <a:latin typeface="Cambria Math"/>
                        <a:ea typeface="+mn-ea"/>
                      </a:rPr>
                      <m:t>𝑨𝑷</m:t>
                    </m:r>
                    <m:r>
                      <a:rPr lang="en-US" altLang="zh-CN" sz="2400" b="1" i="1" dirty="0" smtClean="0">
                        <a:solidFill>
                          <a:srgbClr val="002060"/>
                        </a:solidFill>
                        <a:latin typeface="Cambria Math"/>
                        <a:ea typeface="+mn-ea"/>
                      </a:rPr>
                      <m:t>=</m:t>
                    </m:r>
                    <m:r>
                      <a:rPr lang="en-US" altLang="zh-CN" sz="2400" b="1" i="1" dirty="0" smtClean="0">
                        <a:solidFill>
                          <a:srgbClr val="002060"/>
                        </a:solidFill>
                        <a:latin typeface="Cambria Math"/>
                        <a:ea typeface="+mn-ea"/>
                      </a:rPr>
                      <m:t>𝑱</m:t>
                    </m:r>
                  </m:oMath>
                </a14:m>
                <a:r>
                  <a:rPr lang="en-US" altLang="zh-CN" sz="2400" b="1" dirty="0">
                    <a:solidFill>
                      <a:srgbClr val="002060"/>
                    </a:solidFill>
                  </a:rPr>
                  <a:t> </a:t>
                </a:r>
                <a14:m>
                  <m:oMath xmlns:m="http://schemas.openxmlformats.org/officeDocument/2006/math">
                    <m:r>
                      <a:rPr lang="en-US" altLang="zh-CN" sz="2400" b="1" dirty="0">
                        <a:solidFill>
                          <a:srgbClr val="002060"/>
                        </a:solidFill>
                        <a:latin typeface="Cambria Math" panose="02040503050406030204" pitchFamily="18" charset="0"/>
                      </a:rPr>
                      <m:t>,</m:t>
                    </m:r>
                  </m:oMath>
                </a14:m>
                <a:endParaRPr lang="en-US" altLang="zh-CN" sz="2400" b="1" dirty="0">
                  <a:solidFill>
                    <a:srgbClr val="002060"/>
                  </a:solidFill>
                  <a:latin typeface="+mn-ea"/>
                </a:endParaRPr>
              </a:p>
              <a:p>
                <a:pPr>
                  <a:spcBef>
                    <a:spcPct val="0"/>
                  </a:spcBef>
                  <a:buSzTx/>
                  <a:buNone/>
                </a:pPr>
                <a:r>
                  <a:rPr lang="en-US" altLang="zh-CN" sz="2400" b="1" dirty="0">
                    <a:solidFill>
                      <a:srgbClr val="002060"/>
                    </a:solidFill>
                    <a:latin typeface="+mn-ea"/>
                  </a:rPr>
                  <a:t> </a:t>
                </a:r>
                <a:r>
                  <a:rPr lang="zh-CN" altLang="en-US" sz="2400" b="1" dirty="0">
                    <a:solidFill>
                      <a:srgbClr val="002060"/>
                    </a:solidFill>
                    <a:latin typeface="+mn-ea"/>
                    <a:ea typeface="+mn-ea"/>
                  </a:rPr>
                  <a:t>并计算</a:t>
                </a:r>
                <a14:m>
                  <m:oMath xmlns:m="http://schemas.openxmlformats.org/officeDocument/2006/math">
                    <m:sSup>
                      <m:sSupPr>
                        <m:ctrlPr>
                          <a:rPr lang="en-US" altLang="zh-CN" sz="2400" b="1" i="1">
                            <a:solidFill>
                              <a:srgbClr val="002060"/>
                            </a:solidFill>
                            <a:latin typeface="Cambria Math" panose="02040503050406030204" pitchFamily="18" charset="0"/>
                          </a:rPr>
                        </m:ctrlPr>
                      </m:sSupPr>
                      <m:e>
                        <m:r>
                          <a:rPr lang="en-US" altLang="zh-CN" sz="2400" b="1" i="1">
                            <a:solidFill>
                              <a:srgbClr val="002060"/>
                            </a:solidFill>
                            <a:latin typeface="Cambria Math" panose="02040503050406030204" pitchFamily="18" charset="0"/>
                          </a:rPr>
                          <m:t>𝑨</m:t>
                        </m:r>
                      </m:e>
                      <m:sup>
                        <m:r>
                          <a:rPr lang="en-US" altLang="zh-CN" sz="2400" b="1" i="1">
                            <a:solidFill>
                              <a:srgbClr val="002060"/>
                            </a:solidFill>
                            <a:latin typeface="Cambria Math" panose="02040503050406030204" pitchFamily="18" charset="0"/>
                          </a:rPr>
                          <m:t>𝟏𝟎</m:t>
                        </m:r>
                      </m:sup>
                    </m:sSup>
                  </m:oMath>
                </a14:m>
                <a:r>
                  <a:rPr lang="en-US" altLang="zh-CN" sz="2400" b="1" dirty="0">
                    <a:solidFill>
                      <a:srgbClr val="002060"/>
                    </a:solidFill>
                    <a:latin typeface="+mn-ea"/>
                  </a:rPr>
                  <a:t>.</a:t>
                </a:r>
                <a:r>
                  <a:rPr lang="zh-CN" altLang="en-US" sz="2400" b="1" dirty="0">
                    <a:solidFill>
                      <a:srgbClr val="006666"/>
                    </a:solidFill>
                    <a:latin typeface="+mn-ea"/>
                  </a:rPr>
                  <a:t> （</a:t>
                </a:r>
                <a:r>
                  <a:rPr lang="en-US" altLang="zh-CN" sz="2400" b="1" dirty="0">
                    <a:solidFill>
                      <a:srgbClr val="006666"/>
                    </a:solidFill>
                    <a:latin typeface="+mn-ea"/>
                  </a:rPr>
                  <a:t>p.061</a:t>
                </a:r>
                <a:r>
                  <a:rPr lang="zh-CN" altLang="en-US" sz="2400" b="1" dirty="0">
                    <a:solidFill>
                      <a:srgbClr val="006666"/>
                    </a:solidFill>
                    <a:latin typeface="+mn-ea"/>
                  </a:rPr>
                  <a:t>例</a:t>
                </a:r>
                <a:r>
                  <a:rPr lang="en-US" altLang="zh-CN" sz="2400" b="1" dirty="0">
                    <a:solidFill>
                      <a:srgbClr val="006666"/>
                    </a:solidFill>
                    <a:latin typeface="+mn-ea"/>
                  </a:rPr>
                  <a:t>3.1.6</a:t>
                </a:r>
                <a:r>
                  <a:rPr lang="zh-CN" altLang="en-US" sz="2400" b="1" dirty="0">
                    <a:solidFill>
                      <a:srgbClr val="006666"/>
                    </a:solidFill>
                    <a:latin typeface="+mn-ea"/>
                  </a:rPr>
                  <a:t>）</a:t>
                </a:r>
                <a:endParaRPr lang="zh-CN" altLang="en-US" sz="2400" b="1" dirty="0">
                  <a:solidFill>
                    <a:srgbClr val="002060"/>
                  </a:solidFill>
                  <a:latin typeface="+mn-ea"/>
                  <a:ea typeface="+mn-ea"/>
                </a:endParaRPr>
              </a:p>
            </p:txBody>
          </p:sp>
        </mc:Choice>
        <mc:Fallback xmlns="">
          <p:sp>
            <p:nvSpPr>
              <p:cNvPr id="9" name="Rectangle 13"/>
              <p:cNvSpPr>
                <a:spLocks noRot="1" noChangeAspect="1" noMove="1" noResize="1" noEditPoints="1" noAdjustHandles="1" noChangeArrowheads="1" noChangeShapeType="1" noTextEdit="1"/>
              </p:cNvSpPr>
              <p:nvPr/>
            </p:nvSpPr>
            <p:spPr bwMode="auto">
              <a:xfrm>
                <a:off x="630842" y="1152478"/>
                <a:ext cx="7415213" cy="1444242"/>
              </a:xfrm>
              <a:prstGeom prst="rect">
                <a:avLst/>
              </a:prstGeom>
              <a:blipFill>
                <a:blip r:embed="rId6"/>
                <a:stretch>
                  <a:fillRect l="-1233" b="-88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13"/>
              <p:cNvSpPr>
                <a:spLocks noChangeArrowheads="1"/>
              </p:cNvSpPr>
              <p:nvPr/>
            </p:nvSpPr>
            <p:spPr bwMode="auto">
              <a:xfrm>
                <a:off x="756759" y="5738479"/>
                <a:ext cx="7561263"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000" b="1" dirty="0">
                    <a:solidFill>
                      <a:srgbClr val="FF0000"/>
                    </a:solidFill>
                    <a:latin typeface="Cambria" panose="02040503050406030204" pitchFamily="18" charset="0"/>
                    <a:ea typeface="+mn-ea"/>
                  </a:rPr>
                  <a:t>问：</a:t>
                </a:r>
                <a:r>
                  <a:rPr lang="zh-CN" altLang="en-US" sz="2000" b="1" dirty="0">
                    <a:solidFill>
                      <a:srgbClr val="006666"/>
                    </a:solidFill>
                    <a:latin typeface="Cambria" panose="02040503050406030204" pitchFamily="18" charset="0"/>
                    <a:ea typeface="+mn-ea"/>
                  </a:rPr>
                  <a:t>为什么可取</a:t>
                </a:r>
                <a14:m>
                  <m:oMath xmlns:m="http://schemas.openxmlformats.org/officeDocument/2006/math">
                    <m:sSub>
                      <m:sSubPr>
                        <m:ctrlPr>
                          <a:rPr lang="en-US" altLang="zh-CN" sz="2000" b="1" i="1" smtClean="0">
                            <a:solidFill>
                              <a:srgbClr val="FF0000"/>
                            </a:solidFill>
                            <a:latin typeface="Cambria Math" panose="02040503050406030204" pitchFamily="18" charset="0"/>
                            <a:ea typeface="+mn-ea"/>
                          </a:rPr>
                        </m:ctrlPr>
                      </m:sSubPr>
                      <m:e>
                        <m:r>
                          <a:rPr lang="en-US" altLang="zh-CN" sz="2000" b="1" i="1" smtClean="0">
                            <a:solidFill>
                              <a:srgbClr val="FF0000"/>
                            </a:solidFill>
                            <a:latin typeface="Cambria Math" panose="02040503050406030204" pitchFamily="18" charset="0"/>
                            <a:ea typeface="+mn-ea"/>
                          </a:rPr>
                          <m:t>𝒑</m:t>
                        </m:r>
                      </m:e>
                      <m:sub>
                        <m:r>
                          <a:rPr lang="en-US" altLang="zh-CN" sz="2000" b="1" i="1" smtClean="0">
                            <a:solidFill>
                              <a:srgbClr val="FF0000"/>
                            </a:solidFill>
                            <a:latin typeface="Cambria Math" panose="02040503050406030204" pitchFamily="18" charset="0"/>
                            <a:ea typeface="+mn-ea"/>
                          </a:rPr>
                          <m:t>𝟏</m:t>
                        </m:r>
                      </m:sub>
                    </m:sSub>
                    <m:r>
                      <a:rPr lang="en-US" altLang="zh-CN" sz="2000" b="1" i="1" smtClean="0">
                        <a:solidFill>
                          <a:srgbClr val="FF0000"/>
                        </a:solidFill>
                        <a:latin typeface="Cambria Math" panose="02040503050406030204" pitchFamily="18" charset="0"/>
                        <a:ea typeface="+mn-ea"/>
                      </a:rPr>
                      <m:t>=</m:t>
                    </m:r>
                    <m:sSub>
                      <m:sSubPr>
                        <m:ctrlPr>
                          <a:rPr lang="en-US" altLang="zh-CN" sz="2000" b="1" i="1" smtClean="0">
                            <a:solidFill>
                              <a:srgbClr val="FF0000"/>
                            </a:solidFill>
                            <a:latin typeface="Cambria Math" panose="02040503050406030204" pitchFamily="18" charset="0"/>
                            <a:ea typeface="+mn-ea"/>
                          </a:rPr>
                        </m:ctrlPr>
                      </m:sSubPr>
                      <m:e>
                        <m:r>
                          <a:rPr lang="en-US" altLang="zh-CN" sz="2000" b="1" i="1" smtClean="0">
                            <a:solidFill>
                              <a:srgbClr val="FF0000"/>
                            </a:solidFill>
                            <a:latin typeface="Cambria Math" panose="02040503050406030204" pitchFamily="18" charset="0"/>
                            <a:ea typeface="+mn-ea"/>
                          </a:rPr>
                          <m:t>𝜼</m:t>
                        </m:r>
                      </m:e>
                      <m:sub>
                        <m:r>
                          <a:rPr lang="en-US" altLang="zh-CN" sz="2000" b="1" i="1" smtClean="0">
                            <a:solidFill>
                              <a:srgbClr val="FF0000"/>
                            </a:solidFill>
                            <a:latin typeface="Cambria Math" panose="02040503050406030204" pitchFamily="18" charset="0"/>
                            <a:ea typeface="+mn-ea"/>
                          </a:rPr>
                          <m:t>𝟏</m:t>
                        </m:r>
                      </m:sub>
                    </m:sSub>
                  </m:oMath>
                </a14:m>
                <a:r>
                  <a:rPr lang="en-US" altLang="zh-CN" sz="2000" b="1" dirty="0">
                    <a:solidFill>
                      <a:srgbClr val="006666"/>
                    </a:solidFill>
                    <a:latin typeface="Cambria" panose="02040503050406030204" pitchFamily="18" charset="0"/>
                    <a:ea typeface="+mn-ea"/>
                  </a:rPr>
                  <a:t>, </a:t>
                </a:r>
                <a:r>
                  <a:rPr lang="zh-CN" altLang="en-US" sz="2000" b="1" dirty="0">
                    <a:solidFill>
                      <a:srgbClr val="006666"/>
                    </a:solidFill>
                    <a:latin typeface="Cambria" panose="02040503050406030204" pitchFamily="18" charset="0"/>
                    <a:ea typeface="+mn-ea"/>
                  </a:rPr>
                  <a:t>而不可取</a:t>
                </a:r>
                <a14:m>
                  <m:oMath xmlns:m="http://schemas.openxmlformats.org/officeDocument/2006/math">
                    <m:sSub>
                      <m:sSubPr>
                        <m:ctrlPr>
                          <a:rPr lang="en-US" altLang="zh-CN" sz="2000" b="1" i="1" smtClean="0">
                            <a:solidFill>
                              <a:srgbClr val="FF0000"/>
                            </a:solidFill>
                            <a:latin typeface="Cambria Math" panose="02040503050406030204" pitchFamily="18" charset="0"/>
                            <a:ea typeface="+mn-ea"/>
                          </a:rPr>
                        </m:ctrlPr>
                      </m:sSubPr>
                      <m:e>
                        <m:r>
                          <a:rPr lang="en-US" altLang="zh-CN" sz="2000" b="1" i="1" smtClean="0">
                            <a:solidFill>
                              <a:srgbClr val="FF0000"/>
                            </a:solidFill>
                            <a:latin typeface="Cambria Math" panose="02040503050406030204" pitchFamily="18" charset="0"/>
                            <a:ea typeface="+mn-ea"/>
                          </a:rPr>
                          <m:t>𝒑</m:t>
                        </m:r>
                      </m:e>
                      <m:sub>
                        <m:r>
                          <a:rPr lang="en-US" altLang="zh-CN" sz="2000" b="1" i="1" smtClean="0">
                            <a:solidFill>
                              <a:srgbClr val="FF0000"/>
                            </a:solidFill>
                            <a:latin typeface="Cambria Math" panose="02040503050406030204" pitchFamily="18" charset="0"/>
                            <a:ea typeface="+mn-ea"/>
                          </a:rPr>
                          <m:t>𝟐</m:t>
                        </m:r>
                      </m:sub>
                    </m:sSub>
                    <m:r>
                      <a:rPr lang="en-US" altLang="zh-CN" sz="2000" b="1" i="1" smtClean="0">
                        <a:solidFill>
                          <a:srgbClr val="FF0000"/>
                        </a:solidFill>
                        <a:latin typeface="Cambria Math" panose="02040503050406030204" pitchFamily="18" charset="0"/>
                        <a:ea typeface="+mn-ea"/>
                      </a:rPr>
                      <m:t>=</m:t>
                    </m:r>
                    <m:sSub>
                      <m:sSubPr>
                        <m:ctrlPr>
                          <a:rPr lang="en-US" altLang="zh-CN" sz="2000" b="1" i="1" smtClean="0">
                            <a:solidFill>
                              <a:srgbClr val="FF0000"/>
                            </a:solidFill>
                            <a:latin typeface="Cambria Math" panose="02040503050406030204" pitchFamily="18" charset="0"/>
                            <a:ea typeface="+mn-ea"/>
                          </a:rPr>
                        </m:ctrlPr>
                      </m:sSubPr>
                      <m:e>
                        <m:r>
                          <a:rPr lang="en-US" altLang="zh-CN" sz="2000" b="1" i="1" smtClean="0">
                            <a:solidFill>
                              <a:srgbClr val="FF0000"/>
                            </a:solidFill>
                            <a:latin typeface="Cambria Math" panose="02040503050406030204" pitchFamily="18" charset="0"/>
                            <a:ea typeface="+mn-ea"/>
                          </a:rPr>
                          <m:t>𝜼</m:t>
                        </m:r>
                      </m:e>
                      <m:sub>
                        <m:r>
                          <a:rPr lang="en-US" altLang="zh-CN" sz="2000" b="1" i="1" smtClean="0">
                            <a:solidFill>
                              <a:srgbClr val="FF0000"/>
                            </a:solidFill>
                            <a:latin typeface="Cambria Math" panose="02040503050406030204" pitchFamily="18" charset="0"/>
                            <a:ea typeface="+mn-ea"/>
                          </a:rPr>
                          <m:t>𝟐</m:t>
                        </m:r>
                      </m:sub>
                    </m:sSub>
                    <m:r>
                      <a:rPr lang="en-US" altLang="zh-CN" sz="2000" b="1" i="0" smtClean="0">
                        <a:solidFill>
                          <a:srgbClr val="FF0000"/>
                        </a:solidFill>
                        <a:latin typeface="Cambria Math" panose="02040503050406030204" pitchFamily="18" charset="0"/>
                        <a:ea typeface="+mn-ea"/>
                      </a:rPr>
                      <m:t>?</m:t>
                    </m:r>
                  </m:oMath>
                </a14:m>
                <a:endParaRPr lang="zh-CN" altLang="en-US" sz="2000" b="1" dirty="0">
                  <a:solidFill>
                    <a:srgbClr val="C00000"/>
                  </a:solidFill>
                  <a:latin typeface="Cambria" panose="02040503050406030204" pitchFamily="18" charset="0"/>
                  <a:ea typeface="+mn-ea"/>
                </a:endParaRPr>
              </a:p>
            </p:txBody>
          </p:sp>
        </mc:Choice>
        <mc:Fallback xmlns="">
          <p:sp>
            <p:nvSpPr>
              <p:cNvPr id="12" name="Rectangle 13"/>
              <p:cNvSpPr>
                <a:spLocks noRot="1" noChangeAspect="1" noMove="1" noResize="1" noEditPoints="1" noAdjustHandles="1" noChangeArrowheads="1" noChangeShapeType="1" noTextEdit="1"/>
              </p:cNvSpPr>
              <p:nvPr/>
            </p:nvSpPr>
            <p:spPr bwMode="auto">
              <a:xfrm>
                <a:off x="756759" y="5738479"/>
                <a:ext cx="7561263" cy="400110"/>
              </a:xfrm>
              <a:prstGeom prst="rect">
                <a:avLst/>
              </a:prstGeom>
              <a:blipFill>
                <a:blip r:embed="rId10"/>
                <a:stretch>
                  <a:fillRect l="-806" t="-9091"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437371" y="4476908"/>
                <a:ext cx="4041171" cy="1070549"/>
              </a:xfrm>
              <a:prstGeom prst="rect">
                <a:avLst/>
              </a:prstGeom>
            </p:spPr>
            <p:txBody>
              <a:bodyPr wrap="none">
                <a:spAutoFit/>
              </a:bodyPr>
              <a:lstStyle/>
              <a:p>
                <a:pPr>
                  <a:spcBef>
                    <a:spcPct val="0"/>
                  </a:spcBef>
                  <a:buSzTx/>
                  <a:buNone/>
                </a:pPr>
                <a14:m>
                  <m:oMathPara xmlns:m="http://schemas.openxmlformats.org/officeDocument/2006/math">
                    <m:oMathParaPr>
                      <m:jc m:val="centerGroup"/>
                    </m:oMathParaPr>
                    <m:oMath xmlns:m="http://schemas.openxmlformats.org/officeDocument/2006/math">
                      <m:sSub>
                        <m:sSubPr>
                          <m:ctrlPr>
                            <a:rPr lang="en-US" altLang="zh-CN" sz="2000" b="1" i="1" smtClean="0">
                              <a:solidFill>
                                <a:srgbClr val="0070C0"/>
                              </a:solidFill>
                              <a:latin typeface="Cambria Math" panose="02040503050406030204" pitchFamily="18" charset="0"/>
                            </a:rPr>
                          </m:ctrlPr>
                        </m:sSubPr>
                        <m:e>
                          <m:r>
                            <a:rPr lang="en-US" altLang="zh-CN" sz="2000" b="1" i="1">
                              <a:solidFill>
                                <a:srgbClr val="0070C0"/>
                              </a:solidFill>
                              <a:latin typeface="Cambria Math"/>
                            </a:rPr>
                            <m:t>𝒑</m:t>
                          </m:r>
                        </m:e>
                        <m:sub>
                          <m:r>
                            <a:rPr lang="en-US" altLang="zh-CN" sz="2000" b="1" i="1">
                              <a:solidFill>
                                <a:srgbClr val="0070C0"/>
                              </a:solidFill>
                              <a:latin typeface="Cambria Math"/>
                            </a:rPr>
                            <m:t>𝟐</m:t>
                          </m:r>
                        </m:sub>
                      </m:sSub>
                      <m:r>
                        <a:rPr lang="en-US" altLang="zh-CN" sz="2000" b="1" i="1">
                          <a:solidFill>
                            <a:srgbClr val="0070C0"/>
                          </a:solidFill>
                          <a:latin typeface="Cambria Math"/>
                        </a:rPr>
                        <m:t>=</m:t>
                      </m:r>
                      <m:sSub>
                        <m:sSubPr>
                          <m:ctrlPr>
                            <a:rPr lang="en-US" altLang="zh-CN" sz="2000" b="1" i="1">
                              <a:solidFill>
                                <a:srgbClr val="0070C0"/>
                              </a:solidFill>
                              <a:latin typeface="Cambria Math" panose="02040503050406030204" pitchFamily="18" charset="0"/>
                            </a:rPr>
                          </m:ctrlPr>
                        </m:sSubPr>
                        <m:e>
                          <m:r>
                            <a:rPr lang="en-US" altLang="zh-CN" sz="2000" b="1" i="1">
                              <a:solidFill>
                                <a:srgbClr val="0070C0"/>
                              </a:solidFill>
                              <a:latin typeface="Cambria Math" panose="02040503050406030204" pitchFamily="18" charset="0"/>
                            </a:rPr>
                            <m:t>𝒄</m:t>
                          </m:r>
                        </m:e>
                        <m:sub>
                          <m:r>
                            <a:rPr lang="en-US" altLang="zh-CN" sz="2000" b="1" i="1">
                              <a:solidFill>
                                <a:srgbClr val="0070C0"/>
                              </a:solidFill>
                              <a:latin typeface="Cambria Math"/>
                            </a:rPr>
                            <m:t>𝟏</m:t>
                          </m:r>
                        </m:sub>
                      </m:sSub>
                      <m:sSub>
                        <m:sSubPr>
                          <m:ctrlPr>
                            <a:rPr lang="en-US" altLang="zh-CN" sz="2000" b="1" i="1">
                              <a:solidFill>
                                <a:srgbClr val="0070C0"/>
                              </a:solidFill>
                              <a:latin typeface="Cambria Math" panose="02040503050406030204" pitchFamily="18" charset="0"/>
                            </a:rPr>
                          </m:ctrlPr>
                        </m:sSubPr>
                        <m:e>
                          <m:r>
                            <a:rPr lang="en-US" altLang="zh-CN" sz="2000" b="1" i="1">
                              <a:solidFill>
                                <a:srgbClr val="0070C0"/>
                              </a:solidFill>
                              <a:latin typeface="Cambria Math"/>
                            </a:rPr>
                            <m:t>𝜼</m:t>
                          </m:r>
                        </m:e>
                        <m:sub>
                          <m:r>
                            <a:rPr lang="en-US" altLang="zh-CN" sz="2000" b="1" i="1">
                              <a:solidFill>
                                <a:srgbClr val="0070C0"/>
                              </a:solidFill>
                              <a:latin typeface="Cambria Math"/>
                            </a:rPr>
                            <m:t>𝟏</m:t>
                          </m:r>
                        </m:sub>
                      </m:sSub>
                      <m:r>
                        <a:rPr lang="en-US" altLang="zh-CN" sz="2000" b="1" i="1">
                          <a:solidFill>
                            <a:srgbClr val="0070C0"/>
                          </a:solidFill>
                          <a:latin typeface="Cambria Math"/>
                        </a:rPr>
                        <m:t>+</m:t>
                      </m:r>
                      <m:sSub>
                        <m:sSubPr>
                          <m:ctrlPr>
                            <a:rPr lang="en-US" altLang="zh-CN" sz="2000" b="1" i="1">
                              <a:solidFill>
                                <a:srgbClr val="0070C0"/>
                              </a:solidFill>
                              <a:latin typeface="Cambria Math" panose="02040503050406030204" pitchFamily="18" charset="0"/>
                            </a:rPr>
                          </m:ctrlPr>
                        </m:sSubPr>
                        <m:e>
                          <m:r>
                            <a:rPr lang="en-US" altLang="zh-CN" sz="2000" b="1" i="1">
                              <a:solidFill>
                                <a:srgbClr val="0070C0"/>
                              </a:solidFill>
                              <a:latin typeface="Cambria Math"/>
                            </a:rPr>
                            <m:t>𝒄</m:t>
                          </m:r>
                        </m:e>
                        <m:sub>
                          <m:r>
                            <a:rPr lang="en-US" altLang="zh-CN" sz="2000" b="1" i="1">
                              <a:solidFill>
                                <a:srgbClr val="0070C0"/>
                              </a:solidFill>
                              <a:latin typeface="Cambria Math"/>
                            </a:rPr>
                            <m:t>𝟐</m:t>
                          </m:r>
                        </m:sub>
                      </m:sSub>
                      <m:sSub>
                        <m:sSubPr>
                          <m:ctrlPr>
                            <a:rPr lang="en-US" altLang="zh-CN" sz="2000" b="1" i="1">
                              <a:solidFill>
                                <a:srgbClr val="0070C0"/>
                              </a:solidFill>
                              <a:latin typeface="Cambria Math" panose="02040503050406030204" pitchFamily="18" charset="0"/>
                            </a:rPr>
                          </m:ctrlPr>
                        </m:sSubPr>
                        <m:e>
                          <m:r>
                            <a:rPr lang="en-US" altLang="zh-CN" sz="2000" b="1" i="1">
                              <a:solidFill>
                                <a:srgbClr val="0070C0"/>
                              </a:solidFill>
                              <a:latin typeface="Cambria Math"/>
                            </a:rPr>
                            <m:t>𝜼</m:t>
                          </m:r>
                        </m:e>
                        <m:sub>
                          <m:r>
                            <a:rPr lang="en-US" altLang="zh-CN" sz="2000" b="1" i="1">
                              <a:solidFill>
                                <a:srgbClr val="0070C0"/>
                              </a:solidFill>
                              <a:latin typeface="Cambria Math"/>
                            </a:rPr>
                            <m:t>𝟐</m:t>
                          </m:r>
                        </m:sub>
                      </m:sSub>
                      <m:r>
                        <a:rPr lang="en-US" altLang="zh-CN" sz="2000" b="1" i="1">
                          <a:solidFill>
                            <a:srgbClr val="0070C0"/>
                          </a:solidFill>
                          <a:latin typeface="Cambria Math"/>
                        </a:rPr>
                        <m:t>=</m:t>
                      </m:r>
                      <m:d>
                        <m:dPr>
                          <m:begChr m:val="["/>
                          <m:endChr m:val="]"/>
                          <m:ctrlPr>
                            <a:rPr lang="en-US" altLang="zh-CN" sz="2000" b="1" i="1">
                              <a:solidFill>
                                <a:srgbClr val="0070C0"/>
                              </a:solidFill>
                              <a:latin typeface="Cambria Math" panose="02040503050406030204" pitchFamily="18" charset="0"/>
                            </a:rPr>
                          </m:ctrlPr>
                        </m:dPr>
                        <m:e>
                          <m:m>
                            <m:mPr>
                              <m:mcs>
                                <m:mc>
                                  <m:mcPr>
                                    <m:count m:val="1"/>
                                    <m:mcJc m:val="center"/>
                                  </m:mcPr>
                                </m:mc>
                              </m:mcs>
                              <m:ctrlPr>
                                <a:rPr lang="en-US" altLang="zh-CN" sz="2000" b="1" i="1">
                                  <a:solidFill>
                                    <a:srgbClr val="0070C0"/>
                                  </a:solidFill>
                                  <a:latin typeface="Cambria Math" panose="02040503050406030204" pitchFamily="18" charset="0"/>
                                </a:rPr>
                              </m:ctrlPr>
                            </m:mPr>
                            <m:mr>
                              <m:e>
                                <m:r>
                                  <m:rPr>
                                    <m:brk m:alnAt="7"/>
                                  </m:rPr>
                                  <a:rPr lang="en-US" altLang="zh-CN" sz="2000" b="1" i="1">
                                    <a:solidFill>
                                      <a:srgbClr val="0070C0"/>
                                    </a:solidFill>
                                    <a:latin typeface="Cambria Math" panose="02040503050406030204" pitchFamily="18" charset="0"/>
                                  </a:rPr>
                                  <m:t>−</m:t>
                                </m:r>
                                <m:sSub>
                                  <m:sSubPr>
                                    <m:ctrlPr>
                                      <a:rPr lang="en-US" altLang="zh-CN" sz="2000" b="1" i="1">
                                        <a:solidFill>
                                          <a:srgbClr val="0070C0"/>
                                        </a:solidFill>
                                        <a:latin typeface="Cambria Math" panose="02040503050406030204" pitchFamily="18" charset="0"/>
                                      </a:rPr>
                                    </m:ctrlPr>
                                  </m:sSubPr>
                                  <m:e>
                                    <m:r>
                                      <m:rPr>
                                        <m:brk m:alnAt="7"/>
                                      </m:rPr>
                                      <a:rPr lang="en-US" altLang="zh-CN" sz="2000" b="1" i="1">
                                        <a:solidFill>
                                          <a:srgbClr val="0070C0"/>
                                        </a:solidFill>
                                        <a:latin typeface="Cambria Math" panose="02040503050406030204" pitchFamily="18" charset="0"/>
                                      </a:rPr>
                                      <m:t>𝒄</m:t>
                                    </m:r>
                                  </m:e>
                                  <m:sub>
                                    <m:r>
                                      <m:rPr>
                                        <m:brk m:alnAt="7"/>
                                      </m:rPr>
                                      <a:rPr lang="en-US" altLang="zh-CN" sz="2000" b="1" i="1">
                                        <a:solidFill>
                                          <a:srgbClr val="0070C0"/>
                                        </a:solidFill>
                                        <a:latin typeface="Cambria Math" panose="02040503050406030204" pitchFamily="18" charset="0"/>
                                      </a:rPr>
                                      <m:t>𝟏</m:t>
                                    </m:r>
                                  </m:sub>
                                </m:sSub>
                                <m:r>
                                  <m:rPr>
                                    <m:brk m:alnAt="7"/>
                                  </m:rPr>
                                  <a:rPr lang="en-US" altLang="zh-CN" sz="2000" b="1" i="1">
                                    <a:solidFill>
                                      <a:srgbClr val="0070C0"/>
                                    </a:solidFill>
                                    <a:latin typeface="Cambria Math" panose="02040503050406030204" pitchFamily="18" charset="0"/>
                                  </a:rPr>
                                  <m:t>+</m:t>
                                </m:r>
                                <m:r>
                                  <a:rPr lang="en-US" altLang="zh-CN" sz="2000" b="1" i="1">
                                    <a:solidFill>
                                      <a:srgbClr val="0070C0"/>
                                    </a:solidFill>
                                    <a:latin typeface="Cambria Math" panose="02040503050406030204" pitchFamily="18" charset="0"/>
                                  </a:rPr>
                                  <m:t>𝟑</m:t>
                                </m:r>
                                <m:sSub>
                                  <m:sSubPr>
                                    <m:ctrlPr>
                                      <a:rPr lang="en-US" altLang="zh-CN" sz="2000" b="1" i="1">
                                        <a:solidFill>
                                          <a:srgbClr val="0070C0"/>
                                        </a:solidFill>
                                        <a:latin typeface="Cambria Math" panose="02040503050406030204" pitchFamily="18" charset="0"/>
                                      </a:rPr>
                                    </m:ctrlPr>
                                  </m:sSubPr>
                                  <m:e>
                                    <m:r>
                                      <m:rPr>
                                        <m:brk m:alnAt="7"/>
                                      </m:rPr>
                                      <a:rPr lang="en-US" altLang="zh-CN" sz="2000" b="1" i="1">
                                        <a:solidFill>
                                          <a:srgbClr val="0070C0"/>
                                        </a:solidFill>
                                        <a:latin typeface="Cambria Math" panose="02040503050406030204" pitchFamily="18" charset="0"/>
                                      </a:rPr>
                                      <m:t>𝒄</m:t>
                                    </m:r>
                                  </m:e>
                                  <m:sub>
                                    <m:r>
                                      <m:rPr>
                                        <m:brk m:alnAt="7"/>
                                      </m:rPr>
                                      <a:rPr lang="en-US" altLang="zh-CN" sz="2000" b="1" i="1">
                                        <a:solidFill>
                                          <a:srgbClr val="0070C0"/>
                                        </a:solidFill>
                                        <a:latin typeface="Cambria Math" panose="02040503050406030204" pitchFamily="18" charset="0"/>
                                      </a:rPr>
                                      <m:t>𝟐</m:t>
                                    </m:r>
                                  </m:sub>
                                </m:sSub>
                              </m:e>
                            </m:mr>
                            <m:mr>
                              <m:e>
                                <m:sSub>
                                  <m:sSubPr>
                                    <m:ctrlPr>
                                      <a:rPr lang="en-US" altLang="zh-CN" sz="2000" b="1" i="1">
                                        <a:solidFill>
                                          <a:srgbClr val="0070C0"/>
                                        </a:solidFill>
                                        <a:latin typeface="Cambria Math" panose="02040503050406030204" pitchFamily="18" charset="0"/>
                                      </a:rPr>
                                    </m:ctrlPr>
                                  </m:sSubPr>
                                  <m:e>
                                    <m:r>
                                      <a:rPr lang="en-US" altLang="zh-CN" sz="2000" b="1" i="1">
                                        <a:solidFill>
                                          <a:srgbClr val="0070C0"/>
                                        </a:solidFill>
                                        <a:latin typeface="Cambria Math" panose="02040503050406030204" pitchFamily="18" charset="0"/>
                                      </a:rPr>
                                      <m:t>𝒄</m:t>
                                    </m:r>
                                  </m:e>
                                  <m:sub>
                                    <m:r>
                                      <a:rPr lang="en-US" altLang="zh-CN" sz="2000" b="1" i="1">
                                        <a:solidFill>
                                          <a:srgbClr val="0070C0"/>
                                        </a:solidFill>
                                        <a:latin typeface="Cambria Math" panose="02040503050406030204" pitchFamily="18" charset="0"/>
                                      </a:rPr>
                                      <m:t>𝟏</m:t>
                                    </m:r>
                                  </m:sub>
                                </m:sSub>
                              </m:e>
                            </m:mr>
                            <m:mr>
                              <m:e>
                                <m:sSub>
                                  <m:sSubPr>
                                    <m:ctrlPr>
                                      <a:rPr lang="en-US" altLang="zh-CN" sz="2000" b="1" i="1">
                                        <a:solidFill>
                                          <a:srgbClr val="0070C0"/>
                                        </a:solidFill>
                                        <a:latin typeface="Cambria Math" panose="02040503050406030204" pitchFamily="18" charset="0"/>
                                      </a:rPr>
                                    </m:ctrlPr>
                                  </m:sSubPr>
                                  <m:e>
                                    <m:r>
                                      <a:rPr lang="en-US" altLang="zh-CN" sz="2000" b="1" i="1">
                                        <a:solidFill>
                                          <a:srgbClr val="0070C0"/>
                                        </a:solidFill>
                                        <a:latin typeface="Cambria Math" panose="02040503050406030204" pitchFamily="18" charset="0"/>
                                      </a:rPr>
                                      <m:t>𝒄</m:t>
                                    </m:r>
                                  </m:e>
                                  <m:sub>
                                    <m:r>
                                      <a:rPr lang="en-US" altLang="zh-CN" sz="2000" b="1" i="1">
                                        <a:solidFill>
                                          <a:srgbClr val="0070C0"/>
                                        </a:solidFill>
                                        <a:latin typeface="Cambria Math" panose="02040503050406030204" pitchFamily="18" charset="0"/>
                                      </a:rPr>
                                      <m:t>𝟐</m:t>
                                    </m:r>
                                  </m:sub>
                                </m:sSub>
                              </m:e>
                            </m:mr>
                          </m:m>
                        </m:e>
                      </m:d>
                      <m:r>
                        <a:rPr lang="en-US" altLang="zh-CN" sz="2000" b="1" i="1" smtClean="0">
                          <a:solidFill>
                            <a:srgbClr val="0070C0"/>
                          </a:solidFill>
                          <a:latin typeface="Cambria Math" panose="02040503050406030204" pitchFamily="18" charset="0"/>
                        </a:rPr>
                        <m:t>.</m:t>
                      </m:r>
                    </m:oMath>
                  </m:oMathPara>
                </a14:m>
                <a:endParaRPr lang="zh-CN" altLang="en-US" sz="2000" b="1" dirty="0">
                  <a:solidFill>
                    <a:srgbClr val="0070C0"/>
                  </a:solidFill>
                  <a:latin typeface="+mn-ea"/>
                </a:endParaRPr>
              </a:p>
            </p:txBody>
          </p:sp>
        </mc:Choice>
        <mc:Fallback xmlns="">
          <p:sp>
            <p:nvSpPr>
              <p:cNvPr id="3" name="矩形 2"/>
              <p:cNvSpPr>
                <a:spLocks noRot="1" noChangeAspect="1" noMove="1" noResize="1" noEditPoints="1" noAdjustHandles="1" noChangeArrowheads="1" noChangeShapeType="1" noTextEdit="1"/>
              </p:cNvSpPr>
              <p:nvPr/>
            </p:nvSpPr>
            <p:spPr>
              <a:xfrm>
                <a:off x="2437371" y="4476908"/>
                <a:ext cx="4041171" cy="107054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637423" y="2679637"/>
                <a:ext cx="4395755" cy="400110"/>
              </a:xfrm>
              <a:prstGeom prst="rect">
                <a:avLst/>
              </a:prstGeom>
            </p:spPr>
            <p:txBody>
              <a:bodyPr wrap="none">
                <a:spAutoFit/>
              </a:bodyPr>
              <a:lstStyle/>
              <a:p>
                <a:r>
                  <a:rPr lang="zh-CN" altLang="en-US" sz="2000" b="1" dirty="0">
                    <a:solidFill>
                      <a:srgbClr val="006666"/>
                    </a:solidFill>
                    <a:latin typeface="+mn-ea"/>
                  </a:rPr>
                  <a:t>解方程组 </a:t>
                </a:r>
                <a14:m>
                  <m:oMath xmlns:m="http://schemas.openxmlformats.org/officeDocument/2006/math">
                    <m:r>
                      <a:rPr lang="en-US" altLang="zh-CN" sz="2000" b="1">
                        <a:solidFill>
                          <a:srgbClr val="006666"/>
                        </a:solidFill>
                        <a:latin typeface="Cambria Math" panose="02040503050406030204" pitchFamily="18" charset="0"/>
                      </a:rPr>
                      <m:t>(</m:t>
                    </m:r>
                    <m:r>
                      <a:rPr lang="en-US" altLang="zh-CN" sz="2000" b="1" i="1">
                        <a:solidFill>
                          <a:srgbClr val="006666"/>
                        </a:solidFill>
                        <a:latin typeface="Cambria Math" panose="02040503050406030204" pitchFamily="18" charset="0"/>
                      </a:rPr>
                      <m:t>𝑨</m:t>
                    </m:r>
                    <m:r>
                      <a:rPr lang="en-US" altLang="zh-CN" sz="2000" b="1" i="1">
                        <a:solidFill>
                          <a:srgbClr val="006666"/>
                        </a:solidFill>
                        <a:latin typeface="Cambria Math" panose="02040503050406030204" pitchFamily="18" charset="0"/>
                      </a:rPr>
                      <m:t>−</m:t>
                    </m:r>
                    <m:r>
                      <a:rPr lang="en-US" altLang="zh-CN" sz="2000" b="1" i="1">
                        <a:solidFill>
                          <a:srgbClr val="006666"/>
                        </a:solidFill>
                        <a:latin typeface="Cambria Math" panose="02040503050406030204" pitchFamily="18" charset="0"/>
                      </a:rPr>
                      <m:t>𝑬</m:t>
                    </m:r>
                    <m:r>
                      <a:rPr lang="en-US" altLang="zh-CN" sz="2000" b="1" i="1">
                        <a:solidFill>
                          <a:srgbClr val="006666"/>
                        </a:solidFill>
                        <a:latin typeface="Cambria Math" panose="02040503050406030204" pitchFamily="18" charset="0"/>
                      </a:rPr>
                      <m:t>)</m:t>
                    </m:r>
                    <m:r>
                      <a:rPr lang="en-US" altLang="zh-CN" sz="2000" b="1" i="1">
                        <a:solidFill>
                          <a:srgbClr val="006666"/>
                        </a:solidFill>
                        <a:latin typeface="Cambria Math" panose="02040503050406030204" pitchFamily="18" charset="0"/>
                      </a:rPr>
                      <m:t>𝒙</m:t>
                    </m:r>
                    <m:r>
                      <a:rPr lang="en-US" altLang="zh-CN" sz="2000" b="1" i="1">
                        <a:solidFill>
                          <a:srgbClr val="006666"/>
                        </a:solidFill>
                        <a:latin typeface="Cambria Math" panose="02040503050406030204" pitchFamily="18" charset="0"/>
                      </a:rPr>
                      <m:t>=</m:t>
                    </m:r>
                    <m:r>
                      <a:rPr lang="en-US" altLang="zh-CN" sz="2000" b="1" i="1">
                        <a:solidFill>
                          <a:srgbClr val="006666"/>
                        </a:solidFill>
                        <a:latin typeface="Cambria Math" panose="02040503050406030204" pitchFamily="18" charset="0"/>
                      </a:rPr>
                      <m:t>𝟎</m:t>
                    </m:r>
                  </m:oMath>
                </a14:m>
                <a:r>
                  <a:rPr lang="zh-CN" altLang="en-US" sz="2000" b="1" dirty="0">
                    <a:solidFill>
                      <a:srgbClr val="006666"/>
                    </a:solidFill>
                    <a:latin typeface="+mn-ea"/>
                  </a:rPr>
                  <a:t>得到基础解系 </a:t>
                </a:r>
                <a:endParaRPr lang="zh-CN" altLang="en-US" sz="2000" dirty="0"/>
              </a:p>
            </p:txBody>
          </p:sp>
        </mc:Choice>
        <mc:Fallback xmlns="">
          <p:sp>
            <p:nvSpPr>
              <p:cNvPr id="4" name="矩形 3"/>
              <p:cNvSpPr>
                <a:spLocks noRot="1" noChangeAspect="1" noMove="1" noResize="1" noEditPoints="1" noAdjustHandles="1" noChangeArrowheads="1" noChangeShapeType="1" noTextEdit="1"/>
              </p:cNvSpPr>
              <p:nvPr/>
            </p:nvSpPr>
            <p:spPr>
              <a:xfrm>
                <a:off x="3637423" y="2679637"/>
                <a:ext cx="4395755" cy="400110"/>
              </a:xfrm>
              <a:prstGeom prst="rect">
                <a:avLst/>
              </a:prstGeom>
              <a:blipFill>
                <a:blip r:embed="rId12"/>
                <a:stretch>
                  <a:fillRect l="-1526" t="-9231" b="-2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69277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135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lt">
                                    <p:tmPct val="10000"/>
                                  </p:iterate>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100"/>
                            </p:stCondLst>
                            <p:childTnLst>
                              <p:par>
                                <p:cTn id="18" presetID="2" presetClass="entr" presetSubtype="4"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80">
                                          <p:stCondLst>
                                            <p:cond delay="0"/>
                                          </p:stCondLst>
                                        </p:cTn>
                                        <p:tgtEl>
                                          <p:spTgt spid="12"/>
                                        </p:tgtEl>
                                      </p:cBhvr>
                                    </p:animEffect>
                                    <p:anim calcmode="lin" valueType="num">
                                      <p:cBhvr>
                                        <p:cTn id="27"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2" dur="26">
                                          <p:stCondLst>
                                            <p:cond delay="650"/>
                                          </p:stCondLst>
                                        </p:cTn>
                                        <p:tgtEl>
                                          <p:spTgt spid="12"/>
                                        </p:tgtEl>
                                      </p:cBhvr>
                                      <p:to x="100000" y="60000"/>
                                    </p:animScale>
                                    <p:animScale>
                                      <p:cBhvr>
                                        <p:cTn id="33" dur="166" decel="50000">
                                          <p:stCondLst>
                                            <p:cond delay="676"/>
                                          </p:stCondLst>
                                        </p:cTn>
                                        <p:tgtEl>
                                          <p:spTgt spid="12"/>
                                        </p:tgtEl>
                                      </p:cBhvr>
                                      <p:to x="100000" y="100000"/>
                                    </p:animScale>
                                    <p:animScale>
                                      <p:cBhvr>
                                        <p:cTn id="34" dur="26">
                                          <p:stCondLst>
                                            <p:cond delay="1312"/>
                                          </p:stCondLst>
                                        </p:cTn>
                                        <p:tgtEl>
                                          <p:spTgt spid="12"/>
                                        </p:tgtEl>
                                      </p:cBhvr>
                                      <p:to x="100000" y="80000"/>
                                    </p:animScale>
                                    <p:animScale>
                                      <p:cBhvr>
                                        <p:cTn id="35" dur="166" decel="50000">
                                          <p:stCondLst>
                                            <p:cond delay="1338"/>
                                          </p:stCondLst>
                                        </p:cTn>
                                        <p:tgtEl>
                                          <p:spTgt spid="12"/>
                                        </p:tgtEl>
                                      </p:cBhvr>
                                      <p:to x="100000" y="100000"/>
                                    </p:animScale>
                                    <p:animScale>
                                      <p:cBhvr>
                                        <p:cTn id="36" dur="26">
                                          <p:stCondLst>
                                            <p:cond delay="1642"/>
                                          </p:stCondLst>
                                        </p:cTn>
                                        <p:tgtEl>
                                          <p:spTgt spid="12"/>
                                        </p:tgtEl>
                                      </p:cBhvr>
                                      <p:to x="100000" y="90000"/>
                                    </p:animScale>
                                    <p:animScale>
                                      <p:cBhvr>
                                        <p:cTn id="37" dur="166" decel="50000">
                                          <p:stCondLst>
                                            <p:cond delay="1668"/>
                                          </p:stCondLst>
                                        </p:cTn>
                                        <p:tgtEl>
                                          <p:spTgt spid="12"/>
                                        </p:tgtEl>
                                      </p:cBhvr>
                                      <p:to x="100000" y="100000"/>
                                    </p:animScale>
                                    <p:animScale>
                                      <p:cBhvr>
                                        <p:cTn id="38" dur="26">
                                          <p:stCondLst>
                                            <p:cond delay="1808"/>
                                          </p:stCondLst>
                                        </p:cTn>
                                        <p:tgtEl>
                                          <p:spTgt spid="12"/>
                                        </p:tgtEl>
                                      </p:cBhvr>
                                      <p:to x="100000" y="95000"/>
                                    </p:animScale>
                                    <p:animScale>
                                      <p:cBhvr>
                                        <p:cTn id="39"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3" grpId="0"/>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计算矩阵</a:t>
            </a:r>
            <a:r>
              <a:rPr lang="en-US" altLang="zh-CN" dirty="0"/>
              <a:t>Jordan</a:t>
            </a:r>
            <a:r>
              <a:rPr lang="zh-CN" altLang="en-US" dirty="0"/>
              <a:t>标准形的方法二</a:t>
            </a:r>
          </a:p>
        </p:txBody>
      </p:sp>
      <mc:AlternateContent xmlns:mc="http://schemas.openxmlformats.org/markup-compatibility/2006" xmlns:a14="http://schemas.microsoft.com/office/drawing/2010/main">
        <mc:Choice Requires="a14">
          <p:sp>
            <p:nvSpPr>
              <p:cNvPr id="10" name="Rectangle 13"/>
              <p:cNvSpPr>
                <a:spLocks noChangeArrowheads="1"/>
              </p:cNvSpPr>
              <p:nvPr/>
            </p:nvSpPr>
            <p:spPr bwMode="auto">
              <a:xfrm>
                <a:off x="792458" y="4950587"/>
                <a:ext cx="7531587" cy="9062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14:m>
                  <m:oMath xmlns:m="http://schemas.openxmlformats.org/officeDocument/2006/math">
                    <m:sSub>
                      <m:sSubPr>
                        <m:ctrlPr>
                          <a:rPr lang="en-US" altLang="zh-CN" sz="2000" b="1" i="1" smtClean="0">
                            <a:solidFill>
                              <a:srgbClr val="006666"/>
                            </a:solidFill>
                            <a:latin typeface="Cambria Math" panose="02040503050406030204" pitchFamily="18" charset="0"/>
                            <a:ea typeface="+mn-ea"/>
                          </a:rPr>
                        </m:ctrlPr>
                      </m:sSubPr>
                      <m:e>
                        <m:r>
                          <a:rPr lang="en-US" altLang="zh-CN" sz="2000" b="1" i="1" smtClean="0">
                            <a:solidFill>
                              <a:srgbClr val="006666"/>
                            </a:solidFill>
                            <a:latin typeface="Cambria Math"/>
                            <a:ea typeface="+mn-ea"/>
                          </a:rPr>
                          <m:t>𝒑</m:t>
                        </m:r>
                      </m:e>
                      <m:sub>
                        <m:r>
                          <a:rPr lang="en-US" altLang="zh-CN" sz="2000" b="1" i="1" smtClean="0">
                            <a:solidFill>
                              <a:srgbClr val="006666"/>
                            </a:solidFill>
                            <a:latin typeface="Cambria Math"/>
                            <a:ea typeface="+mn-ea"/>
                          </a:rPr>
                          <m:t>𝟐</m:t>
                        </m:r>
                      </m:sub>
                    </m:sSub>
                    <m:r>
                      <a:rPr lang="en-US" altLang="zh-CN" sz="2000" b="1" i="1" smtClean="0">
                        <a:solidFill>
                          <a:srgbClr val="006666"/>
                        </a:solidFill>
                        <a:latin typeface="Cambria Math"/>
                        <a:ea typeface="+mn-ea"/>
                      </a:rPr>
                      <m:t>=</m:t>
                    </m:r>
                    <m:r>
                      <a:rPr lang="en-US" altLang="zh-CN" sz="2000" b="1" i="1" smtClean="0">
                        <a:solidFill>
                          <a:srgbClr val="0070C0"/>
                        </a:solidFill>
                        <a:latin typeface="Cambria Math" panose="02040503050406030204" pitchFamily="18" charset="0"/>
                        <a:ea typeface="+mn-ea"/>
                      </a:rPr>
                      <m:t>𝟏</m:t>
                    </m:r>
                    <m:r>
                      <a:rPr lang="en-US" altLang="zh-CN" sz="2000" b="1" i="1" smtClean="0">
                        <a:solidFill>
                          <a:srgbClr val="006666"/>
                        </a:solidFill>
                        <a:latin typeface="Cambria Math" panose="02040503050406030204" pitchFamily="18" charset="0"/>
                        <a:ea typeface="+mn-ea"/>
                      </a:rPr>
                      <m:t>⋅</m:t>
                    </m:r>
                    <m:sSub>
                      <m:sSubPr>
                        <m:ctrlPr>
                          <a:rPr lang="en-US" altLang="zh-CN" sz="2000" b="1" i="1" smtClean="0">
                            <a:solidFill>
                              <a:srgbClr val="006666"/>
                            </a:solidFill>
                            <a:latin typeface="Cambria Math" panose="02040503050406030204" pitchFamily="18" charset="0"/>
                            <a:ea typeface="+mn-ea"/>
                          </a:rPr>
                        </m:ctrlPr>
                      </m:sSubPr>
                      <m:e>
                        <m:r>
                          <a:rPr lang="en-US" altLang="zh-CN" sz="2000" b="1" i="1" smtClean="0">
                            <a:solidFill>
                              <a:srgbClr val="006666"/>
                            </a:solidFill>
                            <a:latin typeface="Cambria Math"/>
                            <a:ea typeface="+mn-ea"/>
                          </a:rPr>
                          <m:t>𝜼</m:t>
                        </m:r>
                      </m:e>
                      <m:sub>
                        <m:r>
                          <a:rPr lang="en-US" altLang="zh-CN" sz="2000" b="1" i="1" smtClean="0">
                            <a:solidFill>
                              <a:srgbClr val="006666"/>
                            </a:solidFill>
                            <a:latin typeface="Cambria Math"/>
                            <a:ea typeface="+mn-ea"/>
                          </a:rPr>
                          <m:t>𝟏</m:t>
                        </m:r>
                      </m:sub>
                    </m:sSub>
                    <m:r>
                      <a:rPr lang="en-US" altLang="zh-CN" sz="2000" b="1" i="1" smtClean="0">
                        <a:solidFill>
                          <a:srgbClr val="006666"/>
                        </a:solidFill>
                        <a:latin typeface="Cambria Math"/>
                        <a:ea typeface="+mn-ea"/>
                      </a:rPr>
                      <m:t>+</m:t>
                    </m:r>
                    <m:r>
                      <a:rPr lang="en-US" altLang="zh-CN" sz="2000" b="1" i="1" smtClean="0">
                        <a:solidFill>
                          <a:srgbClr val="0070C0"/>
                        </a:solidFill>
                        <a:latin typeface="Cambria Math" panose="02040503050406030204" pitchFamily="18" charset="0"/>
                        <a:ea typeface="+mn-ea"/>
                      </a:rPr>
                      <m:t>𝟏</m:t>
                    </m:r>
                    <m:r>
                      <a:rPr lang="en-US" altLang="zh-CN" sz="2000" b="1" i="1" smtClean="0">
                        <a:solidFill>
                          <a:srgbClr val="006666"/>
                        </a:solidFill>
                        <a:latin typeface="Cambria Math" panose="02040503050406030204" pitchFamily="18" charset="0"/>
                        <a:ea typeface="+mn-ea"/>
                      </a:rPr>
                      <m:t>⋅</m:t>
                    </m:r>
                    <m:sSub>
                      <m:sSubPr>
                        <m:ctrlPr>
                          <a:rPr lang="en-US" altLang="zh-CN" sz="2000" b="1" i="1" smtClean="0">
                            <a:solidFill>
                              <a:srgbClr val="006666"/>
                            </a:solidFill>
                            <a:latin typeface="Cambria Math" panose="02040503050406030204" pitchFamily="18" charset="0"/>
                            <a:ea typeface="+mn-ea"/>
                          </a:rPr>
                        </m:ctrlPr>
                      </m:sSubPr>
                      <m:e>
                        <m:r>
                          <a:rPr lang="en-US" altLang="zh-CN" sz="2000" b="1" i="1" smtClean="0">
                            <a:solidFill>
                              <a:srgbClr val="006666"/>
                            </a:solidFill>
                            <a:latin typeface="Cambria Math"/>
                            <a:ea typeface="+mn-ea"/>
                          </a:rPr>
                          <m:t>𝜼</m:t>
                        </m:r>
                      </m:e>
                      <m:sub>
                        <m:r>
                          <a:rPr lang="en-US" altLang="zh-CN" sz="2000" b="1" i="1" smtClean="0">
                            <a:solidFill>
                              <a:srgbClr val="006666"/>
                            </a:solidFill>
                            <a:latin typeface="Cambria Math"/>
                            <a:ea typeface="+mn-ea"/>
                          </a:rPr>
                          <m:t>𝟐</m:t>
                        </m:r>
                      </m:sub>
                    </m:sSub>
                    <m:r>
                      <a:rPr lang="en-US" altLang="zh-CN" sz="2000" b="1" i="1" smtClean="0">
                        <a:solidFill>
                          <a:srgbClr val="006666"/>
                        </a:solidFill>
                        <a:latin typeface="Cambria Math"/>
                        <a:ea typeface="+mn-ea"/>
                      </a:rPr>
                      <m:t>=</m:t>
                    </m:r>
                    <m:d>
                      <m:dPr>
                        <m:begChr m:val="["/>
                        <m:endChr m:val="]"/>
                        <m:ctrlPr>
                          <a:rPr lang="en-US" altLang="zh-CN" sz="2000" b="1" i="1" smtClean="0">
                            <a:solidFill>
                              <a:srgbClr val="006666"/>
                            </a:solidFill>
                            <a:latin typeface="Cambria Math" panose="02040503050406030204" pitchFamily="18" charset="0"/>
                            <a:ea typeface="+mn-ea"/>
                          </a:rPr>
                        </m:ctrlPr>
                      </m:dPr>
                      <m:e>
                        <m:m>
                          <m:mPr>
                            <m:mcs>
                              <m:mc>
                                <m:mcPr>
                                  <m:count m:val="1"/>
                                  <m:mcJc m:val="center"/>
                                </m:mcPr>
                              </m:mc>
                            </m:mcs>
                            <m:ctrlPr>
                              <a:rPr lang="en-US" altLang="zh-CN" sz="2000" b="1" i="1" smtClean="0">
                                <a:solidFill>
                                  <a:srgbClr val="006666"/>
                                </a:solidFill>
                                <a:latin typeface="Cambria Math" panose="02040503050406030204" pitchFamily="18" charset="0"/>
                                <a:ea typeface="+mn-ea"/>
                              </a:rPr>
                            </m:ctrlPr>
                          </m:mPr>
                          <m:mr>
                            <m:e>
                              <m:r>
                                <m:rPr>
                                  <m:brk m:alnAt="7"/>
                                </m:rPr>
                                <a:rPr lang="en-US" altLang="zh-CN" sz="2000" b="1" i="1" smtClean="0">
                                  <a:solidFill>
                                    <a:srgbClr val="006666"/>
                                  </a:solidFill>
                                  <a:latin typeface="Cambria Math"/>
                                  <a:ea typeface="+mn-ea"/>
                                </a:rPr>
                                <m:t>𝟐</m:t>
                              </m:r>
                            </m:e>
                          </m:mr>
                          <m:mr>
                            <m:e>
                              <m:r>
                                <a:rPr lang="en-US" altLang="zh-CN" sz="2000" b="1" i="1" smtClean="0">
                                  <a:solidFill>
                                    <a:srgbClr val="006666"/>
                                  </a:solidFill>
                                  <a:latin typeface="Cambria Math"/>
                                  <a:ea typeface="+mn-ea"/>
                                </a:rPr>
                                <m:t>𝟏</m:t>
                              </m:r>
                            </m:e>
                          </m:mr>
                          <m:mr>
                            <m:e>
                              <m:r>
                                <a:rPr lang="en-US" altLang="zh-CN" sz="2000" b="1" i="1" smtClean="0">
                                  <a:solidFill>
                                    <a:srgbClr val="006666"/>
                                  </a:solidFill>
                                  <a:latin typeface="Cambria Math"/>
                                  <a:ea typeface="+mn-ea"/>
                                </a:rPr>
                                <m:t>𝟏</m:t>
                              </m:r>
                            </m:e>
                          </m:mr>
                        </m:m>
                      </m:e>
                    </m:d>
                  </m:oMath>
                </a14:m>
                <a:r>
                  <a:rPr lang="en-US" altLang="zh-CN" sz="2000" b="1" dirty="0">
                    <a:solidFill>
                      <a:srgbClr val="006666"/>
                    </a:solidFill>
                    <a:latin typeface="+mn-ea"/>
                    <a:ea typeface="+mn-ea"/>
                  </a:rPr>
                  <a:t>.  </a:t>
                </a:r>
                <a:r>
                  <a:rPr lang="zh-CN" altLang="en-US" sz="2000" b="1" dirty="0">
                    <a:solidFill>
                      <a:srgbClr val="006666"/>
                    </a:solidFill>
                    <a:latin typeface="+mn-ea"/>
                    <a:ea typeface="+mn-ea"/>
                  </a:rPr>
                  <a:t>令</a:t>
                </a:r>
                <a14:m>
                  <m:oMath xmlns:m="http://schemas.openxmlformats.org/officeDocument/2006/math">
                    <m:r>
                      <a:rPr lang="en-US" altLang="zh-CN" sz="2000" b="1" i="1" dirty="0" smtClean="0">
                        <a:solidFill>
                          <a:srgbClr val="006666"/>
                        </a:solidFill>
                        <a:latin typeface="Cambria Math"/>
                        <a:ea typeface="+mn-ea"/>
                      </a:rPr>
                      <m:t>𝑷</m:t>
                    </m:r>
                    <m:r>
                      <a:rPr lang="en-US" altLang="zh-CN" sz="2000" b="1" i="1" dirty="0" smtClean="0">
                        <a:solidFill>
                          <a:srgbClr val="006666"/>
                        </a:solidFill>
                        <a:latin typeface="Cambria Math"/>
                        <a:ea typeface="+mn-ea"/>
                      </a:rPr>
                      <m:t>=</m:t>
                    </m:r>
                    <m:d>
                      <m:dPr>
                        <m:ctrlPr>
                          <a:rPr lang="en-US" altLang="zh-CN" sz="2000" b="1" i="1" dirty="0" smtClean="0">
                            <a:solidFill>
                              <a:srgbClr val="006666"/>
                            </a:solidFill>
                            <a:latin typeface="Cambria Math" panose="02040503050406030204" pitchFamily="18" charset="0"/>
                            <a:ea typeface="+mn-ea"/>
                          </a:rPr>
                        </m:ctrlPr>
                      </m:dPr>
                      <m:e>
                        <m:sSub>
                          <m:sSubPr>
                            <m:ctrlPr>
                              <a:rPr lang="en-US" altLang="zh-CN" sz="2000" b="1" i="1" dirty="0" smtClean="0">
                                <a:solidFill>
                                  <a:srgbClr val="006666"/>
                                </a:solidFill>
                                <a:latin typeface="Cambria Math" panose="02040503050406030204" pitchFamily="18" charset="0"/>
                                <a:ea typeface="+mn-ea"/>
                              </a:rPr>
                            </m:ctrlPr>
                          </m:sSubPr>
                          <m:e>
                            <m:r>
                              <a:rPr lang="en-US" altLang="zh-CN" sz="2000" b="1" i="1" dirty="0" smtClean="0">
                                <a:solidFill>
                                  <a:srgbClr val="006666"/>
                                </a:solidFill>
                                <a:latin typeface="Cambria Math"/>
                                <a:ea typeface="+mn-ea"/>
                              </a:rPr>
                              <m:t>𝒑</m:t>
                            </m:r>
                          </m:e>
                          <m:sub>
                            <m:r>
                              <a:rPr lang="en-US" altLang="zh-CN" sz="2000" b="1" i="1" dirty="0" smtClean="0">
                                <a:solidFill>
                                  <a:srgbClr val="006666"/>
                                </a:solidFill>
                                <a:latin typeface="Cambria Math"/>
                                <a:ea typeface="+mn-ea"/>
                              </a:rPr>
                              <m:t>𝟏</m:t>
                            </m:r>
                          </m:sub>
                        </m:sSub>
                        <m:r>
                          <a:rPr lang="en-US" altLang="zh-CN" sz="2000" b="1" i="1" dirty="0" smtClean="0">
                            <a:solidFill>
                              <a:srgbClr val="006666"/>
                            </a:solidFill>
                            <a:latin typeface="Cambria Math"/>
                            <a:ea typeface="+mn-ea"/>
                          </a:rPr>
                          <m:t>,</m:t>
                        </m:r>
                        <m:sSub>
                          <m:sSubPr>
                            <m:ctrlPr>
                              <a:rPr lang="en-US" altLang="zh-CN" sz="2000" b="1" i="1" dirty="0" smtClean="0">
                                <a:solidFill>
                                  <a:srgbClr val="006666"/>
                                </a:solidFill>
                                <a:latin typeface="Cambria Math" panose="02040503050406030204" pitchFamily="18" charset="0"/>
                                <a:ea typeface="+mn-ea"/>
                              </a:rPr>
                            </m:ctrlPr>
                          </m:sSubPr>
                          <m:e>
                            <m:r>
                              <a:rPr lang="en-US" altLang="zh-CN" sz="2000" b="1" i="1" dirty="0" smtClean="0">
                                <a:solidFill>
                                  <a:srgbClr val="006666"/>
                                </a:solidFill>
                                <a:latin typeface="Cambria Math"/>
                                <a:ea typeface="+mn-ea"/>
                              </a:rPr>
                              <m:t>𝒑</m:t>
                            </m:r>
                          </m:e>
                          <m:sub>
                            <m:r>
                              <a:rPr lang="en-US" altLang="zh-CN" sz="2000" b="1" i="1" dirty="0" smtClean="0">
                                <a:solidFill>
                                  <a:srgbClr val="006666"/>
                                </a:solidFill>
                                <a:latin typeface="Cambria Math"/>
                                <a:ea typeface="+mn-ea"/>
                              </a:rPr>
                              <m:t>𝟐</m:t>
                            </m:r>
                          </m:sub>
                        </m:sSub>
                        <m:r>
                          <a:rPr lang="en-US" altLang="zh-CN" sz="2000" b="1" i="1" dirty="0" smtClean="0">
                            <a:solidFill>
                              <a:srgbClr val="006666"/>
                            </a:solidFill>
                            <a:latin typeface="Cambria Math"/>
                            <a:ea typeface="+mn-ea"/>
                          </a:rPr>
                          <m:t>,</m:t>
                        </m:r>
                        <m:sSub>
                          <m:sSubPr>
                            <m:ctrlPr>
                              <a:rPr lang="en-US" altLang="zh-CN" sz="2000" b="1" i="1" dirty="0" smtClean="0">
                                <a:solidFill>
                                  <a:srgbClr val="006666"/>
                                </a:solidFill>
                                <a:latin typeface="Cambria Math" panose="02040503050406030204" pitchFamily="18" charset="0"/>
                                <a:ea typeface="+mn-ea"/>
                              </a:rPr>
                            </m:ctrlPr>
                          </m:sSubPr>
                          <m:e>
                            <m:r>
                              <a:rPr lang="en-US" altLang="zh-CN" sz="2000" b="1" i="1" dirty="0" smtClean="0">
                                <a:solidFill>
                                  <a:srgbClr val="006666"/>
                                </a:solidFill>
                                <a:latin typeface="Cambria Math"/>
                                <a:ea typeface="+mn-ea"/>
                              </a:rPr>
                              <m:t>𝒑</m:t>
                            </m:r>
                          </m:e>
                          <m:sub>
                            <m:r>
                              <a:rPr lang="en-US" altLang="zh-CN" sz="2000" b="1" i="1" dirty="0" smtClean="0">
                                <a:solidFill>
                                  <a:srgbClr val="006666"/>
                                </a:solidFill>
                                <a:latin typeface="Cambria Math"/>
                                <a:ea typeface="+mn-ea"/>
                              </a:rPr>
                              <m:t>𝟑</m:t>
                            </m:r>
                          </m:sub>
                        </m:sSub>
                      </m:e>
                    </m:d>
                    <m:r>
                      <a:rPr lang="en-US" altLang="zh-CN" sz="2000" b="1" i="1" dirty="0" smtClean="0">
                        <a:solidFill>
                          <a:srgbClr val="006666"/>
                        </a:solidFill>
                        <a:latin typeface="Cambria Math"/>
                        <a:ea typeface="+mn-ea"/>
                      </a:rPr>
                      <m:t>=</m:t>
                    </m:r>
                    <m:d>
                      <m:dPr>
                        <m:begChr m:val="["/>
                        <m:endChr m:val="]"/>
                        <m:ctrlPr>
                          <a:rPr lang="zh-CN" altLang="en-US" sz="2000" b="1" i="1">
                            <a:latin typeface="Cambria Math" panose="02040503050406030204" pitchFamily="18" charset="0"/>
                          </a:rPr>
                        </m:ctrlPr>
                      </m:dPr>
                      <m:e>
                        <m:m>
                          <m:mPr>
                            <m:mcs>
                              <m:mc>
                                <m:mcPr>
                                  <m:count m:val="3"/>
                                  <m:mcJc m:val="center"/>
                                </m:mcPr>
                              </m:mc>
                            </m:mcs>
                            <m:ctrlPr>
                              <a:rPr lang="zh-CN" altLang="en-US" sz="2000" b="1" i="1">
                                <a:latin typeface="Cambria Math" panose="02040503050406030204" pitchFamily="18" charset="0"/>
                              </a:rPr>
                            </m:ctrlPr>
                          </m:mPr>
                          <m:mr>
                            <m:e>
                              <m:r>
                                <a:rPr lang="zh-CN" altLang="en-US" sz="2000" b="1">
                                  <a:latin typeface="Cambria Math"/>
                                </a:rPr>
                                <m:t>−</m:t>
                              </m:r>
                              <m:r>
                                <a:rPr lang="zh-CN" altLang="en-US" sz="2000" b="1" i="1">
                                  <a:latin typeface="Cambria Math"/>
                                </a:rPr>
                                <m:t>𝟏</m:t>
                              </m:r>
                            </m:e>
                            <m:e>
                              <m:r>
                                <a:rPr lang="zh-CN" altLang="en-US" sz="2000" b="1" i="1">
                                  <a:latin typeface="Cambria Math"/>
                                </a:rPr>
                                <m:t>𝟐</m:t>
                              </m:r>
                            </m:e>
                            <m:e>
                              <m:r>
                                <a:rPr lang="zh-CN" altLang="en-US" sz="2000" b="1" i="1">
                                  <a:latin typeface="Cambria Math"/>
                                </a:rPr>
                                <m:t>𝟐</m:t>
                              </m:r>
                            </m:e>
                          </m:mr>
                          <m:mr>
                            <m:e>
                              <m:r>
                                <a:rPr lang="zh-CN" altLang="en-US" sz="2000" b="1" i="1">
                                  <a:latin typeface="Cambria Math"/>
                                </a:rPr>
                                <m:t>𝟏</m:t>
                              </m:r>
                            </m:e>
                            <m:e>
                              <m:r>
                                <a:rPr lang="zh-CN" altLang="en-US" sz="2000" b="1" i="1">
                                  <a:latin typeface="Cambria Math"/>
                                </a:rPr>
                                <m:t>𝟏</m:t>
                              </m:r>
                            </m:e>
                            <m:e>
                              <m:r>
                                <a:rPr lang="zh-CN" altLang="en-US" sz="2000" b="1" i="1">
                                  <a:latin typeface="Cambria Math"/>
                                </a:rPr>
                                <m:t>𝟎</m:t>
                              </m:r>
                            </m:e>
                          </m:mr>
                          <m:mr>
                            <m:e>
                              <m:r>
                                <a:rPr lang="zh-CN" altLang="en-US" sz="2000" b="1" i="1">
                                  <a:latin typeface="Cambria Math"/>
                                </a:rPr>
                                <m:t>𝟎</m:t>
                              </m:r>
                            </m:e>
                            <m:e>
                              <m:r>
                                <a:rPr lang="zh-CN" altLang="en-US" sz="2000" b="1" i="1">
                                  <a:latin typeface="Cambria Math"/>
                                </a:rPr>
                                <m:t>𝟏</m:t>
                              </m:r>
                            </m:e>
                            <m:e>
                              <m:r>
                                <a:rPr lang="zh-CN" altLang="en-US" sz="2000" b="1" i="1">
                                  <a:latin typeface="Cambria Math"/>
                                </a:rPr>
                                <m:t>𝟏</m:t>
                              </m:r>
                            </m:e>
                          </m:mr>
                        </m:m>
                      </m:e>
                    </m:d>
                  </m:oMath>
                </a14:m>
                <a:endParaRPr lang="zh-CN" altLang="en-US" sz="2000" b="1" dirty="0">
                  <a:solidFill>
                    <a:srgbClr val="006666"/>
                  </a:solidFill>
                  <a:latin typeface="+mn-ea"/>
                  <a:ea typeface="+mn-ea"/>
                </a:endParaRPr>
              </a:p>
            </p:txBody>
          </p:sp>
        </mc:Choice>
        <mc:Fallback xmlns="">
          <p:sp>
            <p:nvSpPr>
              <p:cNvPr id="10" name="Rectangle 13"/>
              <p:cNvSpPr>
                <a:spLocks noRot="1" noChangeAspect="1" noMove="1" noResize="1" noEditPoints="1" noAdjustHandles="1" noChangeArrowheads="1" noChangeShapeType="1" noTextEdit="1"/>
              </p:cNvSpPr>
              <p:nvPr/>
            </p:nvSpPr>
            <p:spPr bwMode="auto">
              <a:xfrm>
                <a:off x="792458" y="4950587"/>
                <a:ext cx="7531587" cy="906210"/>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Rectangle 13"/>
              <p:cNvSpPr>
                <a:spLocks noChangeArrowheads="1"/>
              </p:cNvSpPr>
              <p:nvPr/>
            </p:nvSpPr>
            <p:spPr bwMode="auto">
              <a:xfrm>
                <a:off x="773798" y="5901626"/>
                <a:ext cx="4801125" cy="4070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000" b="1" dirty="0">
                    <a:solidFill>
                      <a:srgbClr val="006666"/>
                    </a:solidFill>
                    <a:latin typeface="+mn-ea"/>
                    <a:ea typeface="+mn-ea"/>
                  </a:rPr>
                  <a:t>故有</a:t>
                </a:r>
                <a14:m>
                  <m:oMath xmlns:m="http://schemas.openxmlformats.org/officeDocument/2006/math">
                    <m:sSup>
                      <m:sSupPr>
                        <m:ctrlPr>
                          <a:rPr lang="en-US" altLang="zh-CN" sz="2000" b="1" i="1" smtClean="0">
                            <a:solidFill>
                              <a:srgbClr val="006666"/>
                            </a:solidFill>
                            <a:latin typeface="Cambria Math" panose="02040503050406030204" pitchFamily="18" charset="0"/>
                            <a:ea typeface="+mn-ea"/>
                          </a:rPr>
                        </m:ctrlPr>
                      </m:sSupPr>
                      <m:e>
                        <m:r>
                          <a:rPr lang="en-US" altLang="zh-CN" sz="2000" b="1" i="1" smtClean="0">
                            <a:solidFill>
                              <a:srgbClr val="006666"/>
                            </a:solidFill>
                            <a:latin typeface="Cambria Math"/>
                            <a:ea typeface="+mn-ea"/>
                          </a:rPr>
                          <m:t>𝑷</m:t>
                        </m:r>
                      </m:e>
                      <m:sup>
                        <m:r>
                          <a:rPr lang="en-US" altLang="zh-CN" sz="2000" b="1" i="1" smtClean="0">
                            <a:solidFill>
                              <a:srgbClr val="006666"/>
                            </a:solidFill>
                            <a:latin typeface="Cambria Math"/>
                            <a:ea typeface="+mn-ea"/>
                          </a:rPr>
                          <m:t>−</m:t>
                        </m:r>
                        <m:r>
                          <a:rPr lang="en-US" altLang="zh-CN" sz="2000" b="1" i="1" smtClean="0">
                            <a:solidFill>
                              <a:srgbClr val="006666"/>
                            </a:solidFill>
                            <a:latin typeface="Cambria Math"/>
                            <a:ea typeface="+mn-ea"/>
                          </a:rPr>
                          <m:t>𝟏</m:t>
                        </m:r>
                      </m:sup>
                    </m:sSup>
                    <m:r>
                      <a:rPr lang="en-US" altLang="zh-CN" sz="2000" b="1" i="1" smtClean="0">
                        <a:solidFill>
                          <a:srgbClr val="006666"/>
                        </a:solidFill>
                        <a:latin typeface="Cambria Math"/>
                        <a:ea typeface="+mn-ea"/>
                      </a:rPr>
                      <m:t>𝑨𝑷</m:t>
                    </m:r>
                    <m:r>
                      <a:rPr lang="en-US" altLang="zh-CN" sz="2000" b="1" i="1" smtClean="0">
                        <a:solidFill>
                          <a:srgbClr val="006666"/>
                        </a:solidFill>
                        <a:latin typeface="Cambria Math"/>
                        <a:ea typeface="+mn-ea"/>
                      </a:rPr>
                      <m:t>=</m:t>
                    </m:r>
                    <m:r>
                      <a:rPr lang="en-US" altLang="zh-CN" sz="2000" b="1" i="1" smtClean="0">
                        <a:solidFill>
                          <a:srgbClr val="006666"/>
                        </a:solidFill>
                        <a:latin typeface="Cambria Math"/>
                        <a:ea typeface="+mn-ea"/>
                      </a:rPr>
                      <m:t>𝑱</m:t>
                    </m:r>
                  </m:oMath>
                </a14:m>
                <a:r>
                  <a:rPr lang="en-US" altLang="zh-CN" sz="2000" b="1" dirty="0">
                    <a:solidFill>
                      <a:srgbClr val="006666"/>
                    </a:solidFill>
                    <a:latin typeface="+mn-ea"/>
                    <a:ea typeface="+mn-ea"/>
                  </a:rPr>
                  <a:t>.</a:t>
                </a:r>
                <a:endParaRPr lang="zh-CN" altLang="en-US" sz="2000" b="1" dirty="0">
                  <a:solidFill>
                    <a:srgbClr val="006666"/>
                  </a:solidFill>
                  <a:latin typeface="+mn-ea"/>
                  <a:ea typeface="+mn-ea"/>
                </a:endParaRPr>
              </a:p>
            </p:txBody>
          </p:sp>
        </mc:Choice>
        <mc:Fallback xmlns="">
          <p:sp>
            <p:nvSpPr>
              <p:cNvPr id="13" name="Rectangle 13"/>
              <p:cNvSpPr>
                <a:spLocks noRot="1" noChangeAspect="1" noMove="1" noResize="1" noEditPoints="1" noAdjustHandles="1" noChangeArrowheads="1" noChangeShapeType="1" noTextEdit="1"/>
              </p:cNvSpPr>
              <p:nvPr/>
            </p:nvSpPr>
            <p:spPr bwMode="auto">
              <a:xfrm>
                <a:off x="773798" y="5901626"/>
                <a:ext cx="4801125" cy="407099"/>
              </a:xfrm>
              <a:prstGeom prst="rect">
                <a:avLst/>
              </a:prstGeom>
              <a:blipFill>
                <a:blip r:embed="rId4"/>
                <a:stretch>
                  <a:fillRect l="-1396" t="-5970" b="-2537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13"/>
              <p:cNvSpPr>
                <a:spLocks noChangeArrowheads="1"/>
              </p:cNvSpPr>
              <p:nvPr/>
            </p:nvSpPr>
            <p:spPr bwMode="auto">
              <a:xfrm>
                <a:off x="702517" y="1193212"/>
                <a:ext cx="7352912" cy="180523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400" b="1" dirty="0">
                    <a:solidFill>
                      <a:srgbClr val="002060"/>
                    </a:solidFill>
                    <a:latin typeface="+mn-ea"/>
                    <a:ea typeface="+mn-ea"/>
                  </a:rPr>
                  <a:t>例</a:t>
                </a:r>
                <a:r>
                  <a:rPr lang="en-US" altLang="zh-CN" sz="2400" b="1" dirty="0">
                    <a:solidFill>
                      <a:srgbClr val="002060"/>
                    </a:solidFill>
                    <a:latin typeface="+mn-ea"/>
                    <a:ea typeface="+mn-ea"/>
                  </a:rPr>
                  <a:t>9  </a:t>
                </a:r>
                <a:r>
                  <a:rPr lang="zh-CN" altLang="en-US" sz="2400" b="1" dirty="0">
                    <a:solidFill>
                      <a:srgbClr val="002060"/>
                    </a:solidFill>
                    <a:latin typeface="+mn-ea"/>
                    <a:ea typeface="+mn-ea"/>
                  </a:rPr>
                  <a:t>设矩阵</a:t>
                </a:r>
                <a14:m>
                  <m:oMath xmlns:m="http://schemas.openxmlformats.org/officeDocument/2006/math">
                    <m:r>
                      <a:rPr lang="en-US" altLang="zh-CN" sz="2400" b="1" i="1" smtClean="0">
                        <a:solidFill>
                          <a:srgbClr val="002060"/>
                        </a:solidFill>
                        <a:latin typeface="Cambria Math"/>
                        <a:ea typeface="+mn-ea"/>
                      </a:rPr>
                      <m:t>𝑨</m:t>
                    </m:r>
                    <m:r>
                      <a:rPr lang="en-US" altLang="zh-CN" sz="2400" b="0" i="1" smtClean="0">
                        <a:solidFill>
                          <a:srgbClr val="002060"/>
                        </a:solidFill>
                        <a:latin typeface="Cambria Math"/>
                        <a:ea typeface="+mn-ea"/>
                      </a:rPr>
                      <m:t>=</m:t>
                    </m:r>
                    <m:d>
                      <m:dPr>
                        <m:begChr m:val="["/>
                        <m:endChr m:val="]"/>
                        <m:ctrlPr>
                          <a:rPr lang="en-US" altLang="zh-CN" sz="2400" i="1" smtClean="0">
                            <a:solidFill>
                              <a:srgbClr val="002060"/>
                            </a:solidFill>
                            <a:latin typeface="Cambria Math" panose="02040503050406030204" pitchFamily="18" charset="0"/>
                            <a:ea typeface="+mn-ea"/>
                          </a:rPr>
                        </m:ctrlPr>
                      </m:dPr>
                      <m:e>
                        <m:m>
                          <m:mPr>
                            <m:mcs>
                              <m:mc>
                                <m:mcPr>
                                  <m:count m:val="3"/>
                                  <m:mcJc m:val="center"/>
                                </m:mcPr>
                              </m:mc>
                            </m:mcs>
                            <m:ctrlPr>
                              <a:rPr lang="en-US" altLang="zh-CN" sz="2400" i="1" smtClean="0">
                                <a:solidFill>
                                  <a:srgbClr val="002060"/>
                                </a:solidFill>
                                <a:latin typeface="Cambria Math" panose="02040503050406030204" pitchFamily="18" charset="0"/>
                                <a:ea typeface="+mn-ea"/>
                              </a:rPr>
                            </m:ctrlPr>
                          </m:mPr>
                          <m:mr>
                            <m:e>
                              <m:r>
                                <m:rPr>
                                  <m:brk m:alnAt="7"/>
                                </m:rPr>
                                <a:rPr lang="en-US" altLang="zh-CN" sz="2400" b="0" i="1" smtClean="0">
                                  <a:solidFill>
                                    <a:srgbClr val="002060"/>
                                  </a:solidFill>
                                  <a:latin typeface="Cambria Math"/>
                                  <a:ea typeface="+mn-ea"/>
                                </a:rPr>
                                <m:t>−</m:t>
                              </m:r>
                              <m:r>
                                <a:rPr lang="en-US" altLang="zh-CN" sz="2400" b="0" i="1" smtClean="0">
                                  <a:solidFill>
                                    <a:srgbClr val="002060"/>
                                  </a:solidFill>
                                  <a:latin typeface="Cambria Math"/>
                                  <a:ea typeface="+mn-ea"/>
                                </a:rPr>
                                <m:t>1</m:t>
                              </m:r>
                            </m:e>
                            <m:e>
                              <m:r>
                                <a:rPr lang="en-US" altLang="zh-CN" sz="2400" b="0" i="1" smtClean="0">
                                  <a:solidFill>
                                    <a:srgbClr val="002060"/>
                                  </a:solidFill>
                                  <a:latin typeface="Cambria Math"/>
                                  <a:ea typeface="+mn-ea"/>
                                </a:rPr>
                                <m:t>−2</m:t>
                              </m:r>
                            </m:e>
                            <m:e>
                              <m:r>
                                <a:rPr lang="en-US" altLang="zh-CN" sz="2400" b="0" i="1" smtClean="0">
                                  <a:solidFill>
                                    <a:srgbClr val="002060"/>
                                  </a:solidFill>
                                  <a:latin typeface="Cambria Math"/>
                                  <a:ea typeface="+mn-ea"/>
                                </a:rPr>
                                <m:t>6</m:t>
                              </m:r>
                            </m:e>
                          </m:mr>
                          <m:mr>
                            <m:e>
                              <m:r>
                                <a:rPr lang="en-US" altLang="zh-CN" sz="2400" b="0" i="1" smtClean="0">
                                  <a:solidFill>
                                    <a:srgbClr val="002060"/>
                                  </a:solidFill>
                                  <a:latin typeface="Cambria Math"/>
                                  <a:ea typeface="+mn-ea"/>
                                </a:rPr>
                                <m:t>−1</m:t>
                              </m:r>
                            </m:e>
                            <m:e>
                              <m:r>
                                <a:rPr lang="en-US" altLang="zh-CN" sz="2400" b="0" i="1" smtClean="0">
                                  <a:solidFill>
                                    <a:srgbClr val="002060"/>
                                  </a:solidFill>
                                  <a:latin typeface="Cambria Math"/>
                                  <a:ea typeface="+mn-ea"/>
                                </a:rPr>
                                <m:t>0</m:t>
                              </m:r>
                            </m:e>
                            <m:e>
                              <m:r>
                                <a:rPr lang="en-US" altLang="zh-CN" sz="2400" b="0" i="1" smtClean="0">
                                  <a:solidFill>
                                    <a:srgbClr val="002060"/>
                                  </a:solidFill>
                                  <a:latin typeface="Cambria Math"/>
                                  <a:ea typeface="+mn-ea"/>
                                </a:rPr>
                                <m:t>3</m:t>
                              </m:r>
                            </m:e>
                          </m:mr>
                          <m:mr>
                            <m:e>
                              <m:r>
                                <a:rPr lang="en-US" altLang="zh-CN" sz="2400" b="0" i="1" smtClean="0">
                                  <a:solidFill>
                                    <a:srgbClr val="002060"/>
                                  </a:solidFill>
                                  <a:latin typeface="Cambria Math"/>
                                  <a:ea typeface="+mn-ea"/>
                                </a:rPr>
                                <m:t>−1</m:t>
                              </m:r>
                            </m:e>
                            <m:e>
                              <m:r>
                                <a:rPr lang="en-US" altLang="zh-CN" sz="2400" b="0" i="1" smtClean="0">
                                  <a:solidFill>
                                    <a:srgbClr val="002060"/>
                                  </a:solidFill>
                                  <a:latin typeface="Cambria Math"/>
                                  <a:ea typeface="+mn-ea"/>
                                </a:rPr>
                                <m:t>−1</m:t>
                              </m:r>
                            </m:e>
                            <m:e>
                              <m:r>
                                <a:rPr lang="en-US" altLang="zh-CN" sz="2400" b="0" i="1" smtClean="0">
                                  <a:solidFill>
                                    <a:srgbClr val="002060"/>
                                  </a:solidFill>
                                  <a:latin typeface="Cambria Math"/>
                                  <a:ea typeface="+mn-ea"/>
                                </a:rPr>
                                <m:t>4</m:t>
                              </m:r>
                            </m:e>
                          </m:mr>
                        </m:m>
                      </m:e>
                    </m:d>
                  </m:oMath>
                </a14:m>
                <a:r>
                  <a:rPr lang="en-US" altLang="zh-CN" sz="2400" b="1" dirty="0">
                    <a:solidFill>
                      <a:srgbClr val="002060"/>
                    </a:solidFill>
                    <a:latin typeface="+mn-ea"/>
                    <a:ea typeface="+mn-ea"/>
                  </a:rPr>
                  <a:t>, </a:t>
                </a:r>
                <a:r>
                  <a:rPr lang="zh-CN" altLang="en-US" sz="2400" b="1" dirty="0">
                    <a:solidFill>
                      <a:srgbClr val="002060"/>
                    </a:solidFill>
                    <a:latin typeface="+mn-ea"/>
                    <a:ea typeface="+mn-ea"/>
                  </a:rPr>
                  <a:t>求</a:t>
                </a:r>
                <a14:m>
                  <m:oMath xmlns:m="http://schemas.openxmlformats.org/officeDocument/2006/math">
                    <m:r>
                      <a:rPr lang="en-US" altLang="zh-CN" sz="2400" b="1" i="1" dirty="0" smtClean="0">
                        <a:solidFill>
                          <a:srgbClr val="002060"/>
                        </a:solidFill>
                        <a:latin typeface="Cambria Math"/>
                        <a:ea typeface="+mn-ea"/>
                      </a:rPr>
                      <m:t>𝑷</m:t>
                    </m:r>
                    <m:r>
                      <a:rPr lang="en-US" altLang="zh-CN" sz="2400" b="1" i="1" dirty="0" smtClean="0">
                        <a:solidFill>
                          <a:srgbClr val="002060"/>
                        </a:solidFill>
                        <a:latin typeface="Cambria Math"/>
                        <a:ea typeface="+mn-ea"/>
                      </a:rPr>
                      <m:t>,</m:t>
                    </m:r>
                    <m:r>
                      <a:rPr lang="en-US" altLang="zh-CN" sz="2400" b="1" i="1" dirty="0" smtClean="0">
                        <a:solidFill>
                          <a:srgbClr val="002060"/>
                        </a:solidFill>
                        <a:latin typeface="Cambria Math"/>
                        <a:ea typeface="+mn-ea"/>
                      </a:rPr>
                      <m:t>𝑱</m:t>
                    </m:r>
                  </m:oMath>
                </a14:m>
                <a:r>
                  <a:rPr lang="zh-CN" altLang="en-US" sz="2400" b="1" dirty="0">
                    <a:solidFill>
                      <a:srgbClr val="002060"/>
                    </a:solidFill>
                    <a:latin typeface="+mn-ea"/>
                    <a:ea typeface="+mn-ea"/>
                  </a:rPr>
                  <a:t>使得</a:t>
                </a:r>
                <a14:m>
                  <m:oMath xmlns:m="http://schemas.openxmlformats.org/officeDocument/2006/math">
                    <m:sSup>
                      <m:sSupPr>
                        <m:ctrlPr>
                          <a:rPr lang="en-US" altLang="zh-CN" sz="2400" b="1" i="1" dirty="0" smtClean="0">
                            <a:solidFill>
                              <a:srgbClr val="002060"/>
                            </a:solidFill>
                            <a:latin typeface="Cambria Math" panose="02040503050406030204" pitchFamily="18" charset="0"/>
                            <a:ea typeface="+mn-ea"/>
                          </a:rPr>
                        </m:ctrlPr>
                      </m:sSupPr>
                      <m:e>
                        <m:r>
                          <a:rPr lang="en-US" altLang="zh-CN" sz="2400" b="1" i="1" dirty="0" smtClean="0">
                            <a:solidFill>
                              <a:srgbClr val="002060"/>
                            </a:solidFill>
                            <a:latin typeface="Cambria Math"/>
                            <a:ea typeface="+mn-ea"/>
                          </a:rPr>
                          <m:t>𝑷</m:t>
                        </m:r>
                      </m:e>
                      <m:sup>
                        <m:r>
                          <a:rPr lang="en-US" altLang="zh-CN" sz="2400" b="1" i="1" dirty="0" smtClean="0">
                            <a:solidFill>
                              <a:srgbClr val="002060"/>
                            </a:solidFill>
                            <a:latin typeface="Cambria Math"/>
                            <a:ea typeface="+mn-ea"/>
                          </a:rPr>
                          <m:t>−</m:t>
                        </m:r>
                        <m:r>
                          <a:rPr lang="en-US" altLang="zh-CN" sz="2400" b="1" i="1" dirty="0" smtClean="0">
                            <a:solidFill>
                              <a:srgbClr val="002060"/>
                            </a:solidFill>
                            <a:latin typeface="Cambria Math"/>
                            <a:ea typeface="+mn-ea"/>
                          </a:rPr>
                          <m:t>𝟏</m:t>
                        </m:r>
                      </m:sup>
                    </m:sSup>
                    <m:r>
                      <a:rPr lang="en-US" altLang="zh-CN" sz="2400" b="1" i="1" dirty="0" smtClean="0">
                        <a:solidFill>
                          <a:srgbClr val="002060"/>
                        </a:solidFill>
                        <a:latin typeface="Cambria Math"/>
                        <a:ea typeface="+mn-ea"/>
                      </a:rPr>
                      <m:t>𝑨𝑷</m:t>
                    </m:r>
                    <m:r>
                      <a:rPr lang="en-US" altLang="zh-CN" sz="2400" b="1" i="1" dirty="0" smtClean="0">
                        <a:solidFill>
                          <a:srgbClr val="002060"/>
                        </a:solidFill>
                        <a:latin typeface="Cambria Math"/>
                        <a:ea typeface="+mn-ea"/>
                      </a:rPr>
                      <m:t>=</m:t>
                    </m:r>
                    <m:r>
                      <a:rPr lang="en-US" altLang="zh-CN" sz="2400" b="1" i="1" dirty="0" smtClean="0">
                        <a:solidFill>
                          <a:srgbClr val="002060"/>
                        </a:solidFill>
                        <a:latin typeface="Cambria Math"/>
                        <a:ea typeface="+mn-ea"/>
                      </a:rPr>
                      <m:t>𝑱</m:t>
                    </m:r>
                    <m:r>
                      <a:rPr lang="en-US" altLang="zh-CN" sz="2400" b="1" i="0" dirty="0" smtClean="0">
                        <a:solidFill>
                          <a:srgbClr val="002060"/>
                        </a:solidFill>
                        <a:latin typeface="Cambria Math" panose="02040503050406030204" pitchFamily="18" charset="0"/>
                        <a:ea typeface="+mn-ea"/>
                      </a:rPr>
                      <m:t>,</m:t>
                    </m:r>
                  </m:oMath>
                </a14:m>
                <a:endParaRPr lang="en-US" altLang="zh-CN" sz="2400" b="1" dirty="0">
                  <a:solidFill>
                    <a:srgbClr val="002060"/>
                  </a:solidFill>
                  <a:latin typeface="+mn-ea"/>
                  <a:ea typeface="+mn-ea"/>
                </a:endParaRPr>
              </a:p>
              <a:p>
                <a:pPr>
                  <a:spcBef>
                    <a:spcPct val="0"/>
                  </a:spcBef>
                  <a:buSzTx/>
                  <a:buNone/>
                </a:pPr>
                <a:r>
                  <a:rPr lang="en-US" altLang="zh-CN" sz="2400" b="1" dirty="0">
                    <a:solidFill>
                      <a:srgbClr val="002060"/>
                    </a:solidFill>
                    <a:latin typeface="+mn-ea"/>
                    <a:ea typeface="+mn-ea"/>
                  </a:rPr>
                  <a:t> </a:t>
                </a:r>
                <a:r>
                  <a:rPr lang="zh-CN" altLang="en-US" sz="2400" b="1" dirty="0">
                    <a:solidFill>
                      <a:srgbClr val="002060"/>
                    </a:solidFill>
                    <a:latin typeface="+mn-ea"/>
                    <a:ea typeface="+mn-ea"/>
                  </a:rPr>
                  <a:t>并计算</a:t>
                </a:r>
                <a14:m>
                  <m:oMath xmlns:m="http://schemas.openxmlformats.org/officeDocument/2006/math">
                    <m:sSup>
                      <m:sSupPr>
                        <m:ctrlPr>
                          <a:rPr lang="en-US" altLang="zh-CN" sz="2400" b="1" i="1" smtClean="0">
                            <a:solidFill>
                              <a:srgbClr val="002060"/>
                            </a:solidFill>
                            <a:latin typeface="Cambria Math" panose="02040503050406030204" pitchFamily="18" charset="0"/>
                            <a:ea typeface="+mn-ea"/>
                          </a:rPr>
                        </m:ctrlPr>
                      </m:sSupPr>
                      <m:e>
                        <m:r>
                          <a:rPr lang="en-US" altLang="zh-CN" sz="2400" b="1" i="1" smtClean="0">
                            <a:solidFill>
                              <a:srgbClr val="002060"/>
                            </a:solidFill>
                            <a:latin typeface="Cambria Math" panose="02040503050406030204" pitchFamily="18" charset="0"/>
                            <a:ea typeface="+mn-ea"/>
                          </a:rPr>
                          <m:t>𝑨</m:t>
                        </m:r>
                      </m:e>
                      <m:sup>
                        <m:r>
                          <a:rPr lang="en-US" altLang="zh-CN" sz="2400" b="1" i="1" smtClean="0">
                            <a:solidFill>
                              <a:srgbClr val="002060"/>
                            </a:solidFill>
                            <a:latin typeface="Cambria Math" panose="02040503050406030204" pitchFamily="18" charset="0"/>
                            <a:ea typeface="+mn-ea"/>
                          </a:rPr>
                          <m:t>𝟏𝟎</m:t>
                        </m:r>
                      </m:sup>
                    </m:sSup>
                  </m:oMath>
                </a14:m>
                <a:r>
                  <a:rPr lang="en-US" altLang="zh-CN" sz="2400" b="1" dirty="0">
                    <a:solidFill>
                      <a:srgbClr val="002060"/>
                    </a:solidFill>
                    <a:latin typeface="+mn-ea"/>
                    <a:ea typeface="+mn-ea"/>
                  </a:rPr>
                  <a:t>.</a:t>
                </a:r>
                <a:r>
                  <a:rPr lang="zh-CN" altLang="en-US" sz="2400" b="1" dirty="0">
                    <a:solidFill>
                      <a:srgbClr val="006666"/>
                    </a:solidFill>
                    <a:latin typeface="+mn-ea"/>
                  </a:rPr>
                  <a:t> （</a:t>
                </a:r>
                <a:r>
                  <a:rPr lang="en-US" altLang="zh-CN" sz="2400" b="1" dirty="0">
                    <a:solidFill>
                      <a:srgbClr val="006666"/>
                    </a:solidFill>
                    <a:latin typeface="+mn-ea"/>
                  </a:rPr>
                  <a:t>p.061</a:t>
                </a:r>
                <a:r>
                  <a:rPr lang="zh-CN" altLang="en-US" sz="2400" b="1" dirty="0">
                    <a:solidFill>
                      <a:srgbClr val="006666"/>
                    </a:solidFill>
                    <a:latin typeface="+mn-ea"/>
                  </a:rPr>
                  <a:t>例</a:t>
                </a:r>
                <a:r>
                  <a:rPr lang="en-US" altLang="zh-CN" sz="2400" b="1" dirty="0">
                    <a:solidFill>
                      <a:srgbClr val="006666"/>
                    </a:solidFill>
                    <a:latin typeface="+mn-ea"/>
                  </a:rPr>
                  <a:t>3.1.6</a:t>
                </a:r>
                <a:r>
                  <a:rPr lang="zh-CN" altLang="en-US" sz="2400" b="1" dirty="0">
                    <a:solidFill>
                      <a:srgbClr val="006666"/>
                    </a:solidFill>
                    <a:latin typeface="+mn-ea"/>
                  </a:rPr>
                  <a:t>）</a:t>
                </a:r>
              </a:p>
              <a:p>
                <a:pPr eaLnBrk="1" hangingPunct="1">
                  <a:spcBef>
                    <a:spcPct val="0"/>
                  </a:spcBef>
                  <a:buSzTx/>
                  <a:buFontTx/>
                  <a:buNone/>
                </a:pPr>
                <a:endParaRPr lang="zh-CN" altLang="en-US" sz="2400" b="1" dirty="0">
                  <a:solidFill>
                    <a:srgbClr val="002060"/>
                  </a:solidFill>
                  <a:latin typeface="+mn-ea"/>
                  <a:ea typeface="+mn-ea"/>
                </a:endParaRPr>
              </a:p>
            </p:txBody>
          </p:sp>
        </mc:Choice>
        <mc:Fallback xmlns="">
          <p:sp>
            <p:nvSpPr>
              <p:cNvPr id="6" name="Rectangle 13"/>
              <p:cNvSpPr>
                <a:spLocks noRot="1" noChangeAspect="1" noMove="1" noResize="1" noEditPoints="1" noAdjustHandles="1" noChangeArrowheads="1" noChangeShapeType="1" noTextEdit="1"/>
              </p:cNvSpPr>
              <p:nvPr/>
            </p:nvSpPr>
            <p:spPr bwMode="auto">
              <a:xfrm>
                <a:off x="702517" y="1193212"/>
                <a:ext cx="7352912" cy="1805238"/>
              </a:xfrm>
              <a:prstGeom prst="rect">
                <a:avLst/>
              </a:prstGeom>
              <a:blipFill>
                <a:blip r:embed="rId5"/>
                <a:stretch>
                  <a:fillRect l="-124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13"/>
              <p:cNvSpPr>
                <a:spLocks noChangeArrowheads="1"/>
              </p:cNvSpPr>
              <p:nvPr/>
            </p:nvSpPr>
            <p:spPr bwMode="auto">
              <a:xfrm>
                <a:off x="702517" y="2729194"/>
                <a:ext cx="7531587" cy="43973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000" b="1" dirty="0">
                    <a:solidFill>
                      <a:srgbClr val="006666"/>
                    </a:solidFill>
                    <a:latin typeface="+mn-ea"/>
                    <a:ea typeface="+mn-ea"/>
                  </a:rPr>
                  <a:t>方程组</a:t>
                </a:r>
                <a14:m>
                  <m:oMath xmlns:m="http://schemas.openxmlformats.org/officeDocument/2006/math">
                    <m:d>
                      <m:dPr>
                        <m:endChr m:val=""/>
                        <m:ctrlPr>
                          <a:rPr lang="zh-CN" altLang="en-US" sz="2000" b="1" i="1">
                            <a:latin typeface="Cambria Math" panose="02040503050406030204" pitchFamily="18" charset="0"/>
                          </a:rPr>
                        </m:ctrlPr>
                      </m:dPr>
                      <m:e>
                        <m:r>
                          <a:rPr lang="zh-CN" altLang="en-US" sz="2000" b="1" i="1">
                            <a:latin typeface="Cambria Math"/>
                          </a:rPr>
                          <m:t>𝑨</m:t>
                        </m:r>
                        <m:r>
                          <a:rPr lang="zh-CN" altLang="en-US" sz="2000" b="1">
                            <a:latin typeface="Cambria Math"/>
                          </a:rPr>
                          <m:t>−</m:t>
                        </m:r>
                        <m:r>
                          <a:rPr lang="zh-CN" altLang="en-US" sz="2000" b="1" i="1">
                            <a:latin typeface="Cambria Math"/>
                          </a:rPr>
                          <m:t>𝑬</m:t>
                        </m:r>
                        <m:r>
                          <a:rPr lang="zh-CN" altLang="en-US" sz="2000" b="1">
                            <a:latin typeface="Cambria Math"/>
                          </a:rPr>
                          <m:t>)</m:t>
                        </m:r>
                        <m:r>
                          <a:rPr lang="en-US" altLang="zh-CN" sz="2000" b="1" i="1" smtClean="0">
                            <a:latin typeface="Cambria Math" panose="02040503050406030204" pitchFamily="18" charset="0"/>
                          </a:rPr>
                          <m:t>𝒙</m:t>
                        </m:r>
                        <m:r>
                          <a:rPr lang="zh-CN" altLang="en-US" sz="2000" b="1">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a:rPr>
                              <m:t>𝒑</m:t>
                            </m:r>
                          </m:e>
                          <m:sub>
                            <m:r>
                              <a:rPr lang="zh-CN" altLang="en-US" sz="2000" b="1" i="1">
                                <a:latin typeface="Cambria Math"/>
                              </a:rPr>
                              <m:t>𝟐</m:t>
                            </m:r>
                          </m:sub>
                        </m:sSub>
                      </m:e>
                    </m:d>
                  </m:oMath>
                </a14:m>
                <a:r>
                  <a:rPr lang="zh-CN" altLang="en-US" sz="2000" b="1" dirty="0">
                    <a:solidFill>
                      <a:srgbClr val="006666"/>
                    </a:solidFill>
                    <a:latin typeface="+mn-ea"/>
                    <a:ea typeface="+mn-ea"/>
                  </a:rPr>
                  <a:t>的增广矩阵化简为</a:t>
                </a:r>
                <a:r>
                  <a:rPr lang="en-US" altLang="zh-CN" sz="2000" b="1" dirty="0">
                    <a:solidFill>
                      <a:srgbClr val="006666"/>
                    </a:solidFill>
                    <a:latin typeface="+mn-ea"/>
                    <a:ea typeface="+mn-ea"/>
                  </a:rPr>
                  <a:t> </a:t>
                </a:r>
                <a:endParaRPr lang="zh-CN" altLang="en-US" sz="2000" b="1" dirty="0">
                  <a:solidFill>
                    <a:srgbClr val="006666"/>
                  </a:solidFill>
                  <a:latin typeface="+mn-ea"/>
                  <a:ea typeface="+mn-ea"/>
                </a:endParaRPr>
              </a:p>
            </p:txBody>
          </p:sp>
        </mc:Choice>
        <mc:Fallback xmlns="">
          <p:sp>
            <p:nvSpPr>
              <p:cNvPr id="7" name="Rectangle 13"/>
              <p:cNvSpPr>
                <a:spLocks noRot="1" noChangeAspect="1" noMove="1" noResize="1" noEditPoints="1" noAdjustHandles="1" noChangeArrowheads="1" noChangeShapeType="1" noTextEdit="1"/>
              </p:cNvSpPr>
              <p:nvPr/>
            </p:nvSpPr>
            <p:spPr bwMode="auto">
              <a:xfrm>
                <a:off x="702517" y="2729194"/>
                <a:ext cx="7531587" cy="439736"/>
              </a:xfrm>
              <a:prstGeom prst="rect">
                <a:avLst/>
              </a:prstGeom>
              <a:blipFill>
                <a:blip r:embed="rId7"/>
                <a:stretch>
                  <a:fillRect l="-809" t="-156944" b="-23055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155386" y="3223680"/>
                <a:ext cx="2893869" cy="918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b="1" i="1">
                              <a:latin typeface="Cambria Math" panose="02040503050406030204" pitchFamily="18" charset="0"/>
                            </a:rPr>
                          </m:ctrlPr>
                        </m:dPr>
                        <m:e>
                          <m:m>
                            <m:mPr>
                              <m:mcs>
                                <m:mc>
                                  <m:mcPr>
                                    <m:count m:val="4"/>
                                    <m:mcJc m:val="center"/>
                                  </m:mcPr>
                                </m:mc>
                              </m:mcs>
                              <m:ctrlPr>
                                <a:rPr lang="zh-CN" altLang="en-US" sz="2000" b="1" i="1">
                                  <a:latin typeface="Cambria Math" panose="02040503050406030204" pitchFamily="18" charset="0"/>
                                </a:rPr>
                              </m:ctrlPr>
                            </m:mPr>
                            <m:mr>
                              <m:e>
                                <m:r>
                                  <a:rPr lang="zh-CN" altLang="en-US" sz="2000" b="1">
                                    <a:latin typeface="Cambria Math" panose="02040503050406030204" pitchFamily="18" charset="0"/>
                                  </a:rPr>
                                  <m:t>−</m:t>
                                </m:r>
                                <m:r>
                                  <a:rPr lang="zh-CN" altLang="en-US" sz="2000" b="1" i="1">
                                    <a:latin typeface="Cambria Math" panose="02040503050406030204" pitchFamily="18" charset="0"/>
                                  </a:rPr>
                                  <m:t>𝟏</m:t>
                                </m:r>
                              </m:e>
                              <m:e>
                                <m:r>
                                  <a:rPr lang="zh-CN" altLang="en-US" sz="2000" b="1">
                                    <a:latin typeface="Cambria Math" panose="02040503050406030204" pitchFamily="18" charset="0"/>
                                  </a:rPr>
                                  <m:t>−</m:t>
                                </m:r>
                                <m:r>
                                  <a:rPr lang="zh-CN" altLang="en-US" sz="2000" b="1" i="1">
                                    <a:latin typeface="Cambria Math" panose="02040503050406030204" pitchFamily="18" charset="0"/>
                                  </a:rPr>
                                  <m:t>𝟏</m:t>
                                </m:r>
                              </m:e>
                              <m:e>
                                <m:r>
                                  <a:rPr lang="zh-CN" altLang="en-US" sz="2000" b="1" i="1">
                                    <a:latin typeface="Cambria Math" panose="02040503050406030204" pitchFamily="18" charset="0"/>
                                  </a:rPr>
                                  <m:t>𝟑</m:t>
                                </m:r>
                              </m:e>
                              <m:e>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𝒄</m:t>
                                    </m:r>
                                  </m:e>
                                  <m:sub>
                                    <m:r>
                                      <a:rPr lang="zh-CN" altLang="en-US" sz="2000" b="1" i="1">
                                        <a:latin typeface="Cambria Math" panose="02040503050406030204" pitchFamily="18" charset="0"/>
                                      </a:rPr>
                                      <m:t>𝟏</m:t>
                                    </m:r>
                                  </m:sub>
                                </m:sSub>
                              </m:e>
                            </m:mr>
                            <m:mr>
                              <m:e>
                                <m:r>
                                  <a:rPr lang="zh-CN" altLang="en-US" sz="2000" b="1" i="1">
                                    <a:latin typeface="Cambria Math" panose="02040503050406030204" pitchFamily="18" charset="0"/>
                                  </a:rPr>
                                  <m:t>𝟎</m:t>
                                </m:r>
                              </m:e>
                              <m:e>
                                <m:r>
                                  <a:rPr lang="zh-CN" altLang="en-US" sz="2000" b="1" i="1">
                                    <a:latin typeface="Cambria Math" panose="02040503050406030204" pitchFamily="18" charset="0"/>
                                  </a:rPr>
                                  <m:t>𝟎</m:t>
                                </m:r>
                              </m:e>
                              <m:e>
                                <m:r>
                                  <a:rPr lang="zh-CN" altLang="en-US" sz="2000" b="1" i="1">
                                    <a:latin typeface="Cambria Math" panose="02040503050406030204" pitchFamily="18" charset="0"/>
                                  </a:rPr>
                                  <m:t>𝟎</m:t>
                                </m:r>
                              </m:e>
                              <m:e>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𝒄</m:t>
                                    </m:r>
                                  </m:e>
                                  <m:sub>
                                    <m:r>
                                      <a:rPr lang="zh-CN" altLang="en-US" sz="2000" b="1" i="1">
                                        <a:latin typeface="Cambria Math" panose="02040503050406030204" pitchFamily="18" charset="0"/>
                                      </a:rPr>
                                      <m:t>𝟏</m:t>
                                    </m:r>
                                  </m:sub>
                                </m:sSub>
                                <m:r>
                                  <a:rPr lang="zh-CN" altLang="en-US" sz="2000" b="1">
                                    <a:latin typeface="Cambria Math" panose="02040503050406030204" pitchFamily="18" charset="0"/>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𝒄</m:t>
                                    </m:r>
                                  </m:e>
                                  <m:sub>
                                    <m:r>
                                      <a:rPr lang="zh-CN" altLang="en-US" sz="2000" b="1" i="1">
                                        <a:latin typeface="Cambria Math" panose="02040503050406030204" pitchFamily="18" charset="0"/>
                                      </a:rPr>
                                      <m:t>𝟐</m:t>
                                    </m:r>
                                  </m:sub>
                                </m:sSub>
                              </m:e>
                            </m:mr>
                            <m:mr>
                              <m:e>
                                <m:r>
                                  <a:rPr lang="zh-CN" altLang="en-US" sz="2000" b="1" i="1">
                                    <a:latin typeface="Cambria Math" panose="02040503050406030204" pitchFamily="18" charset="0"/>
                                  </a:rPr>
                                  <m:t>𝟎</m:t>
                                </m:r>
                              </m:e>
                              <m:e>
                                <m:r>
                                  <a:rPr lang="zh-CN" altLang="en-US" sz="2000" b="1" i="1">
                                    <a:latin typeface="Cambria Math" panose="02040503050406030204" pitchFamily="18" charset="0"/>
                                  </a:rPr>
                                  <m:t>𝟎</m:t>
                                </m:r>
                              </m:e>
                              <m:e>
                                <m:r>
                                  <a:rPr lang="zh-CN" altLang="en-US" sz="2000" b="1" i="1">
                                    <a:latin typeface="Cambria Math" panose="02040503050406030204" pitchFamily="18" charset="0"/>
                                  </a:rPr>
                                  <m:t>𝟎</m:t>
                                </m:r>
                              </m:e>
                              <m:e>
                                <m:r>
                                  <a:rPr lang="zh-CN" altLang="en-US" sz="2000" b="1" i="1">
                                    <a:latin typeface="Cambria Math" panose="02040503050406030204" pitchFamily="18" charset="0"/>
                                  </a:rPr>
                                  <m:t>𝟎</m:t>
                                </m:r>
                              </m:e>
                            </m:mr>
                          </m:m>
                        </m:e>
                      </m:d>
                    </m:oMath>
                  </m:oMathPara>
                </a14:m>
                <a:endParaRPr lang="zh-CN" altLang="en-US" sz="2000" b="1" dirty="0"/>
              </a:p>
            </p:txBody>
          </p:sp>
        </mc:Choice>
        <mc:Fallback xmlns="">
          <p:sp>
            <p:nvSpPr>
              <p:cNvPr id="8" name="矩形 7"/>
              <p:cNvSpPr>
                <a:spLocks noRot="1" noChangeAspect="1" noMove="1" noResize="1" noEditPoints="1" noAdjustHandles="1" noChangeArrowheads="1" noChangeShapeType="1" noTextEdit="1"/>
              </p:cNvSpPr>
              <p:nvPr/>
            </p:nvSpPr>
            <p:spPr>
              <a:xfrm>
                <a:off x="2155386" y="3223680"/>
                <a:ext cx="2893869" cy="91890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Rectangle 13"/>
              <p:cNvSpPr>
                <a:spLocks noChangeArrowheads="1"/>
              </p:cNvSpPr>
              <p:nvPr/>
            </p:nvSpPr>
            <p:spPr bwMode="auto">
              <a:xfrm>
                <a:off x="773798" y="4025184"/>
                <a:ext cx="7352912" cy="90415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SzPct val="85000"/>
                  <a:buBlip>
                    <a:blip r:embed="rId2"/>
                  </a:buBlip>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7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7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7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None/>
                </a:pPr>
                <a:r>
                  <a:rPr lang="zh-CN" altLang="en-US" sz="2000" b="1" dirty="0">
                    <a:solidFill>
                      <a:srgbClr val="006666"/>
                    </a:solidFill>
                    <a:latin typeface="+mn-ea"/>
                    <a:ea typeface="+mn-ea"/>
                  </a:rPr>
                  <a:t>当</a:t>
                </a:r>
                <a14:m>
                  <m:oMath xmlns:m="http://schemas.openxmlformats.org/officeDocument/2006/math">
                    <m:sSub>
                      <m:sSubPr>
                        <m:ctrlPr>
                          <a:rPr lang="en-US" altLang="zh-CN" sz="2000" b="1" i="1" smtClean="0">
                            <a:solidFill>
                              <a:srgbClr val="006666"/>
                            </a:solidFill>
                            <a:latin typeface="Cambria Math" panose="02040503050406030204" pitchFamily="18" charset="0"/>
                            <a:ea typeface="+mn-ea"/>
                          </a:rPr>
                        </m:ctrlPr>
                      </m:sSubPr>
                      <m:e>
                        <m:r>
                          <a:rPr lang="en-US" altLang="zh-CN" sz="2000" b="1" i="1" smtClean="0">
                            <a:solidFill>
                              <a:srgbClr val="006666"/>
                            </a:solidFill>
                            <a:latin typeface="Cambria Math"/>
                            <a:ea typeface="+mn-ea"/>
                          </a:rPr>
                          <m:t>𝒄</m:t>
                        </m:r>
                      </m:e>
                      <m:sub>
                        <m:r>
                          <a:rPr lang="en-US" altLang="zh-CN" sz="2000" b="1" i="1" smtClean="0">
                            <a:solidFill>
                              <a:srgbClr val="006666"/>
                            </a:solidFill>
                            <a:latin typeface="Cambria Math"/>
                            <a:ea typeface="+mn-ea"/>
                          </a:rPr>
                          <m:t>𝟏</m:t>
                        </m:r>
                      </m:sub>
                    </m:sSub>
                    <m:r>
                      <a:rPr lang="en-US" altLang="zh-CN" sz="2000" b="1" i="1" smtClean="0">
                        <a:solidFill>
                          <a:srgbClr val="006666"/>
                        </a:solidFill>
                        <a:latin typeface="Cambria Math"/>
                        <a:ea typeface="+mn-ea"/>
                      </a:rPr>
                      <m:t>=</m:t>
                    </m:r>
                    <m:sSub>
                      <m:sSubPr>
                        <m:ctrlPr>
                          <a:rPr lang="en-US" altLang="zh-CN" sz="2000" b="1" i="1" smtClean="0">
                            <a:solidFill>
                              <a:srgbClr val="006666"/>
                            </a:solidFill>
                            <a:latin typeface="Cambria Math" panose="02040503050406030204" pitchFamily="18" charset="0"/>
                            <a:ea typeface="+mn-ea"/>
                          </a:rPr>
                        </m:ctrlPr>
                      </m:sSubPr>
                      <m:e>
                        <m:r>
                          <a:rPr lang="en-US" altLang="zh-CN" sz="2000" b="1" i="1" smtClean="0">
                            <a:solidFill>
                              <a:srgbClr val="006666"/>
                            </a:solidFill>
                            <a:latin typeface="Cambria Math"/>
                            <a:ea typeface="+mn-ea"/>
                          </a:rPr>
                          <m:t>𝒄</m:t>
                        </m:r>
                      </m:e>
                      <m:sub>
                        <m:r>
                          <a:rPr lang="en-US" altLang="zh-CN" sz="2000" b="1" i="1" smtClean="0">
                            <a:solidFill>
                              <a:srgbClr val="006666"/>
                            </a:solidFill>
                            <a:latin typeface="Cambria Math"/>
                            <a:ea typeface="+mn-ea"/>
                          </a:rPr>
                          <m:t>𝟐</m:t>
                        </m:r>
                      </m:sub>
                    </m:sSub>
                    <m:r>
                      <a:rPr lang="en-US" altLang="zh-CN" sz="2000" b="1" i="1" smtClean="0">
                        <a:solidFill>
                          <a:srgbClr val="006666"/>
                        </a:solidFill>
                        <a:latin typeface="Cambria Math"/>
                        <a:ea typeface="+mn-ea"/>
                      </a:rPr>
                      <m:t>=</m:t>
                    </m:r>
                    <m:r>
                      <a:rPr lang="en-US" altLang="zh-CN" sz="2000" b="1" i="1" smtClean="0">
                        <a:solidFill>
                          <a:srgbClr val="0070C0"/>
                        </a:solidFill>
                        <a:latin typeface="Cambria Math"/>
                        <a:ea typeface="+mn-ea"/>
                      </a:rPr>
                      <m:t>𝟏</m:t>
                    </m:r>
                  </m:oMath>
                </a14:m>
                <a:r>
                  <a:rPr lang="zh-CN" altLang="en-US" sz="2000" b="1" dirty="0">
                    <a:solidFill>
                      <a:srgbClr val="006666"/>
                    </a:solidFill>
                    <a:latin typeface="+mn-ea"/>
                    <a:ea typeface="+mn-ea"/>
                  </a:rPr>
                  <a:t>时</a:t>
                </a:r>
                <a:r>
                  <a:rPr lang="en-US" altLang="zh-CN" sz="2000" b="1" dirty="0">
                    <a:solidFill>
                      <a:srgbClr val="006666"/>
                    </a:solidFill>
                    <a:latin typeface="+mn-ea"/>
                    <a:ea typeface="+mn-ea"/>
                  </a:rPr>
                  <a:t>, </a:t>
                </a:r>
                <a:r>
                  <a:rPr lang="zh-CN" altLang="en-US" sz="2000" b="1" dirty="0">
                    <a:solidFill>
                      <a:srgbClr val="006666"/>
                    </a:solidFill>
                    <a:latin typeface="+mn-ea"/>
                    <a:ea typeface="+mn-ea"/>
                  </a:rPr>
                  <a:t>方程组</a:t>
                </a:r>
                <a14:m>
                  <m:oMath xmlns:m="http://schemas.openxmlformats.org/officeDocument/2006/math">
                    <m:d>
                      <m:dPr>
                        <m:endChr m:val=""/>
                        <m:ctrlPr>
                          <a:rPr lang="zh-CN" altLang="en-US" sz="2000" b="1" i="1">
                            <a:latin typeface="Cambria Math" panose="02040503050406030204" pitchFamily="18" charset="0"/>
                          </a:rPr>
                        </m:ctrlPr>
                      </m:dPr>
                      <m:e>
                        <m:r>
                          <a:rPr lang="zh-CN" altLang="en-US" sz="2000" b="1" i="1">
                            <a:latin typeface="Cambria Math"/>
                          </a:rPr>
                          <m:t>𝑨</m:t>
                        </m:r>
                        <m:r>
                          <a:rPr lang="zh-CN" altLang="en-US" sz="2000" b="1">
                            <a:latin typeface="Cambria Math"/>
                          </a:rPr>
                          <m:t>−</m:t>
                        </m:r>
                        <m:r>
                          <a:rPr lang="zh-CN" altLang="en-US" sz="2000" b="1" i="1">
                            <a:latin typeface="Cambria Math"/>
                          </a:rPr>
                          <m:t>𝑬</m:t>
                        </m:r>
                        <m:r>
                          <a:rPr lang="zh-CN" altLang="en-US" sz="2000" b="1">
                            <a:latin typeface="Cambria Math"/>
                          </a:rPr>
                          <m:t>)</m:t>
                        </m:r>
                        <m:r>
                          <a:rPr lang="en-US" altLang="zh-CN" sz="2000" b="1" i="1" smtClean="0">
                            <a:latin typeface="Cambria Math" panose="02040503050406030204" pitchFamily="18" charset="0"/>
                          </a:rPr>
                          <m:t>𝒙</m:t>
                        </m:r>
                        <m:r>
                          <a:rPr lang="zh-CN" altLang="en-US" sz="2000" b="1">
                            <a:latin typeface="Cambria Math"/>
                          </a:rPr>
                          <m:t>=</m:t>
                        </m:r>
                        <m:sSub>
                          <m:sSubPr>
                            <m:ctrlPr>
                              <a:rPr lang="zh-CN" altLang="en-US" sz="2000" b="1" i="1">
                                <a:latin typeface="Cambria Math" panose="02040503050406030204" pitchFamily="18" charset="0"/>
                              </a:rPr>
                            </m:ctrlPr>
                          </m:sSubPr>
                          <m:e>
                            <m:r>
                              <a:rPr lang="zh-CN" altLang="en-US" sz="2000" b="1" i="1">
                                <a:latin typeface="Cambria Math" panose="02040503050406030204" pitchFamily="18" charset="0"/>
                              </a:rPr>
                              <m:t>𝒑</m:t>
                            </m:r>
                          </m:e>
                          <m:sub>
                            <m:r>
                              <a:rPr lang="zh-CN" altLang="en-US" sz="2000" b="1" i="1">
                                <a:latin typeface="Cambria Math"/>
                              </a:rPr>
                              <m:t>𝟐</m:t>
                            </m:r>
                          </m:sub>
                        </m:sSub>
                      </m:e>
                    </m:d>
                  </m:oMath>
                </a14:m>
                <a:r>
                  <a:rPr lang="zh-CN" altLang="en-US" sz="2000" b="1" dirty="0">
                    <a:solidFill>
                      <a:srgbClr val="006666"/>
                    </a:solidFill>
                    <a:latin typeface="+mn-ea"/>
                    <a:ea typeface="+mn-ea"/>
                  </a:rPr>
                  <a:t>有解</a:t>
                </a:r>
                <a14:m>
                  <m:oMath xmlns:m="http://schemas.openxmlformats.org/officeDocument/2006/math">
                    <m:sSub>
                      <m:sSubPr>
                        <m:ctrlPr>
                          <a:rPr lang="en-US" altLang="zh-CN" sz="2000" b="1" i="1">
                            <a:solidFill>
                              <a:srgbClr val="006666"/>
                            </a:solidFill>
                            <a:latin typeface="Cambria Math" panose="02040503050406030204" pitchFamily="18" charset="0"/>
                          </a:rPr>
                        </m:ctrlPr>
                      </m:sSubPr>
                      <m:e>
                        <m:r>
                          <a:rPr lang="en-US" altLang="zh-CN" sz="2000" b="1" i="1">
                            <a:solidFill>
                              <a:srgbClr val="006666"/>
                            </a:solidFill>
                            <a:latin typeface="Cambria Math"/>
                          </a:rPr>
                          <m:t>𝒑</m:t>
                        </m:r>
                      </m:e>
                      <m:sub>
                        <m:r>
                          <a:rPr lang="en-US" altLang="zh-CN" sz="2000" b="1" i="1">
                            <a:solidFill>
                              <a:srgbClr val="006666"/>
                            </a:solidFill>
                            <a:latin typeface="Cambria Math"/>
                          </a:rPr>
                          <m:t>𝟑</m:t>
                        </m:r>
                      </m:sub>
                    </m:sSub>
                    <m:r>
                      <a:rPr lang="en-US" altLang="zh-CN" sz="2000" b="1" i="1">
                        <a:solidFill>
                          <a:srgbClr val="006666"/>
                        </a:solidFill>
                        <a:latin typeface="Cambria Math"/>
                      </a:rPr>
                      <m:t>=</m:t>
                    </m:r>
                    <m:d>
                      <m:dPr>
                        <m:begChr m:val="["/>
                        <m:endChr m:val="]"/>
                        <m:ctrlPr>
                          <a:rPr lang="en-US" altLang="zh-CN" sz="2000" b="1" i="1">
                            <a:solidFill>
                              <a:srgbClr val="006666"/>
                            </a:solidFill>
                            <a:latin typeface="Cambria Math" panose="02040503050406030204" pitchFamily="18" charset="0"/>
                          </a:rPr>
                        </m:ctrlPr>
                      </m:dPr>
                      <m:e>
                        <m:m>
                          <m:mPr>
                            <m:mcs>
                              <m:mc>
                                <m:mcPr>
                                  <m:count m:val="1"/>
                                  <m:mcJc m:val="center"/>
                                </m:mcPr>
                              </m:mc>
                            </m:mcs>
                            <m:ctrlPr>
                              <a:rPr lang="en-US" altLang="zh-CN" sz="2000" b="1" i="1">
                                <a:solidFill>
                                  <a:srgbClr val="006666"/>
                                </a:solidFill>
                                <a:latin typeface="Cambria Math" panose="02040503050406030204" pitchFamily="18" charset="0"/>
                              </a:rPr>
                            </m:ctrlPr>
                          </m:mPr>
                          <m:mr>
                            <m:e>
                              <m:r>
                                <m:rPr>
                                  <m:brk m:alnAt="7"/>
                                </m:rPr>
                                <a:rPr lang="en-US" altLang="zh-CN" sz="2000" b="1" i="1">
                                  <a:solidFill>
                                    <a:srgbClr val="006666"/>
                                  </a:solidFill>
                                  <a:latin typeface="Cambria Math" panose="02040503050406030204" pitchFamily="18" charset="0"/>
                                </a:rPr>
                                <m:t>𝟐</m:t>
                              </m:r>
                            </m:e>
                          </m:mr>
                          <m:mr>
                            <m:e>
                              <m:r>
                                <a:rPr lang="en-US" altLang="zh-CN" sz="2000" b="1" i="1">
                                  <a:solidFill>
                                    <a:srgbClr val="006666"/>
                                  </a:solidFill>
                                  <a:latin typeface="Cambria Math" panose="02040503050406030204" pitchFamily="18" charset="0"/>
                                </a:rPr>
                                <m:t>𝟎</m:t>
                              </m:r>
                            </m:e>
                          </m:mr>
                          <m:mr>
                            <m:e>
                              <m:r>
                                <a:rPr lang="en-US" altLang="zh-CN" sz="2000" b="1" i="1">
                                  <a:solidFill>
                                    <a:srgbClr val="006666"/>
                                  </a:solidFill>
                                  <a:latin typeface="Cambria Math" panose="02040503050406030204" pitchFamily="18" charset="0"/>
                                </a:rPr>
                                <m:t>𝟏</m:t>
                              </m:r>
                            </m:e>
                          </m:mr>
                        </m:m>
                      </m:e>
                    </m:d>
                  </m:oMath>
                </a14:m>
                <a:r>
                  <a:rPr lang="en-US" altLang="zh-CN" sz="2000" b="1" dirty="0">
                    <a:solidFill>
                      <a:srgbClr val="006666"/>
                    </a:solidFill>
                    <a:latin typeface="+mn-ea"/>
                    <a:ea typeface="+mn-ea"/>
                  </a:rPr>
                  <a:t>.</a:t>
                </a:r>
                <a:endParaRPr lang="zh-CN" altLang="en-US" sz="2000" b="1" dirty="0">
                  <a:solidFill>
                    <a:srgbClr val="006666"/>
                  </a:solidFill>
                  <a:latin typeface="+mn-ea"/>
                  <a:ea typeface="+mn-ea"/>
                </a:endParaRPr>
              </a:p>
            </p:txBody>
          </p:sp>
        </mc:Choice>
        <mc:Fallback xmlns="">
          <p:sp>
            <p:nvSpPr>
              <p:cNvPr id="9" name="Rectangle 13"/>
              <p:cNvSpPr>
                <a:spLocks noRot="1" noChangeAspect="1" noMove="1" noResize="1" noEditPoints="1" noAdjustHandles="1" noChangeArrowheads="1" noChangeShapeType="1" noTextEdit="1"/>
              </p:cNvSpPr>
              <p:nvPr/>
            </p:nvSpPr>
            <p:spPr bwMode="auto">
              <a:xfrm>
                <a:off x="773798" y="4025184"/>
                <a:ext cx="7352912" cy="904158"/>
              </a:xfrm>
              <a:prstGeom prst="rect">
                <a:avLst/>
              </a:prstGeom>
              <a:blipFill>
                <a:blip r:embed="rId9"/>
                <a:stretch>
                  <a:fillRect l="-91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170023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65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4250"/>
                            </p:stCondLst>
                            <p:childTnLst>
                              <p:par>
                                <p:cTn id="13" presetID="10" presetClass="entr" presetSubtype="0" fill="hold" grpId="0" nodeType="afterEffect">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iterate type="lt">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iterate type="lt">
                                    <p:tmPct val="10000"/>
                                  </p:iterate>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7" grpId="0"/>
      <p:bldP spid="8"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7797204"/>
      </p:ext>
    </p:extLst>
  </p:cSld>
  <p:clrMapOvr>
    <a:masterClrMapping/>
  </p:clrMapOvr>
  <p:transition spd="slow">
    <p:strips dir="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a:extLst>
                  <a:ext uri="{FF2B5EF4-FFF2-40B4-BE49-F238E27FC236}">
                    <a16:creationId xmlns:a16="http://schemas.microsoft.com/office/drawing/2014/main" id="{A5598526-04A8-48CB-AA1E-CA813439AD85}"/>
                  </a:ext>
                </a:extLst>
              </p:cNvPr>
              <p:cNvSpPr>
                <a:spLocks noGrp="1"/>
              </p:cNvSpPr>
              <p:nvPr>
                <p:ph type="body" sz="quarter" idx="10"/>
              </p:nvPr>
            </p:nvSpPr>
            <p:spPr/>
            <p:txBody>
              <a:bodyPr/>
              <a:lstStyle/>
              <a:p>
                <a14:m>
                  <m:oMath xmlns:m="http://schemas.openxmlformats.org/officeDocument/2006/math">
                    <m:r>
                      <a:rPr lang="en-US" altLang="zh-CN" i="1">
                        <a:latin typeface="Cambria Math"/>
                      </a:rPr>
                      <m:t>𝝀</m:t>
                    </m:r>
                  </m:oMath>
                </a14:m>
                <a:r>
                  <a:rPr lang="en-US" altLang="zh-CN" dirty="0"/>
                  <a:t>-</a:t>
                </a:r>
                <a:r>
                  <a:rPr lang="zh-CN" altLang="en-US" dirty="0"/>
                  <a:t>矩阵的概念</a:t>
                </a:r>
              </a:p>
            </p:txBody>
          </p:sp>
        </mc:Choice>
        <mc:Fallback xmlns="">
          <p:sp>
            <p:nvSpPr>
              <p:cNvPr id="2" name="文本占位符 1">
                <a:extLst>
                  <a:ext uri="{FF2B5EF4-FFF2-40B4-BE49-F238E27FC236}">
                    <a16:creationId xmlns:a16="http://schemas.microsoft.com/office/drawing/2014/main" xmlns="" id="{A5598526-04A8-48CB-AA1E-CA813439AD85}"/>
                  </a:ext>
                </a:extLst>
              </p:cNvPr>
              <p:cNvSpPr>
                <a:spLocks noGrp="1" noRot="1" noChangeAspect="1" noMove="1" noResize="1" noEditPoints="1" noAdjustHandles="1" noChangeArrowheads="1" noChangeShapeType="1" noTextEdit="1"/>
              </p:cNvSpPr>
              <p:nvPr>
                <p:ph type="body" sz="quarter" idx="10"/>
              </p:nvPr>
            </p:nvSpPr>
            <p:spPr>
              <a:blipFill rotWithShape="1">
                <a:blip r:embed="rId2"/>
                <a:stretch>
                  <a:fillRect b="-27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8">
                <a:extLst>
                  <a:ext uri="{FF2B5EF4-FFF2-40B4-BE49-F238E27FC236}">
                    <a16:creationId xmlns:a16="http://schemas.microsoft.com/office/drawing/2014/main" id="{88E0C11F-6794-4FFC-92F4-CE4389D1E38A}"/>
                  </a:ext>
                </a:extLst>
              </p:cNvPr>
              <p:cNvSpPr>
                <a:spLocks noChangeArrowheads="1"/>
              </p:cNvSpPr>
              <p:nvPr/>
            </p:nvSpPr>
            <p:spPr bwMode="auto">
              <a:xfrm>
                <a:off x="695325" y="1518067"/>
                <a:ext cx="7561263" cy="1052596"/>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800" b="1" dirty="0">
                    <a:solidFill>
                      <a:schemeClr val="accent6"/>
                    </a:solidFill>
                    <a:latin typeface="+mn-ea"/>
                  </a:rPr>
                  <a:t>定义</a:t>
                </a:r>
                <a:endParaRPr lang="en-US" altLang="zh-CN" sz="2800" b="1" dirty="0">
                  <a:solidFill>
                    <a:schemeClr val="accent6"/>
                  </a:solidFill>
                  <a:latin typeface="+mn-ea"/>
                </a:endParaRPr>
              </a:p>
              <a:p>
                <a:pPr marL="361950">
                  <a:lnSpc>
                    <a:spcPct val="120000"/>
                  </a:lnSpc>
                </a:pPr>
                <a:r>
                  <a:rPr lang="zh-CN" altLang="en-US" sz="2400" b="1" i="0" dirty="0">
                    <a:latin typeface="+mj-lt"/>
                  </a:rPr>
                  <a:t>若</a:t>
                </a:r>
                <a14:m>
                  <m:oMath xmlns:m="http://schemas.openxmlformats.org/officeDocument/2006/math">
                    <m:r>
                      <a:rPr lang="en-US" altLang="zh-CN" sz="2400" b="1" i="1" smtClean="0">
                        <a:latin typeface="Cambria Math"/>
                      </a:rPr>
                      <m:t>𝝀</m:t>
                    </m:r>
                  </m:oMath>
                </a14:m>
                <a:r>
                  <a:rPr lang="zh-CN" altLang="en-US" sz="2400" b="1" dirty="0"/>
                  <a:t>-矩阵</a:t>
                </a:r>
                <a14:m>
                  <m:oMath xmlns:m="http://schemas.openxmlformats.org/officeDocument/2006/math">
                    <m:r>
                      <a:rPr lang="en-US" altLang="zh-CN" sz="2400" b="1" i="1" smtClean="0">
                        <a:latin typeface="Cambria Math"/>
                      </a:rPr>
                      <m:t>𝑨</m:t>
                    </m:r>
                    <m:d>
                      <m:dPr>
                        <m:ctrlPr>
                          <a:rPr lang="en-US" altLang="zh-CN" sz="2400" b="1" i="1" smtClean="0">
                            <a:latin typeface="Cambria Math" panose="02040503050406030204" pitchFamily="18" charset="0"/>
                          </a:rPr>
                        </m:ctrlPr>
                      </m:dPr>
                      <m:e>
                        <m:r>
                          <a:rPr lang="en-US" altLang="zh-CN" sz="2400" b="1" i="1" smtClean="0">
                            <a:latin typeface="Cambria Math"/>
                          </a:rPr>
                          <m:t>𝝀</m:t>
                        </m:r>
                      </m:e>
                    </m:d>
                    <m:r>
                      <a:rPr lang="en-US" altLang="zh-CN" sz="2400" b="1" i="1" smtClean="0">
                        <a:latin typeface="Cambria Math"/>
                      </a:rPr>
                      <m:t>,</m:t>
                    </m:r>
                    <m:r>
                      <a:rPr lang="en-US" altLang="zh-CN" sz="2400" b="1" i="1" smtClean="0">
                        <a:latin typeface="Cambria Math"/>
                      </a:rPr>
                      <m:t>𝑩</m:t>
                    </m:r>
                    <m:r>
                      <a:rPr lang="en-US" altLang="zh-CN" sz="2400" b="1" i="1" smtClean="0">
                        <a:latin typeface="Cambria Math"/>
                      </a:rPr>
                      <m:t>(</m:t>
                    </m:r>
                    <m:r>
                      <a:rPr lang="en-US" altLang="zh-CN" sz="2400" b="1" i="1" smtClean="0">
                        <a:latin typeface="Cambria Math"/>
                      </a:rPr>
                      <m:t>𝝀</m:t>
                    </m:r>
                    <m:r>
                      <a:rPr lang="en-US" altLang="zh-CN" sz="2400" b="1" i="1" smtClean="0">
                        <a:latin typeface="Cambria Math"/>
                      </a:rPr>
                      <m:t>)</m:t>
                    </m:r>
                  </m:oMath>
                </a14:m>
                <a:r>
                  <a:rPr lang="zh-CN" altLang="en-US" sz="2400" b="1" dirty="0">
                    <a:latin typeface="+mn-ea"/>
                  </a:rPr>
                  <a:t>满足</a:t>
                </a:r>
              </a:p>
            </p:txBody>
          </p:sp>
        </mc:Choice>
        <mc:Fallback xmlns="">
          <p:sp>
            <p:nvSpPr>
              <p:cNvPr id="6" name="Rectangle 8">
                <a:extLst>
                  <a:ext uri="{FF2B5EF4-FFF2-40B4-BE49-F238E27FC236}">
                    <a16:creationId xmlns:a16="http://schemas.microsoft.com/office/drawing/2014/main" xmlns=""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695325" y="1518067"/>
                <a:ext cx="7561263" cy="1052596"/>
              </a:xfrm>
              <a:prstGeom prst="rect">
                <a:avLst/>
              </a:prstGeom>
              <a:blipFill rotWithShape="1">
                <a:blip r:embed="rId3"/>
                <a:stretch>
                  <a:fillRect l="-1613" t="-1734" b="-86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073801" y="2587422"/>
                <a:ext cx="38214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kern="0" smtClean="0">
                          <a:solidFill>
                            <a:srgbClr val="000000"/>
                          </a:solidFill>
                          <a:latin typeface="Cambria Math"/>
                          <a:ea typeface="微软雅黑" panose="020B0503020204020204" pitchFamily="34" charset="-122"/>
                        </a:rPr>
                        <m:t>𝑨</m:t>
                      </m:r>
                      <m:d>
                        <m:dPr>
                          <m:ctrlPr>
                            <a:rPr lang="en-US" altLang="zh-CN" sz="2400" b="1" i="1" kern="0" smtClean="0">
                              <a:solidFill>
                                <a:srgbClr val="000000"/>
                              </a:solidFill>
                              <a:latin typeface="Cambria Math" panose="02040503050406030204" pitchFamily="18" charset="0"/>
                              <a:ea typeface="微软雅黑" panose="020B0503020204020204" pitchFamily="34" charset="-122"/>
                            </a:rPr>
                          </m:ctrlPr>
                        </m:dPr>
                        <m:e>
                          <m:r>
                            <a:rPr lang="en-US" altLang="zh-CN" sz="2400" b="1" i="1" kern="0" smtClean="0">
                              <a:solidFill>
                                <a:srgbClr val="000000"/>
                              </a:solidFill>
                              <a:latin typeface="Cambria Math"/>
                              <a:ea typeface="微软雅黑" panose="020B0503020204020204" pitchFamily="34" charset="-122"/>
                            </a:rPr>
                            <m:t>𝝀</m:t>
                          </m:r>
                        </m:e>
                      </m:d>
                      <m:r>
                        <a:rPr lang="en-US" altLang="zh-CN" sz="2400" b="1" i="1" kern="0" smtClean="0">
                          <a:solidFill>
                            <a:srgbClr val="000000"/>
                          </a:solidFill>
                          <a:latin typeface="Cambria Math"/>
                          <a:ea typeface="微软雅黑" panose="020B0503020204020204" pitchFamily="34" charset="-122"/>
                        </a:rPr>
                        <m:t>𝑩</m:t>
                      </m:r>
                      <m:d>
                        <m:dPr>
                          <m:ctrlPr>
                            <a:rPr lang="en-US" altLang="zh-CN" sz="2400" b="1" i="1" kern="0" smtClean="0">
                              <a:solidFill>
                                <a:srgbClr val="000000"/>
                              </a:solidFill>
                              <a:latin typeface="Cambria Math" panose="02040503050406030204" pitchFamily="18" charset="0"/>
                              <a:ea typeface="微软雅黑" panose="020B0503020204020204" pitchFamily="34" charset="-122"/>
                            </a:rPr>
                          </m:ctrlPr>
                        </m:dPr>
                        <m:e>
                          <m:r>
                            <a:rPr lang="en-US" altLang="zh-CN" sz="2400" b="1" i="1" kern="0" smtClean="0">
                              <a:solidFill>
                                <a:srgbClr val="000000"/>
                              </a:solidFill>
                              <a:latin typeface="Cambria Math"/>
                              <a:ea typeface="微软雅黑" panose="020B0503020204020204" pitchFamily="34" charset="-122"/>
                            </a:rPr>
                            <m:t>𝝀</m:t>
                          </m:r>
                        </m:e>
                      </m:d>
                      <m:r>
                        <a:rPr lang="en-US" altLang="zh-CN" sz="2400" b="1" i="1" kern="0" smtClean="0">
                          <a:solidFill>
                            <a:srgbClr val="000000"/>
                          </a:solidFill>
                          <a:latin typeface="Cambria Math"/>
                          <a:ea typeface="微软雅黑" panose="020B0503020204020204" pitchFamily="34" charset="-122"/>
                        </a:rPr>
                        <m:t>=</m:t>
                      </m:r>
                      <m:r>
                        <a:rPr lang="en-US" altLang="zh-CN" sz="2400" b="1" i="1" kern="0" smtClean="0">
                          <a:solidFill>
                            <a:srgbClr val="000000"/>
                          </a:solidFill>
                          <a:latin typeface="Cambria Math"/>
                          <a:ea typeface="微软雅黑" panose="020B0503020204020204" pitchFamily="34" charset="-122"/>
                        </a:rPr>
                        <m:t>𝑩</m:t>
                      </m:r>
                      <m:d>
                        <m:dPr>
                          <m:ctrlPr>
                            <a:rPr lang="en-US" altLang="zh-CN" sz="2400" b="1" i="1" kern="0" smtClean="0">
                              <a:solidFill>
                                <a:srgbClr val="000000"/>
                              </a:solidFill>
                              <a:latin typeface="Cambria Math" panose="02040503050406030204" pitchFamily="18" charset="0"/>
                              <a:ea typeface="微软雅黑" panose="020B0503020204020204" pitchFamily="34" charset="-122"/>
                            </a:rPr>
                          </m:ctrlPr>
                        </m:dPr>
                        <m:e>
                          <m:r>
                            <a:rPr lang="en-US" altLang="zh-CN" sz="2400" b="1" i="1" kern="0" smtClean="0">
                              <a:solidFill>
                                <a:srgbClr val="000000"/>
                              </a:solidFill>
                              <a:latin typeface="Cambria Math"/>
                              <a:ea typeface="微软雅黑" panose="020B0503020204020204" pitchFamily="34" charset="-122"/>
                            </a:rPr>
                            <m:t>𝝀</m:t>
                          </m:r>
                        </m:e>
                      </m:d>
                      <m:r>
                        <a:rPr lang="en-US" altLang="zh-CN" sz="2400" b="1" i="1" kern="0" smtClean="0">
                          <a:solidFill>
                            <a:srgbClr val="000000"/>
                          </a:solidFill>
                          <a:latin typeface="Cambria Math"/>
                          <a:ea typeface="微软雅黑" panose="020B0503020204020204" pitchFamily="34" charset="-122"/>
                        </a:rPr>
                        <m:t>𝑨</m:t>
                      </m:r>
                      <m:d>
                        <m:dPr>
                          <m:ctrlPr>
                            <a:rPr lang="en-US" altLang="zh-CN" sz="2400" b="1" i="1" kern="0" smtClean="0">
                              <a:solidFill>
                                <a:srgbClr val="000000"/>
                              </a:solidFill>
                              <a:latin typeface="Cambria Math" panose="02040503050406030204" pitchFamily="18" charset="0"/>
                              <a:ea typeface="微软雅黑" panose="020B0503020204020204" pitchFamily="34" charset="-122"/>
                            </a:rPr>
                          </m:ctrlPr>
                        </m:dPr>
                        <m:e>
                          <m:r>
                            <a:rPr lang="en-US" altLang="zh-CN" sz="2400" b="1" i="1" kern="0" smtClean="0">
                              <a:solidFill>
                                <a:srgbClr val="000000"/>
                              </a:solidFill>
                              <a:latin typeface="Cambria Math"/>
                              <a:ea typeface="微软雅黑" panose="020B0503020204020204" pitchFamily="34" charset="-122"/>
                            </a:rPr>
                            <m:t>𝝀</m:t>
                          </m:r>
                        </m:e>
                      </m:d>
                      <m:r>
                        <a:rPr lang="en-US" altLang="zh-CN" sz="2400" b="1" i="1" kern="0" smtClean="0">
                          <a:solidFill>
                            <a:srgbClr val="000000"/>
                          </a:solidFill>
                          <a:latin typeface="Cambria Math"/>
                          <a:ea typeface="微软雅黑" panose="020B0503020204020204" pitchFamily="34" charset="-122"/>
                        </a:rPr>
                        <m:t>=</m:t>
                      </m:r>
                      <m:r>
                        <a:rPr lang="en-US" altLang="zh-CN" sz="2400" b="1" i="1" kern="0" smtClean="0">
                          <a:solidFill>
                            <a:srgbClr val="000000"/>
                          </a:solidFill>
                          <a:latin typeface="Cambria Math"/>
                          <a:ea typeface="微软雅黑" panose="020B0503020204020204" pitchFamily="34" charset="-122"/>
                        </a:rPr>
                        <m:t>𝑬</m:t>
                      </m:r>
                    </m:oMath>
                  </m:oMathPara>
                </a14:m>
                <a:endParaRPr lang="en-US" altLang="zh-CN" sz="2400" b="1" kern="0" dirty="0">
                  <a:solidFill>
                    <a:srgbClr val="000000"/>
                  </a:solidFill>
                  <a:latin typeface="Cambria Math" panose="02040503050406030204" pitchFamily="18" charset="0"/>
                  <a:ea typeface="微软雅黑" panose="020B0503020204020204"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2073801" y="2587422"/>
                <a:ext cx="3821431" cy="461665"/>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090127" y="3073418"/>
                <a:ext cx="6296917" cy="461665"/>
              </a:xfrm>
              <a:prstGeom prst="rect">
                <a:avLst/>
              </a:prstGeom>
            </p:spPr>
            <p:txBody>
              <a:bodyPr wrap="none">
                <a:spAutoFit/>
              </a:bodyPr>
              <a:lstStyle/>
              <a:p>
                <a:r>
                  <a:rPr lang="zh-CN" altLang="en-US" sz="2400" b="1" kern="0" dirty="0">
                    <a:solidFill>
                      <a:srgbClr val="000000"/>
                    </a:solidFill>
                    <a:latin typeface="Cambria Math" panose="02040503050406030204" pitchFamily="18" charset="0"/>
                    <a:ea typeface="微软雅黑" panose="020B0503020204020204" pitchFamily="34" charset="-122"/>
                  </a:rPr>
                  <a:t>则称</a:t>
                </a:r>
                <a14:m>
                  <m:oMath xmlns:m="http://schemas.openxmlformats.org/officeDocument/2006/math">
                    <m:r>
                      <a:rPr lang="en-US" altLang="zh-CN" sz="2400" b="1" i="1" kern="0" smtClean="0">
                        <a:solidFill>
                          <a:srgbClr val="000000"/>
                        </a:solidFill>
                        <a:latin typeface="Cambria Math"/>
                        <a:ea typeface="微软雅黑" panose="020B0503020204020204" pitchFamily="34" charset="-122"/>
                      </a:rPr>
                      <m:t>𝑨</m:t>
                    </m:r>
                    <m:r>
                      <a:rPr lang="en-US" altLang="zh-CN" sz="2400" b="1" i="1" kern="0" smtClean="0">
                        <a:solidFill>
                          <a:srgbClr val="000000"/>
                        </a:solidFill>
                        <a:latin typeface="Cambria Math"/>
                        <a:ea typeface="微软雅黑" panose="020B0503020204020204" pitchFamily="34" charset="-122"/>
                      </a:rPr>
                      <m:t>(</m:t>
                    </m:r>
                    <m:r>
                      <a:rPr lang="en-US" altLang="zh-CN" sz="2400" b="1" i="1" kern="0" smtClean="0">
                        <a:solidFill>
                          <a:srgbClr val="000000"/>
                        </a:solidFill>
                        <a:latin typeface="Cambria Math"/>
                        <a:ea typeface="微软雅黑" panose="020B0503020204020204" pitchFamily="34" charset="-122"/>
                      </a:rPr>
                      <m:t>𝝀</m:t>
                    </m:r>
                    <m:r>
                      <a:rPr lang="en-US" altLang="zh-CN" sz="2400" b="1" i="1" kern="0" smtClean="0">
                        <a:solidFill>
                          <a:srgbClr val="000000"/>
                        </a:solidFill>
                        <a:latin typeface="Cambria Math"/>
                        <a:ea typeface="微软雅黑" panose="020B0503020204020204" pitchFamily="34" charset="-122"/>
                      </a:rPr>
                      <m:t>)</m:t>
                    </m:r>
                  </m:oMath>
                </a14:m>
                <a:r>
                  <a:rPr lang="zh-CN" altLang="en-US" sz="2400" b="1" kern="0" dirty="0">
                    <a:solidFill>
                      <a:srgbClr val="000000"/>
                    </a:solidFill>
                    <a:latin typeface="Cambria Math" panose="02040503050406030204" pitchFamily="18" charset="0"/>
                    <a:ea typeface="微软雅黑" panose="020B0503020204020204" pitchFamily="34" charset="-122"/>
                  </a:rPr>
                  <a:t>是可逆的</a:t>
                </a:r>
                <a:r>
                  <a:rPr lang="en-US" altLang="zh-CN" sz="2400" b="1" kern="0" dirty="0">
                    <a:solidFill>
                      <a:srgbClr val="000000"/>
                    </a:solidFill>
                    <a:latin typeface="Cambria Math" panose="02040503050406030204" pitchFamily="18" charset="0"/>
                    <a:ea typeface="微软雅黑" panose="020B0503020204020204" pitchFamily="34" charset="-122"/>
                  </a:rPr>
                  <a:t>, </a:t>
                </a:r>
                <a:r>
                  <a:rPr lang="zh-CN" altLang="en-US" sz="2400" b="1" kern="0" dirty="0">
                    <a:solidFill>
                      <a:srgbClr val="000000"/>
                    </a:solidFill>
                    <a:latin typeface="Cambria Math" panose="02040503050406030204" pitchFamily="18" charset="0"/>
                    <a:ea typeface="微软雅黑" panose="020B0503020204020204" pitchFamily="34" charset="-122"/>
                  </a:rPr>
                  <a:t>且称</a:t>
                </a:r>
                <a14:m>
                  <m:oMath xmlns:m="http://schemas.openxmlformats.org/officeDocument/2006/math">
                    <m:r>
                      <a:rPr lang="en-US" altLang="zh-CN" sz="2400" b="1" i="1" kern="0" smtClean="0">
                        <a:solidFill>
                          <a:srgbClr val="000000"/>
                        </a:solidFill>
                        <a:latin typeface="Cambria Math"/>
                        <a:ea typeface="微软雅黑" panose="020B0503020204020204" pitchFamily="34" charset="-122"/>
                      </a:rPr>
                      <m:t>𝑩</m:t>
                    </m:r>
                    <m:r>
                      <a:rPr lang="en-US" altLang="zh-CN" sz="2400" b="1" i="1" kern="0" smtClean="0">
                        <a:solidFill>
                          <a:srgbClr val="000000"/>
                        </a:solidFill>
                        <a:latin typeface="Cambria Math"/>
                        <a:ea typeface="微软雅黑" panose="020B0503020204020204" pitchFamily="34" charset="-122"/>
                      </a:rPr>
                      <m:t>(</m:t>
                    </m:r>
                    <m:r>
                      <a:rPr lang="en-US" altLang="zh-CN" sz="2400" b="1" i="1" kern="0" smtClean="0">
                        <a:solidFill>
                          <a:srgbClr val="000000"/>
                        </a:solidFill>
                        <a:latin typeface="Cambria Math"/>
                        <a:ea typeface="微软雅黑" panose="020B0503020204020204" pitchFamily="34" charset="-122"/>
                      </a:rPr>
                      <m:t>𝝀</m:t>
                    </m:r>
                    <m:r>
                      <a:rPr lang="en-US" altLang="zh-CN" sz="2400" b="1" i="1" kern="0" smtClean="0">
                        <a:solidFill>
                          <a:srgbClr val="000000"/>
                        </a:solidFill>
                        <a:latin typeface="Cambria Math"/>
                        <a:ea typeface="微软雅黑" panose="020B0503020204020204" pitchFamily="34" charset="-122"/>
                      </a:rPr>
                      <m:t>)</m:t>
                    </m:r>
                  </m:oMath>
                </a14:m>
                <a:r>
                  <a:rPr lang="zh-CN" altLang="en-US" sz="2400" b="1" kern="0" dirty="0">
                    <a:solidFill>
                      <a:srgbClr val="000000"/>
                    </a:solidFill>
                    <a:latin typeface="Cambria Math" panose="02040503050406030204" pitchFamily="18" charset="0"/>
                    <a:ea typeface="微软雅黑" panose="020B0503020204020204" pitchFamily="34" charset="-122"/>
                  </a:rPr>
                  <a:t>为</a:t>
                </a:r>
                <a14:m>
                  <m:oMath xmlns:m="http://schemas.openxmlformats.org/officeDocument/2006/math">
                    <m:r>
                      <a:rPr lang="en-US" altLang="zh-CN" sz="2400" b="1" i="1" kern="0" dirty="0" smtClean="0">
                        <a:solidFill>
                          <a:srgbClr val="000000"/>
                        </a:solidFill>
                        <a:latin typeface="Cambria Math"/>
                        <a:ea typeface="微软雅黑" panose="020B0503020204020204" pitchFamily="34" charset="-122"/>
                      </a:rPr>
                      <m:t>𝑨</m:t>
                    </m:r>
                    <m:r>
                      <a:rPr lang="en-US" altLang="zh-CN" sz="2400" b="1" i="1" kern="0" dirty="0" smtClean="0">
                        <a:solidFill>
                          <a:srgbClr val="000000"/>
                        </a:solidFill>
                        <a:latin typeface="Cambria Math"/>
                        <a:ea typeface="微软雅黑" panose="020B0503020204020204" pitchFamily="34" charset="-122"/>
                      </a:rPr>
                      <m:t>(</m:t>
                    </m:r>
                    <m:r>
                      <a:rPr lang="en-US" altLang="zh-CN" sz="2400" b="1" i="1" kern="0" dirty="0" smtClean="0">
                        <a:solidFill>
                          <a:srgbClr val="000000"/>
                        </a:solidFill>
                        <a:latin typeface="Cambria Math"/>
                        <a:ea typeface="微软雅黑" panose="020B0503020204020204" pitchFamily="34" charset="-122"/>
                      </a:rPr>
                      <m:t>𝝀</m:t>
                    </m:r>
                    <m:r>
                      <a:rPr lang="en-US" altLang="zh-CN" sz="2400" b="1" i="1" kern="0" dirty="0" smtClean="0">
                        <a:solidFill>
                          <a:srgbClr val="000000"/>
                        </a:solidFill>
                        <a:latin typeface="Cambria Math"/>
                        <a:ea typeface="微软雅黑" panose="020B0503020204020204" pitchFamily="34" charset="-122"/>
                      </a:rPr>
                      <m:t>)</m:t>
                    </m:r>
                  </m:oMath>
                </a14:m>
                <a:r>
                  <a:rPr lang="zh-CN" altLang="en-US" sz="2400" b="1" kern="0" dirty="0">
                    <a:solidFill>
                      <a:srgbClr val="000000"/>
                    </a:solidFill>
                    <a:latin typeface="Cambria Math" panose="02040503050406030204" pitchFamily="18" charset="0"/>
                    <a:ea typeface="微软雅黑" panose="020B0503020204020204" pitchFamily="34" charset="-122"/>
                  </a:rPr>
                  <a:t>的逆矩阵</a:t>
                </a:r>
                <a:r>
                  <a:rPr lang="en-US" altLang="zh-CN" sz="2400" b="1" kern="0" dirty="0">
                    <a:solidFill>
                      <a:srgbClr val="000000"/>
                    </a:solidFill>
                    <a:latin typeface="Cambria Math" panose="02040503050406030204" pitchFamily="18" charset="0"/>
                    <a:ea typeface="微软雅黑" panose="020B0503020204020204" pitchFamily="34" charset="-122"/>
                  </a:rPr>
                  <a:t>.</a:t>
                </a:r>
              </a:p>
            </p:txBody>
          </p:sp>
        </mc:Choice>
        <mc:Fallback xmlns="">
          <p:sp>
            <p:nvSpPr>
              <p:cNvPr id="8" name="矩形 7"/>
              <p:cNvSpPr>
                <a:spLocks noRot="1" noChangeAspect="1" noMove="1" noResize="1" noEditPoints="1" noAdjustHandles="1" noChangeArrowheads="1" noChangeShapeType="1" noTextEdit="1"/>
              </p:cNvSpPr>
              <p:nvPr/>
            </p:nvSpPr>
            <p:spPr>
              <a:xfrm>
                <a:off x="1090127" y="3073418"/>
                <a:ext cx="6296917" cy="461665"/>
              </a:xfrm>
              <a:prstGeom prst="rect">
                <a:avLst/>
              </a:prstGeom>
              <a:blipFill rotWithShape="1">
                <a:blip r:embed="rId5"/>
                <a:stretch>
                  <a:fillRect l="-1549" t="-11842" r="-581"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8E0C11F-6794-4FFC-92F4-CE4389D1E38A}"/>
                  </a:ext>
                </a:extLst>
              </p:cNvPr>
              <p:cNvSpPr>
                <a:spLocks noChangeArrowheads="1"/>
              </p:cNvSpPr>
              <p:nvPr/>
            </p:nvSpPr>
            <p:spPr bwMode="auto">
              <a:xfrm>
                <a:off x="712103" y="3618973"/>
                <a:ext cx="7561263" cy="1052596"/>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800" b="1" dirty="0">
                    <a:solidFill>
                      <a:schemeClr val="accent6"/>
                    </a:solidFill>
                    <a:latin typeface="+mn-ea"/>
                  </a:rPr>
                  <a:t>定理</a:t>
                </a:r>
                <a:endParaRPr lang="en-US" altLang="zh-CN" sz="2800" b="1" dirty="0">
                  <a:solidFill>
                    <a:schemeClr val="accent6"/>
                  </a:solidFill>
                  <a:latin typeface="+mn-ea"/>
                </a:endParaRPr>
              </a:p>
              <a:p>
                <a:pPr marL="361950">
                  <a:lnSpc>
                    <a:spcPct val="120000"/>
                  </a:lnSpc>
                </a:pPr>
                <a14:m>
                  <m:oMath xmlns:m="http://schemas.openxmlformats.org/officeDocument/2006/math">
                    <m:r>
                      <a:rPr lang="en-US" altLang="zh-CN" sz="2400" b="1" i="1" smtClean="0">
                        <a:latin typeface="Cambria Math"/>
                      </a:rPr>
                      <m:t>𝝀</m:t>
                    </m:r>
                  </m:oMath>
                </a14:m>
                <a:r>
                  <a:rPr lang="zh-CN" altLang="en-US" sz="2400" b="1" dirty="0"/>
                  <a:t>-矩阵</a:t>
                </a:r>
                <a14:m>
                  <m:oMath xmlns:m="http://schemas.openxmlformats.org/officeDocument/2006/math">
                    <m:r>
                      <a:rPr lang="en-US" altLang="zh-CN" sz="2400" b="1" i="1" smtClean="0">
                        <a:latin typeface="Cambria Math"/>
                      </a:rPr>
                      <m:t>𝑨</m:t>
                    </m:r>
                    <m:d>
                      <m:dPr>
                        <m:ctrlPr>
                          <a:rPr lang="en-US" altLang="zh-CN" sz="2400" b="1" i="1" smtClean="0">
                            <a:latin typeface="Cambria Math" panose="02040503050406030204" pitchFamily="18" charset="0"/>
                          </a:rPr>
                        </m:ctrlPr>
                      </m:dPr>
                      <m:e>
                        <m:r>
                          <a:rPr lang="en-US" altLang="zh-CN" sz="2400" b="1" i="1" smtClean="0">
                            <a:latin typeface="Cambria Math"/>
                          </a:rPr>
                          <m:t>𝝀</m:t>
                        </m:r>
                      </m:e>
                    </m:d>
                  </m:oMath>
                </a14:m>
                <a:r>
                  <a:rPr lang="zh-CN" altLang="en-US" sz="2400" b="1" dirty="0">
                    <a:latin typeface="+mn-ea"/>
                  </a:rPr>
                  <a:t>可逆当且仅当</a:t>
                </a:r>
                <a14:m>
                  <m:oMath xmlns:m="http://schemas.openxmlformats.org/officeDocument/2006/math">
                    <m:r>
                      <a:rPr lang="en-US" altLang="zh-CN" sz="2400" b="1" i="1" smtClean="0">
                        <a:latin typeface="Cambria Math"/>
                      </a:rPr>
                      <m:t>|</m:t>
                    </m:r>
                    <m:r>
                      <a:rPr lang="en-US" altLang="zh-CN" sz="2400" b="1" i="1" smtClean="0">
                        <a:latin typeface="Cambria Math"/>
                      </a:rPr>
                      <m:t>𝑨</m:t>
                    </m:r>
                    <m:d>
                      <m:dPr>
                        <m:ctrlPr>
                          <a:rPr lang="en-US" altLang="zh-CN" sz="2400" b="1" i="1" smtClean="0">
                            <a:latin typeface="Cambria Math" panose="02040503050406030204" pitchFamily="18" charset="0"/>
                          </a:rPr>
                        </m:ctrlPr>
                      </m:dPr>
                      <m:e>
                        <m:r>
                          <a:rPr lang="en-US" altLang="zh-CN" sz="2400" b="1" i="1" smtClean="0">
                            <a:latin typeface="Cambria Math"/>
                          </a:rPr>
                          <m:t>𝝀</m:t>
                        </m:r>
                      </m:e>
                    </m:d>
                    <m:r>
                      <a:rPr lang="en-US" altLang="zh-CN" sz="2400" b="1" i="1" smtClean="0">
                        <a:latin typeface="Cambria Math"/>
                      </a:rPr>
                      <m:t>|</m:t>
                    </m:r>
                  </m:oMath>
                </a14:m>
                <a:r>
                  <a:rPr lang="zh-CN" altLang="en-US" sz="2400" b="1" dirty="0">
                    <a:latin typeface="+mn-ea"/>
                  </a:rPr>
                  <a:t>为非零常数</a:t>
                </a:r>
                <a:r>
                  <a:rPr lang="en-US" altLang="zh-CN" sz="2400" b="1" dirty="0">
                    <a:latin typeface="+mn-ea"/>
                  </a:rPr>
                  <a:t>.</a:t>
                </a:r>
                <a:endParaRPr lang="zh-CN" altLang="en-US" sz="2400" b="1" dirty="0">
                  <a:latin typeface="+mn-ea"/>
                </a:endParaRPr>
              </a:p>
            </p:txBody>
          </p:sp>
        </mc:Choice>
        <mc:Fallback xmlns="">
          <p:sp>
            <p:nvSpPr>
              <p:cNvPr id="9" name="Rectangle 8">
                <a:extLst>
                  <a:ext uri="{FF2B5EF4-FFF2-40B4-BE49-F238E27FC236}">
                    <a16:creationId xmlns:a16="http://schemas.microsoft.com/office/drawing/2014/main" xmlns=""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712103" y="3618973"/>
                <a:ext cx="7561263" cy="1052596"/>
              </a:xfrm>
              <a:prstGeom prst="rect">
                <a:avLst/>
              </a:prstGeom>
              <a:blipFill rotWithShape="1">
                <a:blip r:embed="rId6"/>
                <a:stretch>
                  <a:fillRect l="-1694" t="-1744" b="-930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877955" y="4757473"/>
                <a:ext cx="3702937" cy="681405"/>
              </a:xfrm>
              <a:prstGeom prst="rect">
                <a:avLst/>
              </a:prstGeom>
            </p:spPr>
            <p:txBody>
              <a:bodyPr wrap="none">
                <a:spAutoFit/>
              </a:bodyPr>
              <a:lstStyle/>
              <a:p>
                <a14:m>
                  <m:oMath xmlns:m="http://schemas.openxmlformats.org/officeDocument/2006/math">
                    <m:d>
                      <m:dPr>
                        <m:begChr m:val="["/>
                        <m:endChr m:val="]"/>
                        <m:ctrlPr>
                          <a:rPr lang="en-US" altLang="zh-CN" sz="2000" b="1" i="1" kern="0" smtClean="0">
                            <a:solidFill>
                              <a:srgbClr val="000000"/>
                            </a:solidFill>
                            <a:latin typeface="Cambria Math" panose="02040503050406030204" pitchFamily="18" charset="0"/>
                          </a:rPr>
                        </m:ctrlPr>
                      </m:dPr>
                      <m:e>
                        <m:m>
                          <m:mPr>
                            <m:mcs>
                              <m:mc>
                                <m:mcPr>
                                  <m:count m:val="2"/>
                                  <m:mcJc m:val="center"/>
                                </m:mcPr>
                              </m:mc>
                            </m:mcs>
                            <m:ctrlPr>
                              <a:rPr lang="en-US" altLang="zh-CN" sz="2000" b="1" i="1" kern="0" smtClean="0">
                                <a:solidFill>
                                  <a:srgbClr val="000000"/>
                                </a:solidFill>
                                <a:latin typeface="Cambria Math" panose="02040503050406030204" pitchFamily="18" charset="0"/>
                              </a:rPr>
                            </m:ctrlPr>
                          </m:mPr>
                          <m:mr>
                            <m:e>
                              <m:r>
                                <a:rPr lang="en-US" altLang="zh-CN" sz="2000" b="1" i="1" kern="0" smtClean="0">
                                  <a:solidFill>
                                    <a:srgbClr val="000000"/>
                                  </a:solidFill>
                                  <a:latin typeface="Cambria Math" panose="02040503050406030204" pitchFamily="18" charset="0"/>
                                </a:rPr>
                                <m:t>𝝀</m:t>
                              </m:r>
                            </m:e>
                            <m:e>
                              <m:r>
                                <a:rPr lang="en-US" altLang="zh-CN" sz="2000" b="1" i="1" kern="0" smtClean="0">
                                  <a:solidFill>
                                    <a:srgbClr val="000000"/>
                                  </a:solidFill>
                                  <a:latin typeface="Cambria Math" panose="02040503050406030204" pitchFamily="18" charset="0"/>
                                </a:rPr>
                                <m:t>𝟏</m:t>
                              </m:r>
                            </m:e>
                          </m:mr>
                          <m:mr>
                            <m:e>
                              <m:r>
                                <a:rPr lang="en-US" altLang="zh-CN" sz="2000" b="1" i="1" kern="0" smtClean="0">
                                  <a:solidFill>
                                    <a:srgbClr val="000000"/>
                                  </a:solidFill>
                                  <a:latin typeface="Cambria Math" panose="02040503050406030204" pitchFamily="18" charset="0"/>
                                </a:rPr>
                                <m:t>𝟎</m:t>
                              </m:r>
                            </m:e>
                            <m:e>
                              <m:r>
                                <a:rPr lang="en-US" altLang="zh-CN" sz="2000" b="1" i="1" kern="0" smtClean="0">
                                  <a:solidFill>
                                    <a:srgbClr val="000000"/>
                                  </a:solidFill>
                                  <a:latin typeface="Cambria Math" panose="02040503050406030204" pitchFamily="18" charset="0"/>
                                </a:rPr>
                                <m:t>𝝀</m:t>
                              </m:r>
                            </m:e>
                          </m:mr>
                        </m:m>
                      </m:e>
                    </m:d>
                  </m:oMath>
                </a14:m>
                <a:r>
                  <a:rPr lang="zh-CN" altLang="en-US" sz="2000" b="1" dirty="0">
                    <a:latin typeface="+mn-ea"/>
                  </a:rPr>
                  <a:t>不可逆</a:t>
                </a:r>
                <a:r>
                  <a:rPr lang="en-US" altLang="zh-CN" sz="2000" b="1" dirty="0">
                    <a:latin typeface="+mn-ea"/>
                  </a:rPr>
                  <a:t>;       </a:t>
                </a:r>
                <a14:m>
                  <m:oMath xmlns:m="http://schemas.openxmlformats.org/officeDocument/2006/math">
                    <m:d>
                      <m:dPr>
                        <m:begChr m:val="["/>
                        <m:endChr m:val="]"/>
                        <m:ctrlPr>
                          <a:rPr lang="en-US" altLang="zh-CN" sz="2000" b="1" i="1" kern="0">
                            <a:solidFill>
                              <a:srgbClr val="000000"/>
                            </a:solidFill>
                            <a:latin typeface="Cambria Math" panose="02040503050406030204" pitchFamily="18" charset="0"/>
                          </a:rPr>
                        </m:ctrlPr>
                      </m:dPr>
                      <m:e>
                        <m:m>
                          <m:mPr>
                            <m:mcs>
                              <m:mc>
                                <m:mcPr>
                                  <m:count m:val="2"/>
                                  <m:mcJc m:val="center"/>
                                </m:mcPr>
                              </m:mc>
                            </m:mcs>
                            <m:ctrlPr>
                              <a:rPr lang="en-US" altLang="zh-CN" sz="2000" b="1" i="1" kern="0">
                                <a:solidFill>
                                  <a:srgbClr val="000000"/>
                                </a:solidFill>
                                <a:latin typeface="Cambria Math" panose="02040503050406030204" pitchFamily="18" charset="0"/>
                              </a:rPr>
                            </m:ctrlPr>
                          </m:mPr>
                          <m:mr>
                            <m:e>
                              <m:r>
                                <a:rPr lang="en-US" altLang="zh-CN" sz="2000" b="1" i="1" kern="0" smtClean="0">
                                  <a:solidFill>
                                    <a:srgbClr val="000000"/>
                                  </a:solidFill>
                                  <a:latin typeface="Cambria Math" panose="02040503050406030204" pitchFamily="18" charset="0"/>
                                </a:rPr>
                                <m:t>𝟏</m:t>
                              </m:r>
                            </m:e>
                            <m:e>
                              <m:sSup>
                                <m:sSupPr>
                                  <m:ctrlPr>
                                    <a:rPr lang="en-US" altLang="zh-CN" sz="2000" b="1" i="1" kern="0" smtClean="0">
                                      <a:solidFill>
                                        <a:srgbClr val="000000"/>
                                      </a:solidFill>
                                      <a:latin typeface="Cambria Math" panose="02040503050406030204" pitchFamily="18" charset="0"/>
                                    </a:rPr>
                                  </m:ctrlPr>
                                </m:sSupPr>
                                <m:e>
                                  <m:r>
                                    <a:rPr lang="en-US" altLang="zh-CN" sz="2000" b="1" i="1" kern="0" smtClean="0">
                                      <a:solidFill>
                                        <a:srgbClr val="000000"/>
                                      </a:solidFill>
                                      <a:latin typeface="Cambria Math" panose="02040503050406030204" pitchFamily="18" charset="0"/>
                                    </a:rPr>
                                    <m:t>𝝀</m:t>
                                  </m:r>
                                </m:e>
                                <m:sup>
                                  <m:r>
                                    <a:rPr lang="en-US" altLang="zh-CN" sz="2000" b="1" i="1" kern="0" smtClean="0">
                                      <a:solidFill>
                                        <a:srgbClr val="000000"/>
                                      </a:solidFill>
                                      <a:latin typeface="Cambria Math" panose="02040503050406030204" pitchFamily="18" charset="0"/>
                                    </a:rPr>
                                    <m:t>𝟐</m:t>
                                  </m:r>
                                </m:sup>
                              </m:sSup>
                            </m:e>
                          </m:mr>
                          <m:mr>
                            <m:e>
                              <m:r>
                                <a:rPr lang="en-US" altLang="zh-CN" sz="2000" b="1" i="1" kern="0">
                                  <a:solidFill>
                                    <a:srgbClr val="000000"/>
                                  </a:solidFill>
                                  <a:latin typeface="Cambria Math" panose="02040503050406030204" pitchFamily="18" charset="0"/>
                                </a:rPr>
                                <m:t>𝟎</m:t>
                              </m:r>
                            </m:e>
                            <m:e>
                              <m:r>
                                <a:rPr lang="en-US" altLang="zh-CN" sz="2000" b="1" i="1" kern="0" smtClean="0">
                                  <a:solidFill>
                                    <a:srgbClr val="000000"/>
                                  </a:solidFill>
                                  <a:latin typeface="Cambria Math" panose="02040503050406030204" pitchFamily="18" charset="0"/>
                                </a:rPr>
                                <m:t>𝟐</m:t>
                              </m:r>
                            </m:e>
                          </m:mr>
                        </m:m>
                      </m:e>
                    </m:d>
                  </m:oMath>
                </a14:m>
                <a:r>
                  <a:rPr lang="zh-CN" altLang="en-US" sz="2000" b="1" dirty="0">
                    <a:latin typeface="+mn-ea"/>
                  </a:rPr>
                  <a:t>可逆</a:t>
                </a:r>
                <a:endParaRPr lang="en-US" altLang="zh-CN" sz="2000" b="1" dirty="0">
                  <a:latin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1877955" y="4757473"/>
                <a:ext cx="3702937" cy="681405"/>
              </a:xfrm>
              <a:prstGeom prst="rect">
                <a:avLst/>
              </a:prstGeom>
              <a:blipFill rotWithShape="1">
                <a:blip r:embed="rId7"/>
                <a:stretch>
                  <a:fillRect r="-822"/>
                </a:stretch>
              </a:blipFill>
            </p:spPr>
            <p:txBody>
              <a:bodyPr/>
              <a:lstStyle/>
              <a:p>
                <a:r>
                  <a:rPr lang="zh-CN" altLang="en-US">
                    <a:noFill/>
                  </a:rPr>
                  <a:t> </a:t>
                </a:r>
              </a:p>
            </p:txBody>
          </p:sp>
        </mc:Fallback>
      </mc:AlternateContent>
      <p:sp>
        <p:nvSpPr>
          <p:cNvPr id="14" name="Rectangle 8">
            <a:extLst>
              <a:ext uri="{FF2B5EF4-FFF2-40B4-BE49-F238E27FC236}">
                <a16:creationId xmlns:a16="http://schemas.microsoft.com/office/drawing/2014/main" id="{88E0C11F-6794-4FFC-92F4-CE4389D1E38A}"/>
              </a:ext>
            </a:extLst>
          </p:cNvPr>
          <p:cNvSpPr>
            <a:spLocks noChangeArrowheads="1"/>
          </p:cNvSpPr>
          <p:nvPr/>
        </p:nvSpPr>
        <p:spPr bwMode="auto">
          <a:xfrm>
            <a:off x="577879" y="4867344"/>
            <a:ext cx="75612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61950">
              <a:lnSpc>
                <a:spcPct val="120000"/>
              </a:lnSpc>
            </a:pPr>
            <a:r>
              <a:rPr lang="zh-CN" altLang="en-US" sz="2000" b="1" dirty="0">
                <a:latin typeface="+mn-ea"/>
              </a:rPr>
              <a:t>例如</a:t>
            </a:r>
          </a:p>
        </p:txBody>
      </p:sp>
      <mc:AlternateContent xmlns:mc="http://schemas.openxmlformats.org/markup-compatibility/2006" xmlns:a14="http://schemas.microsoft.com/office/drawing/2010/main">
        <mc:Choice Requires="a14">
          <p:sp>
            <p:nvSpPr>
              <p:cNvPr id="16" name="矩形 15"/>
              <p:cNvSpPr/>
              <p:nvPr/>
            </p:nvSpPr>
            <p:spPr>
              <a:xfrm>
                <a:off x="781483" y="5658475"/>
                <a:ext cx="6466605" cy="707886"/>
              </a:xfrm>
              <a:prstGeom prst="rect">
                <a:avLst/>
              </a:prstGeom>
            </p:spPr>
            <p:txBody>
              <a:bodyPr wrap="square">
                <a:spAutoFit/>
              </a:bodyPr>
              <a:lstStyle/>
              <a:p>
                <a:r>
                  <a:rPr lang="zh-CN" altLang="en-US" sz="2000" b="1" kern="0" dirty="0">
                    <a:solidFill>
                      <a:srgbClr val="FF0000"/>
                    </a:solidFill>
                    <a:latin typeface="Cambria Math" panose="02040503050406030204" pitchFamily="18" charset="0"/>
                    <a:ea typeface="微软雅黑" panose="020B0503020204020204" pitchFamily="34" charset="-122"/>
                  </a:rPr>
                  <a:t>注</a:t>
                </a:r>
                <a:r>
                  <a:rPr lang="en-US" altLang="zh-CN" sz="2000" b="1" kern="0" dirty="0">
                    <a:solidFill>
                      <a:srgbClr val="000000"/>
                    </a:solidFill>
                    <a:latin typeface="Cambria Math" panose="02040503050406030204" pitchFamily="18" charset="0"/>
                    <a:ea typeface="微软雅黑" panose="020B0503020204020204" pitchFamily="34" charset="-122"/>
                  </a:rPr>
                  <a:t>.  </a:t>
                </a:r>
                <a14:m>
                  <m:oMath xmlns:m="http://schemas.openxmlformats.org/officeDocument/2006/math">
                    <m:r>
                      <a:rPr lang="en-US" altLang="zh-CN" sz="2000" b="1" kern="0">
                        <a:solidFill>
                          <a:srgbClr val="FF0000"/>
                        </a:solidFill>
                        <a:latin typeface="Cambria Math" panose="02040503050406030204" pitchFamily="18" charset="0"/>
                        <a:ea typeface="微软雅黑" panose="020B0503020204020204" pitchFamily="34" charset="-122"/>
                      </a:rPr>
                      <m:t>𝝀</m:t>
                    </m:r>
                  </m:oMath>
                </a14:m>
                <a:r>
                  <a:rPr lang="en-US" altLang="zh-CN" sz="2000" b="1" kern="0" dirty="0">
                    <a:solidFill>
                      <a:srgbClr val="FF0000"/>
                    </a:solidFill>
                    <a:latin typeface="Cambria Math" panose="02040503050406030204" pitchFamily="18" charset="0"/>
                    <a:ea typeface="微软雅黑" panose="020B0503020204020204" pitchFamily="34" charset="-122"/>
                  </a:rPr>
                  <a:t>-</a:t>
                </a:r>
                <a:r>
                  <a:rPr lang="zh-CN" altLang="en-US" sz="2000" b="1" kern="0" dirty="0">
                    <a:solidFill>
                      <a:srgbClr val="FF0000"/>
                    </a:solidFill>
                    <a:latin typeface="Cambria Math" panose="02040503050406030204" pitchFamily="18" charset="0"/>
                    <a:ea typeface="微软雅黑" panose="020B0503020204020204" pitchFamily="34" charset="-122"/>
                  </a:rPr>
                  <a:t>矩阵的运算，行列式，子式，余子式，伴随矩阵等概念和数字矩阵一致</a:t>
                </a:r>
                <a:r>
                  <a:rPr lang="en-US" altLang="zh-CN" sz="2000" b="1" kern="0" dirty="0">
                    <a:solidFill>
                      <a:srgbClr val="FF0000"/>
                    </a:solidFill>
                    <a:latin typeface="Cambria Math" panose="02040503050406030204" pitchFamily="18" charset="0"/>
                    <a:ea typeface="微软雅黑" panose="020B0503020204020204" pitchFamily="34" charset="-122"/>
                  </a:rPr>
                  <a:t>.</a:t>
                </a:r>
              </a:p>
            </p:txBody>
          </p:sp>
        </mc:Choice>
        <mc:Fallback xmlns="">
          <p:sp>
            <p:nvSpPr>
              <p:cNvPr id="16" name="矩形 15"/>
              <p:cNvSpPr>
                <a:spLocks noRot="1" noChangeAspect="1" noMove="1" noResize="1" noEditPoints="1" noAdjustHandles="1" noChangeArrowheads="1" noChangeShapeType="1" noTextEdit="1"/>
              </p:cNvSpPr>
              <p:nvPr/>
            </p:nvSpPr>
            <p:spPr>
              <a:xfrm>
                <a:off x="781483" y="5658475"/>
                <a:ext cx="6466605" cy="707886"/>
              </a:xfrm>
              <a:prstGeom prst="rect">
                <a:avLst/>
              </a:prstGeom>
              <a:blipFill>
                <a:blip r:embed="rId8"/>
                <a:stretch>
                  <a:fillRect l="-943" t="-5172" r="-377" b="-146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4377195"/>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35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2750"/>
                            </p:stCondLst>
                            <p:childTnLst>
                              <p:par>
                                <p:cTn id="13" presetID="10" presetClass="entr" presetSubtype="0" fill="hold" grpId="0" nodeType="afterEffect">
                                  <p:stCondLst>
                                    <p:cond delay="0"/>
                                  </p:stCondLst>
                                  <p:iterate type="lt">
                                    <p:tmPct val="10000"/>
                                  </p:iterate>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iterate type="lt">
                                    <p:tmPct val="10000"/>
                                  </p:iterate>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550"/>
                            </p:stCondLst>
                            <p:childTnLst>
                              <p:par>
                                <p:cTn id="27" presetID="10" presetClass="entr" presetSubtype="0" fill="hold" grpId="0" nodeType="afterEffect">
                                  <p:stCondLst>
                                    <p:cond delay="0"/>
                                  </p:stCondLst>
                                  <p:iterate type="lt">
                                    <p:tmPct val="10000"/>
                                  </p:iterate>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3">
                                            <p:txEl>
                                              <p:pRg st="0" end="0"/>
                                            </p:txEl>
                                          </p:spTgt>
                                        </p:tgtEl>
                                        <p:attrNameLst>
                                          <p:attrName>style.visibility</p:attrName>
                                        </p:attrNameLst>
                                      </p:cBhvr>
                                      <p:to>
                                        <p:strVal val="visible"/>
                                      </p:to>
                                    </p:set>
                                    <p:animEffect transition="in" filter="wipe(down)">
                                      <p:cBhvr>
                                        <p:cTn id="34" dur="500"/>
                                        <p:tgtEl>
                                          <p:spTgt spid="1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iterate type="lt">
                                    <p:tmPct val="10000"/>
                                  </p:iterate>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8" grpId="0"/>
      <p:bldP spid="9" grpId="0"/>
      <p:bldP spid="13" grpId="0"/>
      <p:bldP spid="14"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a:extLst>
                  <a:ext uri="{FF2B5EF4-FFF2-40B4-BE49-F238E27FC236}">
                    <a16:creationId xmlns:a16="http://schemas.microsoft.com/office/drawing/2014/main" id="{A5598526-04A8-48CB-AA1E-CA813439AD85}"/>
                  </a:ext>
                </a:extLst>
              </p:cNvPr>
              <p:cNvSpPr>
                <a:spLocks noGrp="1"/>
              </p:cNvSpPr>
              <p:nvPr>
                <p:ph type="body" sz="quarter" idx="10"/>
              </p:nvPr>
            </p:nvSpPr>
            <p:spPr/>
            <p:txBody>
              <a:bodyPr/>
              <a:lstStyle/>
              <a:p>
                <a14:m>
                  <m:oMath xmlns:m="http://schemas.openxmlformats.org/officeDocument/2006/math">
                    <m:r>
                      <a:rPr lang="en-US" altLang="zh-CN" i="1">
                        <a:latin typeface="Cambria Math"/>
                      </a:rPr>
                      <m:t>𝝀</m:t>
                    </m:r>
                  </m:oMath>
                </a14:m>
                <a:r>
                  <a:rPr lang="en-US" altLang="zh-CN" dirty="0"/>
                  <a:t>-</a:t>
                </a:r>
                <a:r>
                  <a:rPr lang="zh-CN" altLang="en-US" dirty="0"/>
                  <a:t>矩阵的概念</a:t>
                </a:r>
              </a:p>
            </p:txBody>
          </p:sp>
        </mc:Choice>
        <mc:Fallback xmlns="">
          <p:sp>
            <p:nvSpPr>
              <p:cNvPr id="2" name="文本占位符 1">
                <a:extLst>
                  <a:ext uri="{FF2B5EF4-FFF2-40B4-BE49-F238E27FC236}">
                    <a16:creationId xmlns:a16="http://schemas.microsoft.com/office/drawing/2014/main" xmlns="" id="{A5598526-04A8-48CB-AA1E-CA813439AD85}"/>
                  </a:ext>
                </a:extLst>
              </p:cNvPr>
              <p:cNvSpPr>
                <a:spLocks noGrp="1" noRot="1" noChangeAspect="1" noMove="1" noResize="1" noEditPoints="1" noAdjustHandles="1" noChangeArrowheads="1" noChangeShapeType="1" noTextEdit="1"/>
              </p:cNvSpPr>
              <p:nvPr>
                <p:ph type="body" sz="quarter" idx="10"/>
              </p:nvPr>
            </p:nvSpPr>
            <p:spPr>
              <a:blipFill rotWithShape="1">
                <a:blip r:embed="rId2"/>
                <a:stretch>
                  <a:fillRect b="-27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8">
                <a:extLst>
                  <a:ext uri="{FF2B5EF4-FFF2-40B4-BE49-F238E27FC236}">
                    <a16:creationId xmlns:a16="http://schemas.microsoft.com/office/drawing/2014/main" id="{88E0C11F-6794-4FFC-92F4-CE4389D1E38A}"/>
                  </a:ext>
                </a:extLst>
              </p:cNvPr>
              <p:cNvSpPr>
                <a:spLocks noChangeArrowheads="1"/>
              </p:cNvSpPr>
              <p:nvPr/>
            </p:nvSpPr>
            <p:spPr bwMode="auto">
              <a:xfrm>
                <a:off x="695325" y="1518067"/>
                <a:ext cx="7561263" cy="1495794"/>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800" b="1" dirty="0">
                    <a:solidFill>
                      <a:schemeClr val="accent6"/>
                    </a:solidFill>
                    <a:latin typeface="+mn-ea"/>
                  </a:rPr>
                  <a:t>定义</a:t>
                </a:r>
                <a:endParaRPr lang="en-US" altLang="zh-CN" sz="2800" b="1" dirty="0">
                  <a:solidFill>
                    <a:schemeClr val="accent6"/>
                  </a:solidFill>
                  <a:latin typeface="+mn-ea"/>
                </a:endParaRPr>
              </a:p>
              <a:p>
                <a:pPr marL="361950">
                  <a:lnSpc>
                    <a:spcPct val="120000"/>
                  </a:lnSpc>
                </a:pPr>
                <a14:m>
                  <m:oMath xmlns:m="http://schemas.openxmlformats.org/officeDocument/2006/math">
                    <m:r>
                      <a:rPr lang="en-US" altLang="zh-CN" sz="2400" b="1" i="1" smtClean="0">
                        <a:latin typeface="Cambria Math"/>
                      </a:rPr>
                      <m:t>𝝀</m:t>
                    </m:r>
                  </m:oMath>
                </a14:m>
                <a:r>
                  <a:rPr lang="zh-CN" altLang="en-US" sz="2400" b="1" dirty="0"/>
                  <a:t>-矩阵</a:t>
                </a:r>
                <a14:m>
                  <m:oMath xmlns:m="http://schemas.openxmlformats.org/officeDocument/2006/math">
                    <m:r>
                      <a:rPr lang="en-US" altLang="zh-CN" sz="2400" b="1" i="1" smtClean="0">
                        <a:latin typeface="Cambria Math"/>
                      </a:rPr>
                      <m:t>𝑨</m:t>
                    </m:r>
                    <m:d>
                      <m:dPr>
                        <m:ctrlPr>
                          <a:rPr lang="en-US" altLang="zh-CN" sz="2400" b="1" i="1" smtClean="0">
                            <a:latin typeface="Cambria Math" panose="02040503050406030204" pitchFamily="18" charset="0"/>
                          </a:rPr>
                        </m:ctrlPr>
                      </m:dPr>
                      <m:e>
                        <m:r>
                          <a:rPr lang="en-US" altLang="zh-CN" sz="2400" b="1" i="1" smtClean="0">
                            <a:latin typeface="Cambria Math"/>
                          </a:rPr>
                          <m:t>𝝀</m:t>
                        </m:r>
                      </m:e>
                    </m:d>
                  </m:oMath>
                </a14:m>
                <a:r>
                  <a:rPr lang="zh-CN" altLang="en-US" sz="2400" b="1" dirty="0">
                    <a:latin typeface="+mn-ea"/>
                  </a:rPr>
                  <a:t>的不恒为零的子式的最高阶数称为</a:t>
                </a:r>
                <a14:m>
                  <m:oMath xmlns:m="http://schemas.openxmlformats.org/officeDocument/2006/math">
                    <m:r>
                      <a:rPr lang="en-US" altLang="zh-CN" sz="2400" b="1" i="1" smtClean="0">
                        <a:latin typeface="Cambria Math"/>
                      </a:rPr>
                      <m:t>𝑨</m:t>
                    </m:r>
                    <m:r>
                      <a:rPr lang="en-US" altLang="zh-CN" sz="2400" b="1" i="1" smtClean="0">
                        <a:latin typeface="Cambria Math"/>
                      </a:rPr>
                      <m:t>(</m:t>
                    </m:r>
                    <m:r>
                      <a:rPr lang="en-US" altLang="zh-CN" sz="2400" b="1" i="1" smtClean="0">
                        <a:latin typeface="Cambria Math"/>
                      </a:rPr>
                      <m:t>𝝀</m:t>
                    </m:r>
                    <m:r>
                      <a:rPr lang="en-US" altLang="zh-CN" sz="2400" b="1" i="1" smtClean="0">
                        <a:latin typeface="Cambria Math"/>
                      </a:rPr>
                      <m:t>)</m:t>
                    </m:r>
                  </m:oMath>
                </a14:m>
                <a:r>
                  <a:rPr lang="zh-CN" altLang="en-US" sz="2400" b="1" dirty="0">
                    <a:latin typeface="+mn-ea"/>
                  </a:rPr>
                  <a:t>的</a:t>
                </a:r>
                <a:r>
                  <a:rPr lang="zh-CN" altLang="en-US" sz="2400" b="1" dirty="0">
                    <a:solidFill>
                      <a:srgbClr val="00B0F0"/>
                    </a:solidFill>
                    <a:latin typeface="+mn-ea"/>
                  </a:rPr>
                  <a:t>秩</a:t>
                </a:r>
                <a:r>
                  <a:rPr lang="en-US" altLang="zh-CN" sz="2400" b="1" dirty="0">
                    <a:latin typeface="+mn-ea"/>
                  </a:rPr>
                  <a:t>(</a:t>
                </a:r>
                <a:r>
                  <a:rPr lang="en-US" altLang="zh-CN" sz="2400" b="1" dirty="0">
                    <a:latin typeface="Cambria" pitchFamily="18" charset="0"/>
                    <a:ea typeface="Cambria" pitchFamily="18" charset="0"/>
                  </a:rPr>
                  <a:t>rank</a:t>
                </a:r>
                <a:r>
                  <a:rPr lang="en-US" altLang="zh-CN" sz="2400" b="1" dirty="0">
                    <a:latin typeface="+mn-ea"/>
                  </a:rPr>
                  <a:t>), </a:t>
                </a:r>
                <a:r>
                  <a:rPr lang="zh-CN" altLang="en-US" sz="2400" b="1" dirty="0">
                    <a:latin typeface="+mn-ea"/>
                  </a:rPr>
                  <a:t>记为</a:t>
                </a:r>
              </a:p>
            </p:txBody>
          </p:sp>
        </mc:Choice>
        <mc:Fallback xmlns="">
          <p:sp>
            <p:nvSpPr>
              <p:cNvPr id="6" name="Rectangle 8">
                <a:extLst>
                  <a:ext uri="{FF2B5EF4-FFF2-40B4-BE49-F238E27FC236}">
                    <a16:creationId xmlns:a16="http://schemas.microsoft.com/office/drawing/2014/main" xmlns=""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695325" y="1518067"/>
                <a:ext cx="7561263" cy="1495794"/>
              </a:xfrm>
              <a:prstGeom prst="rect">
                <a:avLst/>
              </a:prstGeom>
              <a:blipFill rotWithShape="1">
                <a:blip r:embed="rId3"/>
                <a:stretch>
                  <a:fillRect l="-1613" t="-1224" b="-612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256647" y="3013860"/>
                <a:ext cx="1417376" cy="461665"/>
              </a:xfrm>
              <a:prstGeom prst="rect">
                <a:avLst/>
              </a:prstGeom>
            </p:spPr>
            <p:txBody>
              <a:bodyPr wrap="none">
                <a:spAutoFit/>
              </a:bodyPr>
              <a:lstStyle/>
              <a:p>
                <a:r>
                  <a:rPr lang="en-US" altLang="zh-CN" sz="2400" b="1" kern="0" dirty="0">
                    <a:solidFill>
                      <a:srgbClr val="00B0F0"/>
                    </a:solidFill>
                    <a:latin typeface="Cambria Math" panose="02040503050406030204" pitchFamily="18" charset="0"/>
                    <a:ea typeface="微软雅黑" panose="020B0503020204020204" pitchFamily="34" charset="-122"/>
                  </a:rPr>
                  <a:t>rank</a:t>
                </a:r>
                <a14:m>
                  <m:oMath xmlns:m="http://schemas.openxmlformats.org/officeDocument/2006/math">
                    <m:r>
                      <a:rPr lang="en-US" altLang="zh-CN" sz="2400" b="1" i="1" kern="0" smtClean="0">
                        <a:solidFill>
                          <a:srgbClr val="00B0F0"/>
                        </a:solidFill>
                        <a:latin typeface="Cambria Math"/>
                        <a:ea typeface="微软雅黑" panose="020B0503020204020204" pitchFamily="34" charset="-122"/>
                      </a:rPr>
                      <m:t>𝑨</m:t>
                    </m:r>
                    <m:r>
                      <a:rPr lang="en-US" altLang="zh-CN" sz="2400" b="1" i="1" kern="0" smtClean="0">
                        <a:solidFill>
                          <a:srgbClr val="00B0F0"/>
                        </a:solidFill>
                        <a:latin typeface="Cambria Math"/>
                        <a:ea typeface="微软雅黑" panose="020B0503020204020204" pitchFamily="34" charset="-122"/>
                      </a:rPr>
                      <m:t>(</m:t>
                    </m:r>
                    <m:r>
                      <a:rPr lang="en-US" altLang="zh-CN" sz="2400" b="1" i="1" kern="0" smtClean="0">
                        <a:solidFill>
                          <a:srgbClr val="00B0F0"/>
                        </a:solidFill>
                        <a:latin typeface="Cambria Math"/>
                        <a:ea typeface="微软雅黑" panose="020B0503020204020204" pitchFamily="34" charset="-122"/>
                      </a:rPr>
                      <m:t>𝝀</m:t>
                    </m:r>
                    <m:r>
                      <a:rPr lang="en-US" altLang="zh-CN" sz="2400" b="1" i="1" kern="0" smtClean="0">
                        <a:solidFill>
                          <a:srgbClr val="00B0F0"/>
                        </a:solidFill>
                        <a:latin typeface="Cambria Math"/>
                        <a:ea typeface="微软雅黑" panose="020B0503020204020204" pitchFamily="34" charset="-122"/>
                      </a:rPr>
                      <m:t>)</m:t>
                    </m:r>
                  </m:oMath>
                </a14:m>
                <a:endParaRPr lang="en-US" altLang="zh-CN" sz="2400" b="1" kern="0" dirty="0">
                  <a:solidFill>
                    <a:srgbClr val="00B0F0"/>
                  </a:solidFill>
                  <a:latin typeface="Cambria Math" panose="02040503050406030204" pitchFamily="18" charset="0"/>
                  <a:ea typeface="微软雅黑" panose="020B0503020204020204"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3256647" y="3013860"/>
                <a:ext cx="1417376" cy="461665"/>
              </a:xfrm>
              <a:prstGeom prst="rect">
                <a:avLst/>
              </a:prstGeom>
              <a:blipFill rotWithShape="1">
                <a:blip r:embed="rId4"/>
                <a:stretch>
                  <a:fillRect l="-6438" t="-10526" r="-3863"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81483" y="3669037"/>
                <a:ext cx="7112525" cy="707886"/>
              </a:xfrm>
              <a:prstGeom prst="rect">
                <a:avLst/>
              </a:prstGeom>
            </p:spPr>
            <p:txBody>
              <a:bodyPr wrap="none">
                <a:spAutoFit/>
              </a:bodyPr>
              <a:lstStyle/>
              <a:p>
                <a:r>
                  <a:rPr lang="zh-CN" altLang="en-US" sz="2000" b="1" kern="0" dirty="0">
                    <a:solidFill>
                      <a:schemeClr val="accent4">
                        <a:lumMod val="50000"/>
                      </a:schemeClr>
                    </a:solidFill>
                    <a:latin typeface="Cambria Math" panose="02040503050406030204" pitchFamily="18" charset="0"/>
                    <a:ea typeface="微软雅黑" panose="020B0503020204020204" pitchFamily="34" charset="-122"/>
                  </a:rPr>
                  <a:t>例</a:t>
                </a:r>
                <a:r>
                  <a:rPr lang="en-US" altLang="zh-CN" sz="2000" b="1" kern="0" dirty="0">
                    <a:solidFill>
                      <a:srgbClr val="000000"/>
                    </a:solidFill>
                    <a:latin typeface="Cambria Math" panose="02040503050406030204" pitchFamily="18" charset="0"/>
                    <a:ea typeface="微软雅黑" panose="020B0503020204020204" pitchFamily="34" charset="-122"/>
                  </a:rPr>
                  <a:t>.  </a:t>
                </a:r>
                <a:r>
                  <a:rPr lang="zh-CN" altLang="en-US" sz="2000" b="1" kern="0" dirty="0">
                    <a:solidFill>
                      <a:srgbClr val="000000"/>
                    </a:solidFill>
                    <a:latin typeface="Cambria Math" panose="02040503050406030204" pitchFamily="18" charset="0"/>
                    <a:ea typeface="微软雅黑" panose="020B0503020204020204" pitchFamily="34" charset="-122"/>
                  </a:rPr>
                  <a:t>设</a:t>
                </a:r>
                <a14:m>
                  <m:oMath xmlns:m="http://schemas.openxmlformats.org/officeDocument/2006/math">
                    <m:r>
                      <a:rPr lang="en-US" altLang="zh-CN" sz="2000" b="1" i="1" kern="0" smtClean="0">
                        <a:solidFill>
                          <a:srgbClr val="000000"/>
                        </a:solidFill>
                        <a:latin typeface="Cambria Math"/>
                        <a:ea typeface="微软雅黑" panose="020B0503020204020204" pitchFamily="34" charset="-122"/>
                      </a:rPr>
                      <m:t>𝑨</m:t>
                    </m:r>
                  </m:oMath>
                </a14:m>
                <a:r>
                  <a:rPr lang="zh-CN" altLang="en-US" sz="2000" b="1" kern="0" dirty="0">
                    <a:solidFill>
                      <a:srgbClr val="000000"/>
                    </a:solidFill>
                    <a:latin typeface="Cambria Math" panose="02040503050406030204" pitchFamily="18" charset="0"/>
                    <a:ea typeface="微软雅黑" panose="020B0503020204020204" pitchFamily="34" charset="-122"/>
                  </a:rPr>
                  <a:t>为</a:t>
                </a:r>
                <a:r>
                  <a:rPr lang="en-US" altLang="zh-CN" sz="2000" b="1" kern="0" dirty="0">
                    <a:solidFill>
                      <a:srgbClr val="000000"/>
                    </a:solidFill>
                    <a:latin typeface="Cambria Math" panose="02040503050406030204" pitchFamily="18" charset="0"/>
                    <a:ea typeface="微软雅黑" panose="020B0503020204020204" pitchFamily="34" charset="-122"/>
                  </a:rPr>
                  <a:t>n</a:t>
                </a:r>
                <a:r>
                  <a:rPr lang="zh-CN" altLang="en-US" sz="2000" b="1" kern="0" dirty="0">
                    <a:solidFill>
                      <a:srgbClr val="000000"/>
                    </a:solidFill>
                    <a:latin typeface="Cambria Math" panose="02040503050406030204" pitchFamily="18" charset="0"/>
                    <a:ea typeface="微软雅黑" panose="020B0503020204020204" pitchFamily="34" charset="-122"/>
                  </a:rPr>
                  <a:t>阶数字矩阵</a:t>
                </a:r>
                <a:r>
                  <a:rPr lang="en-US" altLang="zh-CN" sz="2000" b="1" kern="0" dirty="0">
                    <a:solidFill>
                      <a:srgbClr val="000000"/>
                    </a:solidFill>
                    <a:latin typeface="Cambria Math" panose="02040503050406030204" pitchFamily="18" charset="0"/>
                    <a:ea typeface="微软雅黑" panose="020B0503020204020204" pitchFamily="34" charset="-122"/>
                  </a:rPr>
                  <a:t>, </a:t>
                </a:r>
                <a:r>
                  <a:rPr lang="zh-CN" altLang="en-US" sz="2000" b="1" kern="0" dirty="0">
                    <a:solidFill>
                      <a:srgbClr val="000000"/>
                    </a:solidFill>
                    <a:latin typeface="Cambria Math" panose="02040503050406030204" pitchFamily="18" charset="0"/>
                    <a:ea typeface="微软雅黑" panose="020B0503020204020204" pitchFamily="34" charset="-122"/>
                  </a:rPr>
                  <a:t>其特征矩阵</a:t>
                </a:r>
                <a14:m>
                  <m:oMath xmlns:m="http://schemas.openxmlformats.org/officeDocument/2006/math">
                    <m:r>
                      <a:rPr lang="en-US" altLang="zh-CN" sz="2000" b="1" i="1" kern="0" smtClean="0">
                        <a:solidFill>
                          <a:srgbClr val="000000"/>
                        </a:solidFill>
                        <a:latin typeface="Cambria Math"/>
                        <a:ea typeface="微软雅黑" panose="020B0503020204020204" pitchFamily="34" charset="-122"/>
                      </a:rPr>
                      <m:t>𝑨</m:t>
                    </m:r>
                    <m:d>
                      <m:dPr>
                        <m:ctrlPr>
                          <a:rPr lang="en-US" altLang="zh-CN" sz="2000" b="1" i="1" kern="0" smtClean="0">
                            <a:solidFill>
                              <a:srgbClr val="000000"/>
                            </a:solidFill>
                            <a:latin typeface="Cambria Math" panose="02040503050406030204" pitchFamily="18" charset="0"/>
                            <a:ea typeface="微软雅黑" panose="020B0503020204020204" pitchFamily="34" charset="-122"/>
                          </a:rPr>
                        </m:ctrlPr>
                      </m:dPr>
                      <m:e>
                        <m:r>
                          <a:rPr lang="en-US" altLang="zh-CN" sz="2000" b="1" i="1" kern="0" smtClean="0">
                            <a:solidFill>
                              <a:srgbClr val="000000"/>
                            </a:solidFill>
                            <a:latin typeface="Cambria Math"/>
                            <a:ea typeface="微软雅黑" panose="020B0503020204020204" pitchFamily="34" charset="-122"/>
                          </a:rPr>
                          <m:t>𝝀</m:t>
                        </m:r>
                      </m:e>
                    </m:d>
                    <m:r>
                      <a:rPr lang="en-US" altLang="zh-CN" sz="2000" b="1" i="1" kern="0" smtClean="0">
                        <a:solidFill>
                          <a:srgbClr val="000000"/>
                        </a:solidFill>
                        <a:latin typeface="Cambria Math"/>
                        <a:ea typeface="微软雅黑" panose="020B0503020204020204" pitchFamily="34" charset="-122"/>
                      </a:rPr>
                      <m:t>=</m:t>
                    </m:r>
                    <m:r>
                      <a:rPr lang="en-US" altLang="zh-CN" sz="2000" b="1" i="1" kern="0" smtClean="0">
                        <a:solidFill>
                          <a:srgbClr val="000000"/>
                        </a:solidFill>
                        <a:latin typeface="Cambria Math"/>
                        <a:ea typeface="微软雅黑" panose="020B0503020204020204" pitchFamily="34" charset="-122"/>
                      </a:rPr>
                      <m:t>𝝀</m:t>
                    </m:r>
                    <m:r>
                      <a:rPr lang="en-US" altLang="zh-CN" sz="2000" b="1" i="1" kern="0" smtClean="0">
                        <a:solidFill>
                          <a:srgbClr val="000000"/>
                        </a:solidFill>
                        <a:latin typeface="Cambria Math"/>
                        <a:ea typeface="微软雅黑" panose="020B0503020204020204" pitchFamily="34" charset="-122"/>
                      </a:rPr>
                      <m:t>𝑬</m:t>
                    </m:r>
                    <m:r>
                      <a:rPr lang="en-US" altLang="zh-CN" sz="2000" b="1" i="1" kern="0" smtClean="0">
                        <a:solidFill>
                          <a:srgbClr val="000000"/>
                        </a:solidFill>
                        <a:latin typeface="Cambria Math"/>
                        <a:ea typeface="微软雅黑" panose="020B0503020204020204" pitchFamily="34" charset="-122"/>
                      </a:rPr>
                      <m:t>−</m:t>
                    </m:r>
                    <m:r>
                      <a:rPr lang="en-US" altLang="zh-CN" sz="2000" b="1" i="1" kern="0" smtClean="0">
                        <a:solidFill>
                          <a:srgbClr val="000000"/>
                        </a:solidFill>
                        <a:latin typeface="Cambria Math"/>
                        <a:ea typeface="微软雅黑" panose="020B0503020204020204" pitchFamily="34" charset="-122"/>
                      </a:rPr>
                      <m:t>𝑨</m:t>
                    </m:r>
                  </m:oMath>
                </a14:m>
                <a:r>
                  <a:rPr lang="zh-CN" altLang="en-US" sz="2000" b="1" kern="0" dirty="0">
                    <a:solidFill>
                      <a:srgbClr val="000000"/>
                    </a:solidFill>
                    <a:latin typeface="Cambria Math" panose="02040503050406030204" pitchFamily="18" charset="0"/>
                    <a:ea typeface="微软雅黑" panose="020B0503020204020204" pitchFamily="34" charset="-122"/>
                  </a:rPr>
                  <a:t>为</a:t>
                </a:r>
                <a14:m>
                  <m:oMath xmlns:m="http://schemas.openxmlformats.org/officeDocument/2006/math">
                    <m:r>
                      <a:rPr lang="en-US" altLang="zh-CN" sz="2000" b="1" i="1" kern="0" dirty="0" smtClean="0">
                        <a:solidFill>
                          <a:srgbClr val="000000"/>
                        </a:solidFill>
                        <a:latin typeface="Cambria Math"/>
                        <a:ea typeface="微软雅黑" panose="020B0503020204020204" pitchFamily="34" charset="-122"/>
                      </a:rPr>
                      <m:t>𝝀</m:t>
                    </m:r>
                  </m:oMath>
                </a14:m>
                <a:r>
                  <a:rPr lang="en-US" altLang="zh-CN" sz="2000" b="1" kern="0" dirty="0">
                    <a:solidFill>
                      <a:srgbClr val="000000"/>
                    </a:solidFill>
                    <a:latin typeface="Cambria Math" panose="02040503050406030204" pitchFamily="18" charset="0"/>
                    <a:ea typeface="微软雅黑" panose="020B0503020204020204" pitchFamily="34" charset="-122"/>
                  </a:rPr>
                  <a:t>-</a:t>
                </a:r>
                <a:r>
                  <a:rPr lang="zh-CN" altLang="en-US" sz="2000" b="1" kern="0" dirty="0">
                    <a:solidFill>
                      <a:srgbClr val="000000"/>
                    </a:solidFill>
                    <a:latin typeface="Cambria Math" panose="02040503050406030204" pitchFamily="18" charset="0"/>
                    <a:ea typeface="微软雅黑" panose="020B0503020204020204" pitchFamily="34" charset="-122"/>
                  </a:rPr>
                  <a:t>矩阵</a:t>
                </a:r>
                <a:r>
                  <a:rPr lang="en-US" altLang="zh-CN" sz="2000" b="1" kern="0" dirty="0">
                    <a:solidFill>
                      <a:srgbClr val="000000"/>
                    </a:solidFill>
                    <a:latin typeface="Cambria Math" panose="02040503050406030204" pitchFamily="18" charset="0"/>
                    <a:ea typeface="微软雅黑" panose="020B0503020204020204" pitchFamily="34" charset="-122"/>
                  </a:rPr>
                  <a:t>, </a:t>
                </a:r>
                <a:r>
                  <a:rPr lang="zh-CN" altLang="en-US" sz="2000" b="1" kern="0" dirty="0">
                    <a:solidFill>
                      <a:srgbClr val="000000"/>
                    </a:solidFill>
                    <a:latin typeface="Cambria Math" panose="02040503050406030204" pitchFamily="18" charset="0"/>
                    <a:ea typeface="微软雅黑" panose="020B0503020204020204" pitchFamily="34" charset="-122"/>
                  </a:rPr>
                  <a:t>且</a:t>
                </a:r>
                <a:endParaRPr lang="en-US" altLang="zh-CN" sz="2000" b="1" kern="0" dirty="0">
                  <a:solidFill>
                    <a:srgbClr val="000000"/>
                  </a:solidFill>
                  <a:latin typeface="Cambria Math" panose="02040503050406030204" pitchFamily="18" charset="0"/>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m:rPr>
                          <m:sty m:val="p"/>
                        </m:rPr>
                        <a:rPr lang="en-US" altLang="zh-CN" sz="2000" b="0" i="0" kern="0" smtClean="0">
                          <a:solidFill>
                            <a:srgbClr val="000000"/>
                          </a:solidFill>
                          <a:latin typeface="Cambria Math"/>
                          <a:ea typeface="微软雅黑" panose="020B0503020204020204" pitchFamily="34" charset="-122"/>
                        </a:rPr>
                        <m:t>rank</m:t>
                      </m:r>
                      <m:r>
                        <a:rPr lang="en-US" altLang="zh-CN" sz="2000" b="1" i="1" kern="0" smtClean="0">
                          <a:solidFill>
                            <a:srgbClr val="000000"/>
                          </a:solidFill>
                          <a:latin typeface="Cambria Math"/>
                          <a:ea typeface="微软雅黑" panose="020B0503020204020204" pitchFamily="34" charset="-122"/>
                        </a:rPr>
                        <m:t>𝑨</m:t>
                      </m:r>
                      <m:d>
                        <m:dPr>
                          <m:ctrlPr>
                            <a:rPr lang="en-US" altLang="zh-CN" sz="2000" b="1" i="1" kern="0" smtClean="0">
                              <a:solidFill>
                                <a:srgbClr val="000000"/>
                              </a:solidFill>
                              <a:latin typeface="Cambria Math" panose="02040503050406030204" pitchFamily="18" charset="0"/>
                              <a:ea typeface="微软雅黑" panose="020B0503020204020204" pitchFamily="34" charset="-122"/>
                            </a:rPr>
                          </m:ctrlPr>
                        </m:dPr>
                        <m:e>
                          <m:r>
                            <a:rPr lang="en-US" altLang="zh-CN" sz="2000" b="1" i="1" kern="0" smtClean="0">
                              <a:solidFill>
                                <a:srgbClr val="000000"/>
                              </a:solidFill>
                              <a:latin typeface="Cambria Math"/>
                              <a:ea typeface="微软雅黑" panose="020B0503020204020204" pitchFamily="34" charset="-122"/>
                            </a:rPr>
                            <m:t>𝝀</m:t>
                          </m:r>
                        </m:e>
                      </m:d>
                      <m:r>
                        <a:rPr lang="en-US" altLang="zh-CN" sz="2000" b="1" i="1" kern="0" smtClean="0">
                          <a:solidFill>
                            <a:srgbClr val="000000"/>
                          </a:solidFill>
                          <a:latin typeface="Cambria Math"/>
                          <a:ea typeface="微软雅黑" panose="020B0503020204020204" pitchFamily="34" charset="-122"/>
                        </a:rPr>
                        <m:t>=</m:t>
                      </m:r>
                      <m:r>
                        <a:rPr lang="en-US" altLang="zh-CN" sz="2000" b="1" i="1" kern="0" smtClean="0">
                          <a:solidFill>
                            <a:srgbClr val="000000"/>
                          </a:solidFill>
                          <a:latin typeface="Cambria Math"/>
                          <a:ea typeface="微软雅黑" panose="020B0503020204020204" pitchFamily="34" charset="-122"/>
                        </a:rPr>
                        <m:t>𝒏</m:t>
                      </m:r>
                    </m:oMath>
                  </m:oMathPara>
                </a14:m>
                <a:endParaRPr lang="en-US" altLang="zh-CN" sz="2000" b="1" kern="0" dirty="0">
                  <a:solidFill>
                    <a:srgbClr val="000000"/>
                  </a:solidFill>
                  <a:latin typeface="Cambria Math" panose="02040503050406030204" pitchFamily="18" charset="0"/>
                  <a:ea typeface="微软雅黑" panose="020B0503020204020204" pitchFamily="34"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781483" y="3669037"/>
                <a:ext cx="7112525" cy="707886"/>
              </a:xfrm>
              <a:prstGeom prst="rect">
                <a:avLst/>
              </a:prstGeom>
              <a:blipFill rotWithShape="1">
                <a:blip r:embed="rId5"/>
                <a:stretch>
                  <a:fillRect l="-857" t="-51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224969" y="4601148"/>
                <a:ext cx="4063356" cy="369332"/>
              </a:xfrm>
              <a:prstGeom prst="rect">
                <a:avLst/>
              </a:prstGeom>
            </p:spPr>
            <p:txBody>
              <a:bodyPr wrap="none">
                <a:spAutoFit/>
              </a:bodyPr>
              <a:lstStyle/>
              <a:p>
                <a:r>
                  <a:rPr lang="zh-CN" altLang="en-US" b="1" kern="0" dirty="0">
                    <a:solidFill>
                      <a:srgbClr val="000000"/>
                    </a:solidFill>
                    <a:latin typeface="Cambria Math" panose="02040503050406030204" pitchFamily="18" charset="0"/>
                    <a:ea typeface="微软雅黑" panose="020B0503020204020204" pitchFamily="34" charset="-122"/>
                  </a:rPr>
                  <a:t>事实上</a:t>
                </a:r>
                <a:r>
                  <a:rPr lang="en-US" altLang="zh-CN" b="1" kern="0" dirty="0">
                    <a:solidFill>
                      <a:srgbClr val="000000"/>
                    </a:solidFill>
                    <a:latin typeface="Cambria Math" panose="02040503050406030204" pitchFamily="18" charset="0"/>
                    <a:ea typeface="微软雅黑" panose="020B0503020204020204" pitchFamily="34" charset="-122"/>
                  </a:rPr>
                  <a:t>, </a:t>
                </a:r>
                <a14:m>
                  <m:oMath xmlns:m="http://schemas.openxmlformats.org/officeDocument/2006/math">
                    <m:d>
                      <m:dPr>
                        <m:begChr m:val="|"/>
                        <m:endChr m:val="|"/>
                        <m:ctrlPr>
                          <a:rPr lang="en-US" altLang="zh-CN" b="1" i="1" kern="0" smtClean="0">
                            <a:solidFill>
                              <a:srgbClr val="000000"/>
                            </a:solidFill>
                            <a:latin typeface="Cambria Math" panose="02040503050406030204" pitchFamily="18" charset="0"/>
                            <a:ea typeface="微软雅黑" panose="020B0503020204020204" pitchFamily="34" charset="-122"/>
                          </a:rPr>
                        </m:ctrlPr>
                      </m:dPr>
                      <m:e>
                        <m:r>
                          <a:rPr lang="en-US" altLang="zh-CN" b="1" i="1" kern="0" smtClean="0">
                            <a:solidFill>
                              <a:srgbClr val="000000"/>
                            </a:solidFill>
                            <a:latin typeface="Cambria Math"/>
                            <a:ea typeface="微软雅黑" panose="020B0503020204020204" pitchFamily="34" charset="-122"/>
                          </a:rPr>
                          <m:t>𝝀</m:t>
                        </m:r>
                        <m:r>
                          <a:rPr lang="en-US" altLang="zh-CN" b="1" i="1" kern="0" smtClean="0">
                            <a:solidFill>
                              <a:srgbClr val="000000"/>
                            </a:solidFill>
                            <a:latin typeface="Cambria Math"/>
                            <a:ea typeface="微软雅黑" panose="020B0503020204020204" pitchFamily="34" charset="-122"/>
                          </a:rPr>
                          <m:t>𝑬</m:t>
                        </m:r>
                        <m:r>
                          <a:rPr lang="en-US" altLang="zh-CN" b="1" i="1" kern="0" smtClean="0">
                            <a:solidFill>
                              <a:srgbClr val="000000"/>
                            </a:solidFill>
                            <a:latin typeface="Cambria Math"/>
                            <a:ea typeface="微软雅黑" panose="020B0503020204020204" pitchFamily="34" charset="-122"/>
                          </a:rPr>
                          <m:t>−</m:t>
                        </m:r>
                        <m:r>
                          <a:rPr lang="en-US" altLang="zh-CN" b="1" i="1" kern="0" smtClean="0">
                            <a:solidFill>
                              <a:srgbClr val="000000"/>
                            </a:solidFill>
                            <a:latin typeface="Cambria Math"/>
                            <a:ea typeface="微软雅黑" panose="020B0503020204020204" pitchFamily="34" charset="-122"/>
                          </a:rPr>
                          <m:t>𝑨</m:t>
                        </m:r>
                      </m:e>
                    </m:d>
                    <m:r>
                      <a:rPr lang="en-US" altLang="zh-CN" b="1" i="1" kern="0" smtClean="0">
                        <a:solidFill>
                          <a:srgbClr val="000000"/>
                        </a:solidFill>
                        <a:latin typeface="Cambria Math"/>
                        <a:ea typeface="微软雅黑" panose="020B0503020204020204" pitchFamily="34" charset="-122"/>
                      </a:rPr>
                      <m:t>≠</m:t>
                    </m:r>
                    <m:r>
                      <a:rPr lang="en-US" altLang="zh-CN" b="1" i="1" kern="0" smtClean="0">
                        <a:solidFill>
                          <a:srgbClr val="000000"/>
                        </a:solidFill>
                        <a:latin typeface="Cambria Math"/>
                        <a:ea typeface="微软雅黑" panose="020B0503020204020204" pitchFamily="34" charset="-122"/>
                      </a:rPr>
                      <m:t>𝟎</m:t>
                    </m:r>
                  </m:oMath>
                </a14:m>
                <a:r>
                  <a:rPr lang="en-US" altLang="zh-CN" b="1" kern="0" dirty="0">
                    <a:solidFill>
                      <a:srgbClr val="000000"/>
                    </a:solidFill>
                    <a:latin typeface="Cambria Math" panose="02040503050406030204" pitchFamily="18" charset="0"/>
                    <a:ea typeface="微软雅黑" panose="020B0503020204020204" pitchFamily="34" charset="-122"/>
                  </a:rPr>
                  <a:t>, </a:t>
                </a:r>
                <a:r>
                  <a:rPr lang="zh-CN" altLang="en-US" b="1" kern="0" dirty="0">
                    <a:solidFill>
                      <a:srgbClr val="000000"/>
                    </a:solidFill>
                    <a:latin typeface="Cambria Math" panose="02040503050406030204" pitchFamily="18" charset="0"/>
                    <a:ea typeface="微软雅黑" panose="020B0503020204020204" pitchFamily="34" charset="-122"/>
                  </a:rPr>
                  <a:t>故 </a:t>
                </a:r>
                <a:r>
                  <a:rPr lang="en-US" altLang="zh-CN" b="1" kern="0" dirty="0">
                    <a:solidFill>
                      <a:srgbClr val="000000"/>
                    </a:solidFill>
                    <a:latin typeface="Cambria Math" panose="02040503050406030204" pitchFamily="18" charset="0"/>
                    <a:ea typeface="微软雅黑" panose="020B0503020204020204" pitchFamily="34" charset="-122"/>
                  </a:rPr>
                  <a:t>rank</a:t>
                </a:r>
                <a14:m>
                  <m:oMath xmlns:m="http://schemas.openxmlformats.org/officeDocument/2006/math">
                    <m:r>
                      <a:rPr lang="en-US" altLang="zh-CN" b="1" i="1" kern="0" smtClean="0">
                        <a:solidFill>
                          <a:srgbClr val="000000"/>
                        </a:solidFill>
                        <a:latin typeface="Cambria Math"/>
                        <a:ea typeface="微软雅黑" panose="020B0503020204020204" pitchFamily="34" charset="-122"/>
                      </a:rPr>
                      <m:t>𝑨</m:t>
                    </m:r>
                    <m:d>
                      <m:dPr>
                        <m:ctrlPr>
                          <a:rPr lang="en-US" altLang="zh-CN" b="1" i="1" kern="0" smtClean="0">
                            <a:solidFill>
                              <a:srgbClr val="000000"/>
                            </a:solidFill>
                            <a:latin typeface="Cambria Math" panose="02040503050406030204" pitchFamily="18" charset="0"/>
                            <a:ea typeface="微软雅黑" panose="020B0503020204020204" pitchFamily="34" charset="-122"/>
                          </a:rPr>
                        </m:ctrlPr>
                      </m:dPr>
                      <m:e>
                        <m:r>
                          <a:rPr lang="en-US" altLang="zh-CN" b="1" i="1" kern="0" smtClean="0">
                            <a:solidFill>
                              <a:srgbClr val="000000"/>
                            </a:solidFill>
                            <a:latin typeface="Cambria Math"/>
                            <a:ea typeface="微软雅黑" panose="020B0503020204020204" pitchFamily="34" charset="-122"/>
                          </a:rPr>
                          <m:t>𝝀</m:t>
                        </m:r>
                      </m:e>
                    </m:d>
                    <m:r>
                      <a:rPr lang="en-US" altLang="zh-CN" b="1" i="1" kern="0" smtClean="0">
                        <a:solidFill>
                          <a:srgbClr val="000000"/>
                        </a:solidFill>
                        <a:latin typeface="Cambria Math"/>
                        <a:ea typeface="微软雅黑" panose="020B0503020204020204" pitchFamily="34" charset="-122"/>
                      </a:rPr>
                      <m:t>=</m:t>
                    </m:r>
                    <m:r>
                      <a:rPr lang="en-US" altLang="zh-CN" b="1" i="1" kern="0" smtClean="0">
                        <a:solidFill>
                          <a:srgbClr val="000000"/>
                        </a:solidFill>
                        <a:latin typeface="Cambria Math"/>
                        <a:ea typeface="微软雅黑" panose="020B0503020204020204" pitchFamily="34" charset="-122"/>
                      </a:rPr>
                      <m:t>𝒏</m:t>
                    </m:r>
                  </m:oMath>
                </a14:m>
                <a:r>
                  <a:rPr lang="en-US" altLang="zh-CN" b="1" kern="0" dirty="0">
                    <a:solidFill>
                      <a:srgbClr val="000000"/>
                    </a:solidFill>
                    <a:latin typeface="Cambria Math" panose="02040503050406030204" pitchFamily="18" charset="0"/>
                    <a:ea typeface="微软雅黑" panose="020B0503020204020204" pitchFamily="34" charset="-122"/>
                  </a:rPr>
                  <a:t>.</a:t>
                </a:r>
              </a:p>
            </p:txBody>
          </p:sp>
        </mc:Choice>
        <mc:Fallback xmlns="">
          <p:sp>
            <p:nvSpPr>
              <p:cNvPr id="4" name="矩形 3"/>
              <p:cNvSpPr>
                <a:spLocks noRot="1" noChangeAspect="1" noMove="1" noResize="1" noEditPoints="1" noAdjustHandles="1" noChangeArrowheads="1" noChangeShapeType="1" noTextEdit="1"/>
              </p:cNvSpPr>
              <p:nvPr/>
            </p:nvSpPr>
            <p:spPr>
              <a:xfrm>
                <a:off x="1224969" y="4601148"/>
                <a:ext cx="4063356" cy="369332"/>
              </a:xfrm>
              <a:prstGeom prst="rect">
                <a:avLst/>
              </a:prstGeom>
              <a:blipFill rotWithShape="1">
                <a:blip r:embed="rId6"/>
                <a:stretch>
                  <a:fillRect l="-1349" t="-10000" r="-6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9643067"/>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245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iterate type="lt">
                                    <p:tmPct val="10000"/>
                                  </p:iterate>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8"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a:extLst>
                  <a:ext uri="{FF2B5EF4-FFF2-40B4-BE49-F238E27FC236}">
                    <a16:creationId xmlns:a16="http://schemas.microsoft.com/office/drawing/2014/main" id="{A5598526-04A8-48CB-AA1E-CA813439AD85}"/>
                  </a:ext>
                </a:extLst>
              </p:cNvPr>
              <p:cNvSpPr>
                <a:spLocks noGrp="1"/>
              </p:cNvSpPr>
              <p:nvPr>
                <p:ph type="body" sz="quarter" idx="10"/>
              </p:nvPr>
            </p:nvSpPr>
            <p:spPr/>
            <p:txBody>
              <a:bodyPr/>
              <a:lstStyle/>
              <a:p>
                <a14:m>
                  <m:oMath xmlns:m="http://schemas.openxmlformats.org/officeDocument/2006/math">
                    <m:r>
                      <a:rPr lang="en-US" altLang="zh-CN" i="1">
                        <a:latin typeface="Cambria Math"/>
                      </a:rPr>
                      <m:t>𝝀</m:t>
                    </m:r>
                  </m:oMath>
                </a14:m>
                <a:r>
                  <a:rPr lang="en-US" altLang="zh-CN" dirty="0"/>
                  <a:t>-</a:t>
                </a:r>
                <a:r>
                  <a:rPr lang="zh-CN" altLang="en-US" dirty="0"/>
                  <a:t>矩阵的概念</a:t>
                </a:r>
              </a:p>
            </p:txBody>
          </p:sp>
        </mc:Choice>
        <mc:Fallback xmlns="">
          <p:sp>
            <p:nvSpPr>
              <p:cNvPr id="2" name="文本占位符 1">
                <a:extLst>
                  <a:ext uri="{FF2B5EF4-FFF2-40B4-BE49-F238E27FC236}">
                    <a16:creationId xmlns:a16="http://schemas.microsoft.com/office/drawing/2014/main" xmlns="" id="{A5598526-04A8-48CB-AA1E-CA813439AD85}"/>
                  </a:ext>
                </a:extLst>
              </p:cNvPr>
              <p:cNvSpPr>
                <a:spLocks noGrp="1" noRot="1" noChangeAspect="1" noMove="1" noResize="1" noEditPoints="1" noAdjustHandles="1" noChangeArrowheads="1" noChangeShapeType="1" noTextEdit="1"/>
              </p:cNvSpPr>
              <p:nvPr>
                <p:ph type="body" sz="quarter" idx="10"/>
              </p:nvPr>
            </p:nvSpPr>
            <p:spPr>
              <a:blipFill rotWithShape="1">
                <a:blip r:embed="rId4"/>
                <a:stretch>
                  <a:fillRect b="-27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8">
                <a:extLst>
                  <a:ext uri="{FF2B5EF4-FFF2-40B4-BE49-F238E27FC236}">
                    <a16:creationId xmlns:a16="http://schemas.microsoft.com/office/drawing/2014/main" id="{88E0C11F-6794-4FFC-92F4-CE4389D1E38A}"/>
                  </a:ext>
                </a:extLst>
              </p:cNvPr>
              <p:cNvSpPr>
                <a:spLocks noChangeArrowheads="1"/>
              </p:cNvSpPr>
              <p:nvPr/>
            </p:nvSpPr>
            <p:spPr bwMode="auto">
              <a:xfrm>
                <a:off x="695325" y="1518067"/>
                <a:ext cx="7561263" cy="1094595"/>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800" b="1" dirty="0">
                    <a:solidFill>
                      <a:schemeClr val="accent6"/>
                    </a:solidFill>
                    <a:latin typeface="+mn-ea"/>
                  </a:rPr>
                  <a:t>定义</a:t>
                </a:r>
                <a:r>
                  <a:rPr lang="en-US" altLang="zh-CN" sz="2800" b="1" dirty="0">
                    <a:solidFill>
                      <a:schemeClr val="accent6"/>
                    </a:solidFill>
                    <a:latin typeface="+mn-ea"/>
                  </a:rPr>
                  <a:t>(</a:t>
                </a:r>
                <a:r>
                  <a:rPr lang="zh-CN" altLang="en-US" sz="2800" b="1" i="0" dirty="0">
                    <a:solidFill>
                      <a:srgbClr val="00B0F0"/>
                    </a:solidFill>
                    <a:latin typeface="+mj-lt"/>
                  </a:rPr>
                  <a:t>数字</a:t>
                </a:r>
                <a:r>
                  <a:rPr lang="zh-CN" altLang="en-US" sz="2800" b="1" dirty="0">
                    <a:solidFill>
                      <a:schemeClr val="accent6"/>
                    </a:solidFill>
                    <a:latin typeface="+mn-ea"/>
                  </a:rPr>
                  <a:t>矩阵的初等变换</a:t>
                </a:r>
                <a:r>
                  <a:rPr lang="en-US" altLang="zh-CN" sz="2800" b="1" dirty="0">
                    <a:solidFill>
                      <a:schemeClr val="accent6"/>
                    </a:solidFill>
                    <a:latin typeface="+mn-ea"/>
                  </a:rPr>
                  <a:t>)</a:t>
                </a:r>
              </a:p>
              <a:p>
                <a:pPr marL="361950">
                  <a:lnSpc>
                    <a:spcPct val="120000"/>
                  </a:lnSpc>
                </a:pPr>
                <a:r>
                  <a:rPr lang="en-US" altLang="zh-CN" sz="2400" b="1" i="0" dirty="0">
                    <a:latin typeface="Cambria Math" pitchFamily="18" charset="0"/>
                    <a:ea typeface="Cambria Math" pitchFamily="18" charset="0"/>
                  </a:rPr>
                  <a:t>(1)  </a:t>
                </a:r>
                <a:r>
                  <a:rPr lang="zh-CN" altLang="en-US" sz="2400" b="1" i="0" dirty="0">
                    <a:latin typeface="+mj-lt"/>
                  </a:rPr>
                  <a:t>对调</a:t>
                </a:r>
                <a14:m>
                  <m:oMath xmlns:m="http://schemas.openxmlformats.org/officeDocument/2006/math">
                    <m:r>
                      <a:rPr lang="en-US" altLang="zh-CN" sz="2400" b="1" i="1" smtClean="0">
                        <a:latin typeface="Cambria Math"/>
                      </a:rPr>
                      <m:t>𝒊</m:t>
                    </m:r>
                    <m:r>
                      <a:rPr lang="en-US" altLang="zh-CN" sz="2400" b="1" i="1" smtClean="0">
                        <a:latin typeface="Cambria Math"/>
                      </a:rPr>
                      <m:t>,</m:t>
                    </m:r>
                    <m:r>
                      <a:rPr lang="en-US" altLang="zh-CN" sz="2400" b="1" i="1" smtClean="0">
                        <a:latin typeface="Cambria Math"/>
                      </a:rPr>
                      <m:t>𝒋</m:t>
                    </m:r>
                  </m:oMath>
                </a14:m>
                <a:r>
                  <a:rPr lang="zh-CN" altLang="en-US" sz="2400" b="1" dirty="0">
                    <a:latin typeface="+mn-ea"/>
                  </a:rPr>
                  <a:t>两行</a:t>
                </a:r>
                <a:r>
                  <a:rPr lang="en-US" altLang="zh-CN" sz="2400" b="1" dirty="0">
                    <a:latin typeface="+mn-ea"/>
                  </a:rPr>
                  <a:t>(</a:t>
                </a:r>
                <a:r>
                  <a:rPr lang="zh-CN" altLang="en-US" sz="2400" b="1" dirty="0">
                    <a:latin typeface="+mn-ea"/>
                  </a:rPr>
                  <a:t>列</a:t>
                </a:r>
                <a:r>
                  <a:rPr lang="en-US" altLang="zh-CN" sz="2400" b="1" dirty="0">
                    <a:latin typeface="+mn-ea"/>
                  </a:rPr>
                  <a:t>), </a:t>
                </a:r>
                <a:r>
                  <a:rPr lang="zh-CN" altLang="en-US" sz="2400" b="1" dirty="0">
                    <a:latin typeface="+mn-ea"/>
                  </a:rPr>
                  <a:t>记作</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𝒓</m:t>
                        </m:r>
                      </m:e>
                      <m:sub>
                        <m:r>
                          <a:rPr lang="en-US" altLang="zh-CN" sz="2400" b="1" i="1" smtClean="0">
                            <a:latin typeface="Cambria Math"/>
                          </a:rPr>
                          <m:t>𝒊</m:t>
                        </m:r>
                      </m:sub>
                    </m:sSub>
                    <m:r>
                      <a:rPr lang="en-US" altLang="zh-CN" sz="2400" b="1" i="1" smtClean="0">
                        <a:latin typeface="Cambria Math"/>
                        <a:ea typeface="Cambria Math"/>
                      </a:rPr>
                      <m:t>↔</m:t>
                    </m:r>
                    <m:sSub>
                      <m:sSubPr>
                        <m:ctrlPr>
                          <a:rPr lang="en-US" altLang="zh-CN" sz="2400" b="1" i="1" smtClean="0">
                            <a:latin typeface="Cambria Math" panose="02040503050406030204" pitchFamily="18" charset="0"/>
                            <a:ea typeface="Cambria Math"/>
                          </a:rPr>
                        </m:ctrlPr>
                      </m:sSubPr>
                      <m:e>
                        <m:r>
                          <a:rPr lang="en-US" altLang="zh-CN" sz="2400" b="1" i="1" smtClean="0">
                            <a:latin typeface="Cambria Math"/>
                            <a:ea typeface="Cambria Math"/>
                          </a:rPr>
                          <m:t>𝒓</m:t>
                        </m:r>
                      </m:e>
                      <m:sub>
                        <m:r>
                          <a:rPr lang="en-US" altLang="zh-CN" sz="2400" b="1" i="1" smtClean="0">
                            <a:latin typeface="Cambria Math"/>
                            <a:ea typeface="Cambria Math"/>
                          </a:rPr>
                          <m:t>𝒋</m:t>
                        </m:r>
                      </m:sub>
                    </m:sSub>
                    <m:r>
                      <a:rPr lang="en-US" altLang="zh-CN" sz="2400" b="1" i="1" smtClean="0">
                        <a:latin typeface="Cambria Math"/>
                        <a:ea typeface="Cambria Math"/>
                      </a:rPr>
                      <m:t>(</m:t>
                    </m:r>
                    <m:sSub>
                      <m:sSubPr>
                        <m:ctrlPr>
                          <a:rPr lang="en-US" altLang="zh-CN" sz="2400" b="1" i="1" smtClean="0">
                            <a:latin typeface="Cambria Math" panose="02040503050406030204" pitchFamily="18" charset="0"/>
                            <a:ea typeface="Cambria Math"/>
                          </a:rPr>
                        </m:ctrlPr>
                      </m:sSubPr>
                      <m:e>
                        <m:r>
                          <a:rPr lang="en-US" altLang="zh-CN" sz="2400" b="1" i="1" smtClean="0">
                            <a:latin typeface="Cambria Math"/>
                            <a:ea typeface="Cambria Math"/>
                          </a:rPr>
                          <m:t>𝒄</m:t>
                        </m:r>
                      </m:e>
                      <m:sub>
                        <m:r>
                          <a:rPr lang="en-US" altLang="zh-CN" sz="2400" b="1" i="1" smtClean="0">
                            <a:latin typeface="Cambria Math"/>
                            <a:ea typeface="Cambria Math"/>
                          </a:rPr>
                          <m:t>𝒊</m:t>
                        </m:r>
                      </m:sub>
                    </m:sSub>
                    <m:sSub>
                      <m:sSubPr>
                        <m:ctrlPr>
                          <a:rPr lang="en-US" altLang="zh-CN" sz="2400" b="1" i="1" smtClean="0">
                            <a:latin typeface="Cambria Math" panose="02040503050406030204" pitchFamily="18" charset="0"/>
                            <a:ea typeface="Cambria Math"/>
                          </a:rPr>
                        </m:ctrlPr>
                      </m:sSubPr>
                      <m:e>
                        <m:r>
                          <a:rPr lang="en-US" altLang="zh-CN" sz="2400" b="1" i="1">
                            <a:latin typeface="Cambria Math"/>
                            <a:ea typeface="Cambria Math"/>
                          </a:rPr>
                          <m:t>↔</m:t>
                        </m:r>
                        <m:r>
                          <a:rPr lang="en-US" altLang="zh-CN" sz="2400" b="1" i="1" smtClean="0">
                            <a:latin typeface="Cambria Math"/>
                            <a:ea typeface="Cambria Math"/>
                          </a:rPr>
                          <m:t>𝒄</m:t>
                        </m:r>
                      </m:e>
                      <m:sub>
                        <m:r>
                          <a:rPr lang="en-US" altLang="zh-CN" sz="2400" b="1" i="1" smtClean="0">
                            <a:latin typeface="Cambria Math"/>
                            <a:ea typeface="Cambria Math"/>
                          </a:rPr>
                          <m:t>𝒋</m:t>
                        </m:r>
                      </m:sub>
                    </m:sSub>
                    <m:r>
                      <a:rPr lang="en-US" altLang="zh-CN" sz="2400" b="1" i="1" smtClean="0">
                        <a:latin typeface="Cambria Math"/>
                        <a:ea typeface="Cambria Math"/>
                      </a:rPr>
                      <m:t>)</m:t>
                    </m:r>
                  </m:oMath>
                </a14:m>
                <a:r>
                  <a:rPr lang="en-US" altLang="zh-CN" sz="2400" b="1" dirty="0">
                    <a:latin typeface="+mn-ea"/>
                  </a:rPr>
                  <a:t>;</a:t>
                </a:r>
                <a:endParaRPr lang="zh-CN" altLang="en-US" sz="2400" b="1" dirty="0">
                  <a:latin typeface="+mn-ea"/>
                </a:endParaRPr>
              </a:p>
            </p:txBody>
          </p:sp>
        </mc:Choice>
        <mc:Fallback xmlns="">
          <p:sp>
            <p:nvSpPr>
              <p:cNvPr id="6" name="Rectangle 8">
                <a:extLst>
                  <a:ext uri="{FF2B5EF4-FFF2-40B4-BE49-F238E27FC236}">
                    <a16:creationId xmlns:a16="http://schemas.microsoft.com/office/drawing/2014/main" id="{88E0C11F-6794-4FFC-92F4-CE4389D1E38A}"/>
                  </a:ext>
                </a:extLst>
              </p:cNvPr>
              <p:cNvSpPr>
                <a:spLocks noRot="1" noChangeAspect="1" noMove="1" noResize="1" noEditPoints="1" noAdjustHandles="1" noChangeArrowheads="1" noChangeShapeType="1" noTextEdit="1"/>
              </p:cNvSpPr>
              <p:nvPr/>
            </p:nvSpPr>
            <p:spPr bwMode="auto">
              <a:xfrm>
                <a:off x="695325" y="1518067"/>
                <a:ext cx="7561263" cy="1094595"/>
              </a:xfrm>
              <a:prstGeom prst="rect">
                <a:avLst/>
              </a:prstGeom>
              <a:blipFill>
                <a:blip r:embed="rId5"/>
                <a:stretch>
                  <a:fillRect l="-1613" t="-1667" b="-6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073349" y="2606538"/>
                <a:ext cx="5719707" cy="461665"/>
              </a:xfrm>
              <a:prstGeom prst="rect">
                <a:avLst/>
              </a:prstGeom>
            </p:spPr>
            <p:txBody>
              <a:bodyPr wrap="none">
                <a:spAutoFit/>
              </a:bodyPr>
              <a:lstStyle/>
              <a:p>
                <a:r>
                  <a:rPr lang="en-US" altLang="zh-CN" sz="2400" b="1" kern="0" dirty="0">
                    <a:solidFill>
                      <a:srgbClr val="000000"/>
                    </a:solidFill>
                    <a:latin typeface="Cambria Math" panose="02040503050406030204" pitchFamily="18" charset="0"/>
                    <a:ea typeface="微软雅黑" panose="020B0503020204020204" pitchFamily="34" charset="-122"/>
                  </a:rPr>
                  <a:t>(2)  </a:t>
                </a:r>
                <a:r>
                  <a:rPr lang="zh-CN" altLang="en-US" sz="2400" b="1" kern="0" dirty="0">
                    <a:solidFill>
                      <a:srgbClr val="000000"/>
                    </a:solidFill>
                    <a:latin typeface="Cambria Math" panose="02040503050406030204" pitchFamily="18" charset="0"/>
                    <a:ea typeface="微软雅黑" panose="020B0503020204020204" pitchFamily="34" charset="-122"/>
                  </a:rPr>
                  <a:t>第</a:t>
                </a:r>
                <a14:m>
                  <m:oMath xmlns:m="http://schemas.openxmlformats.org/officeDocument/2006/math">
                    <m:r>
                      <a:rPr lang="en-US" altLang="zh-CN" sz="2400" b="1" i="1" kern="0" smtClean="0">
                        <a:solidFill>
                          <a:srgbClr val="000000"/>
                        </a:solidFill>
                        <a:latin typeface="Cambria Math"/>
                        <a:ea typeface="微软雅黑" panose="020B0503020204020204" pitchFamily="34" charset="-122"/>
                      </a:rPr>
                      <m:t>𝒊</m:t>
                    </m:r>
                  </m:oMath>
                </a14:m>
                <a:r>
                  <a:rPr lang="zh-CN" altLang="en-US" sz="2400" b="1" kern="0" dirty="0">
                    <a:solidFill>
                      <a:srgbClr val="000000"/>
                    </a:solidFill>
                    <a:latin typeface="Cambria Math" panose="02040503050406030204" pitchFamily="18" charset="0"/>
                    <a:ea typeface="微软雅黑" panose="020B0503020204020204" pitchFamily="34" charset="-122"/>
                  </a:rPr>
                  <a:t>行</a:t>
                </a:r>
                <a:r>
                  <a:rPr lang="en-US" altLang="zh-CN" sz="2400" b="1" kern="0" dirty="0">
                    <a:solidFill>
                      <a:srgbClr val="000000"/>
                    </a:solidFill>
                    <a:latin typeface="Cambria Math" panose="02040503050406030204" pitchFamily="18" charset="0"/>
                    <a:ea typeface="微软雅黑" panose="020B0503020204020204" pitchFamily="34" charset="-122"/>
                  </a:rPr>
                  <a:t>(</a:t>
                </a:r>
                <a:r>
                  <a:rPr lang="zh-CN" altLang="en-US" sz="2400" b="1" kern="0" dirty="0">
                    <a:solidFill>
                      <a:srgbClr val="000000"/>
                    </a:solidFill>
                    <a:latin typeface="Cambria Math" panose="02040503050406030204" pitchFamily="18" charset="0"/>
                    <a:ea typeface="微软雅黑" panose="020B0503020204020204" pitchFamily="34" charset="-122"/>
                  </a:rPr>
                  <a:t>列</a:t>
                </a:r>
                <a:r>
                  <a:rPr lang="en-US" altLang="zh-CN" sz="2400" b="1" kern="0" dirty="0">
                    <a:solidFill>
                      <a:srgbClr val="000000"/>
                    </a:solidFill>
                    <a:latin typeface="Cambria Math" panose="02040503050406030204" pitchFamily="18" charset="0"/>
                    <a:ea typeface="微软雅黑" panose="020B0503020204020204" pitchFamily="34" charset="-122"/>
                  </a:rPr>
                  <a:t>)</a:t>
                </a:r>
                <a:r>
                  <a:rPr lang="zh-CN" altLang="en-US" sz="2400" b="1" kern="0" dirty="0">
                    <a:solidFill>
                      <a:srgbClr val="000000"/>
                    </a:solidFill>
                    <a:latin typeface="Cambria Math" panose="02040503050406030204" pitchFamily="18" charset="0"/>
                    <a:ea typeface="微软雅黑" panose="020B0503020204020204" pitchFamily="34" charset="-122"/>
                  </a:rPr>
                  <a:t>乘以非零数</a:t>
                </a:r>
                <a14:m>
                  <m:oMath xmlns:m="http://schemas.openxmlformats.org/officeDocument/2006/math">
                    <m:r>
                      <a:rPr lang="en-US" altLang="zh-CN" sz="2400" b="0" i="1" kern="0" smtClean="0">
                        <a:solidFill>
                          <a:srgbClr val="0070C0"/>
                        </a:solidFill>
                        <a:latin typeface="Cambria Math"/>
                        <a:ea typeface="微软雅黑" panose="020B0503020204020204" pitchFamily="34" charset="-122"/>
                      </a:rPr>
                      <m:t>𝑘</m:t>
                    </m:r>
                  </m:oMath>
                </a14:m>
                <a:r>
                  <a:rPr lang="en-US" altLang="zh-CN" sz="2400" b="1" kern="0" dirty="0">
                    <a:solidFill>
                      <a:srgbClr val="000000"/>
                    </a:solidFill>
                    <a:latin typeface="Cambria Math" panose="02040503050406030204" pitchFamily="18" charset="0"/>
                    <a:ea typeface="微软雅黑" panose="020B0503020204020204" pitchFamily="34" charset="-122"/>
                  </a:rPr>
                  <a:t>, </a:t>
                </a:r>
                <a:r>
                  <a:rPr lang="zh-CN" altLang="en-US" sz="2400" b="1" kern="0" dirty="0">
                    <a:solidFill>
                      <a:srgbClr val="000000"/>
                    </a:solidFill>
                    <a:latin typeface="Cambria Math" panose="02040503050406030204" pitchFamily="18" charset="0"/>
                    <a:ea typeface="微软雅黑" panose="020B0503020204020204" pitchFamily="34" charset="-122"/>
                  </a:rPr>
                  <a:t>记作</a:t>
                </a:r>
                <a14:m>
                  <m:oMath xmlns:m="http://schemas.openxmlformats.org/officeDocument/2006/math">
                    <m:r>
                      <a:rPr lang="en-US" altLang="zh-CN" sz="2400" b="0" i="1" kern="0" smtClean="0">
                        <a:solidFill>
                          <a:srgbClr val="0070C0"/>
                        </a:solidFill>
                        <a:latin typeface="Cambria Math"/>
                        <a:ea typeface="微软雅黑" panose="020B0503020204020204" pitchFamily="34" charset="-122"/>
                      </a:rPr>
                      <m:t>𝑘</m:t>
                    </m:r>
                    <m:sSub>
                      <m:sSubPr>
                        <m:ctrlPr>
                          <a:rPr lang="en-US" altLang="zh-CN" sz="2400" b="1" i="1" kern="0" smtClean="0">
                            <a:solidFill>
                              <a:srgbClr val="000000"/>
                            </a:solidFill>
                            <a:latin typeface="Cambria Math" panose="02040503050406030204" pitchFamily="18" charset="0"/>
                            <a:ea typeface="微软雅黑" panose="020B0503020204020204" pitchFamily="34" charset="-122"/>
                          </a:rPr>
                        </m:ctrlPr>
                      </m:sSubPr>
                      <m:e>
                        <m:r>
                          <a:rPr lang="en-US" altLang="zh-CN" sz="2400" b="1" i="1" kern="0" smtClean="0">
                            <a:solidFill>
                              <a:srgbClr val="000000"/>
                            </a:solidFill>
                            <a:latin typeface="Cambria Math"/>
                            <a:ea typeface="微软雅黑" panose="020B0503020204020204" pitchFamily="34" charset="-122"/>
                          </a:rPr>
                          <m:t>𝒓</m:t>
                        </m:r>
                      </m:e>
                      <m:sub>
                        <m:r>
                          <a:rPr lang="en-US" altLang="zh-CN" sz="2400" b="1" i="1" kern="0" smtClean="0">
                            <a:solidFill>
                              <a:srgbClr val="000000"/>
                            </a:solidFill>
                            <a:latin typeface="Cambria Math"/>
                            <a:ea typeface="微软雅黑" panose="020B0503020204020204" pitchFamily="34" charset="-122"/>
                          </a:rPr>
                          <m:t>𝒊</m:t>
                        </m:r>
                      </m:sub>
                    </m:sSub>
                    <m:r>
                      <a:rPr lang="en-US" altLang="zh-CN" sz="2400" b="1" i="1" kern="0" smtClean="0">
                        <a:solidFill>
                          <a:srgbClr val="000000"/>
                        </a:solidFill>
                        <a:latin typeface="Cambria Math"/>
                        <a:ea typeface="微软雅黑" panose="020B0503020204020204" pitchFamily="34" charset="-122"/>
                      </a:rPr>
                      <m:t>(</m:t>
                    </m:r>
                    <m:r>
                      <a:rPr lang="en-US" altLang="zh-CN" sz="2400" b="0" i="1" kern="0" smtClean="0">
                        <a:solidFill>
                          <a:srgbClr val="000000"/>
                        </a:solidFill>
                        <a:latin typeface="Cambria Math"/>
                        <a:ea typeface="微软雅黑" panose="020B0503020204020204" pitchFamily="34" charset="-122"/>
                      </a:rPr>
                      <m:t>𝑘</m:t>
                    </m:r>
                    <m:sSub>
                      <m:sSubPr>
                        <m:ctrlPr>
                          <a:rPr lang="en-US" altLang="zh-CN" sz="2400" b="1" i="1" kern="0" smtClean="0">
                            <a:solidFill>
                              <a:srgbClr val="000000"/>
                            </a:solidFill>
                            <a:latin typeface="Cambria Math" panose="02040503050406030204" pitchFamily="18" charset="0"/>
                            <a:ea typeface="微软雅黑" panose="020B0503020204020204" pitchFamily="34" charset="-122"/>
                          </a:rPr>
                        </m:ctrlPr>
                      </m:sSubPr>
                      <m:e>
                        <m:r>
                          <a:rPr lang="en-US" altLang="zh-CN" sz="2400" b="1" i="1" kern="0" smtClean="0">
                            <a:solidFill>
                              <a:srgbClr val="000000"/>
                            </a:solidFill>
                            <a:latin typeface="Cambria Math"/>
                            <a:ea typeface="微软雅黑" panose="020B0503020204020204" pitchFamily="34" charset="-122"/>
                          </a:rPr>
                          <m:t>𝒄</m:t>
                        </m:r>
                      </m:e>
                      <m:sub>
                        <m:r>
                          <a:rPr lang="en-US" altLang="zh-CN" sz="2400" b="1" i="1" kern="0" smtClean="0">
                            <a:solidFill>
                              <a:srgbClr val="000000"/>
                            </a:solidFill>
                            <a:latin typeface="Cambria Math"/>
                            <a:ea typeface="微软雅黑" panose="020B0503020204020204" pitchFamily="34" charset="-122"/>
                          </a:rPr>
                          <m:t>𝒊</m:t>
                        </m:r>
                      </m:sub>
                    </m:sSub>
                    <m:r>
                      <a:rPr lang="en-US" altLang="zh-CN" sz="2400" b="1" i="1" kern="0" smtClean="0">
                        <a:solidFill>
                          <a:srgbClr val="000000"/>
                        </a:solidFill>
                        <a:latin typeface="Cambria Math"/>
                        <a:ea typeface="微软雅黑" panose="020B0503020204020204" pitchFamily="34" charset="-122"/>
                      </a:rPr>
                      <m:t>)</m:t>
                    </m:r>
                  </m:oMath>
                </a14:m>
                <a:r>
                  <a:rPr lang="en-US" altLang="zh-CN" sz="2400" b="1" kern="0" dirty="0">
                    <a:solidFill>
                      <a:srgbClr val="000000"/>
                    </a:solidFill>
                    <a:latin typeface="Cambria Math" panose="02040503050406030204" pitchFamily="18" charset="0"/>
                    <a:ea typeface="微软雅黑" panose="020B0503020204020204" pitchFamily="34" charset="-122"/>
                  </a:rPr>
                  <a:t>;</a:t>
                </a:r>
              </a:p>
            </p:txBody>
          </p:sp>
        </mc:Choice>
        <mc:Fallback xmlns="">
          <p:sp>
            <p:nvSpPr>
              <p:cNvPr id="8" name="矩形 7"/>
              <p:cNvSpPr>
                <a:spLocks noRot="1" noChangeAspect="1" noMove="1" noResize="1" noEditPoints="1" noAdjustHandles="1" noChangeArrowheads="1" noChangeShapeType="1" noTextEdit="1"/>
              </p:cNvSpPr>
              <p:nvPr/>
            </p:nvSpPr>
            <p:spPr>
              <a:xfrm>
                <a:off x="1073349" y="2606538"/>
                <a:ext cx="5719707" cy="461665"/>
              </a:xfrm>
              <a:prstGeom prst="rect">
                <a:avLst/>
              </a:prstGeom>
              <a:blipFill>
                <a:blip r:embed="rId6"/>
                <a:stretch>
                  <a:fillRect l="-1599" t="-12000" r="-320"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067498" y="3131352"/>
                <a:ext cx="4833374" cy="461665"/>
              </a:xfrm>
              <a:prstGeom prst="rect">
                <a:avLst/>
              </a:prstGeom>
            </p:spPr>
            <p:txBody>
              <a:bodyPr wrap="none">
                <a:spAutoFit/>
              </a:bodyPr>
              <a:lstStyle/>
              <a:p>
                <a:r>
                  <a:rPr lang="en-US" altLang="zh-CN" sz="2400" b="1" kern="0" dirty="0">
                    <a:solidFill>
                      <a:srgbClr val="000000"/>
                    </a:solidFill>
                    <a:latin typeface="Cambria Math" panose="02040503050406030204" pitchFamily="18" charset="0"/>
                    <a:ea typeface="微软雅黑" panose="020B0503020204020204" pitchFamily="34" charset="-122"/>
                  </a:rPr>
                  <a:t>(3)  </a:t>
                </a:r>
                <a:r>
                  <a:rPr lang="zh-CN" altLang="en-US" sz="2400" b="1" kern="0" dirty="0">
                    <a:solidFill>
                      <a:srgbClr val="000000"/>
                    </a:solidFill>
                    <a:latin typeface="Cambria Math" panose="02040503050406030204" pitchFamily="18" charset="0"/>
                    <a:ea typeface="微软雅黑" panose="020B0503020204020204" pitchFamily="34" charset="-122"/>
                  </a:rPr>
                  <a:t>第</a:t>
                </a:r>
                <a14:m>
                  <m:oMath xmlns:m="http://schemas.openxmlformats.org/officeDocument/2006/math">
                    <m:r>
                      <a:rPr lang="en-US" altLang="zh-CN" sz="2400" b="1" i="1" kern="0" smtClean="0">
                        <a:solidFill>
                          <a:srgbClr val="000000"/>
                        </a:solidFill>
                        <a:latin typeface="Cambria Math"/>
                        <a:ea typeface="微软雅黑" panose="020B0503020204020204" pitchFamily="34" charset="-122"/>
                      </a:rPr>
                      <m:t>𝒊</m:t>
                    </m:r>
                  </m:oMath>
                </a14:m>
                <a:r>
                  <a:rPr lang="zh-CN" altLang="en-US" sz="2400" b="1" kern="0" dirty="0">
                    <a:solidFill>
                      <a:srgbClr val="000000"/>
                    </a:solidFill>
                    <a:latin typeface="Cambria Math" panose="02040503050406030204" pitchFamily="18" charset="0"/>
                    <a:ea typeface="微软雅黑" panose="020B0503020204020204" pitchFamily="34" charset="-122"/>
                  </a:rPr>
                  <a:t>行</a:t>
                </a:r>
                <a:r>
                  <a:rPr lang="en-US" altLang="zh-CN" sz="2400" b="1" kern="0" dirty="0">
                    <a:solidFill>
                      <a:srgbClr val="000000"/>
                    </a:solidFill>
                    <a:latin typeface="Cambria Math" panose="02040503050406030204" pitchFamily="18" charset="0"/>
                    <a:ea typeface="微软雅黑" panose="020B0503020204020204" pitchFamily="34" charset="-122"/>
                  </a:rPr>
                  <a:t>(</a:t>
                </a:r>
                <a:r>
                  <a:rPr lang="zh-CN" altLang="en-US" sz="2400" b="1" kern="0" dirty="0">
                    <a:solidFill>
                      <a:srgbClr val="000000"/>
                    </a:solidFill>
                    <a:latin typeface="Cambria Math" panose="02040503050406030204" pitchFamily="18" charset="0"/>
                    <a:ea typeface="微软雅黑" panose="020B0503020204020204" pitchFamily="34" charset="-122"/>
                  </a:rPr>
                  <a:t>列</a:t>
                </a:r>
                <a:r>
                  <a:rPr lang="en-US" altLang="zh-CN" sz="2400" b="1" kern="0" dirty="0">
                    <a:solidFill>
                      <a:srgbClr val="000000"/>
                    </a:solidFill>
                    <a:latin typeface="Cambria Math" panose="02040503050406030204" pitchFamily="18" charset="0"/>
                    <a:ea typeface="微软雅黑" panose="020B0503020204020204" pitchFamily="34" charset="-122"/>
                  </a:rPr>
                  <a:t>)</a:t>
                </a:r>
                <a:r>
                  <a:rPr lang="zh-CN" altLang="en-US" sz="2400" b="1" kern="0" dirty="0">
                    <a:solidFill>
                      <a:srgbClr val="000000"/>
                    </a:solidFill>
                    <a:latin typeface="Cambria Math" panose="02040503050406030204" pitchFamily="18" charset="0"/>
                    <a:ea typeface="微软雅黑" panose="020B0503020204020204" pitchFamily="34" charset="-122"/>
                  </a:rPr>
                  <a:t>加上第</a:t>
                </a:r>
                <a14:m>
                  <m:oMath xmlns:m="http://schemas.openxmlformats.org/officeDocument/2006/math">
                    <m:r>
                      <a:rPr lang="en-US" altLang="zh-CN" sz="2400" b="1" i="1" kern="0" smtClean="0">
                        <a:solidFill>
                          <a:srgbClr val="000000"/>
                        </a:solidFill>
                        <a:latin typeface="Cambria Math"/>
                        <a:ea typeface="微软雅黑" panose="020B0503020204020204" pitchFamily="34" charset="-122"/>
                      </a:rPr>
                      <m:t>𝒋</m:t>
                    </m:r>
                  </m:oMath>
                </a14:m>
                <a:r>
                  <a:rPr lang="zh-CN" altLang="en-US" sz="2400" b="1" kern="0" dirty="0">
                    <a:solidFill>
                      <a:srgbClr val="000000"/>
                    </a:solidFill>
                    <a:latin typeface="Cambria Math" panose="02040503050406030204" pitchFamily="18" charset="0"/>
                    <a:ea typeface="微软雅黑" panose="020B0503020204020204" pitchFamily="34" charset="-122"/>
                  </a:rPr>
                  <a:t>行</a:t>
                </a:r>
                <a:r>
                  <a:rPr lang="en-US" altLang="zh-CN" sz="2400" b="1" kern="0" dirty="0">
                    <a:solidFill>
                      <a:srgbClr val="000000"/>
                    </a:solidFill>
                    <a:latin typeface="Cambria Math" panose="02040503050406030204" pitchFamily="18" charset="0"/>
                    <a:ea typeface="微软雅黑" panose="020B0503020204020204" pitchFamily="34" charset="-122"/>
                  </a:rPr>
                  <a:t>(</a:t>
                </a:r>
                <a:r>
                  <a:rPr lang="zh-CN" altLang="en-US" sz="2400" b="1" kern="0" dirty="0">
                    <a:solidFill>
                      <a:srgbClr val="000000"/>
                    </a:solidFill>
                    <a:latin typeface="Cambria Math" panose="02040503050406030204" pitchFamily="18" charset="0"/>
                    <a:ea typeface="微软雅黑" panose="020B0503020204020204" pitchFamily="34" charset="-122"/>
                  </a:rPr>
                  <a:t>列</a:t>
                </a:r>
                <a:r>
                  <a:rPr lang="en-US" altLang="zh-CN" sz="2400" b="1" kern="0" dirty="0">
                    <a:solidFill>
                      <a:srgbClr val="000000"/>
                    </a:solidFill>
                    <a:latin typeface="Cambria Math" panose="02040503050406030204" pitchFamily="18" charset="0"/>
                    <a:ea typeface="微软雅黑" panose="020B0503020204020204" pitchFamily="34" charset="-122"/>
                  </a:rPr>
                  <a:t>)</a:t>
                </a:r>
                <a:r>
                  <a:rPr lang="zh-CN" altLang="en-US" sz="2400" b="1" kern="0" dirty="0">
                    <a:solidFill>
                      <a:srgbClr val="000000"/>
                    </a:solidFill>
                    <a:latin typeface="Cambria Math" panose="02040503050406030204" pitchFamily="18" charset="0"/>
                    <a:ea typeface="微软雅黑" panose="020B0503020204020204" pitchFamily="34" charset="-122"/>
                  </a:rPr>
                  <a:t>的</a:t>
                </a:r>
                <a14:m>
                  <m:oMath xmlns:m="http://schemas.openxmlformats.org/officeDocument/2006/math">
                    <m:r>
                      <a:rPr lang="en-US" altLang="zh-CN" sz="2400" b="1" i="1" kern="0" smtClean="0">
                        <a:solidFill>
                          <a:srgbClr val="0070C0"/>
                        </a:solidFill>
                        <a:latin typeface="Cambria Math" panose="02040503050406030204" pitchFamily="18" charset="0"/>
                        <a:ea typeface="微软雅黑" panose="020B0503020204020204" pitchFamily="34" charset="-122"/>
                      </a:rPr>
                      <m:t>𝒄</m:t>
                    </m:r>
                  </m:oMath>
                </a14:m>
                <a:r>
                  <a:rPr lang="zh-CN" altLang="en-US" sz="2400" b="1" kern="0" dirty="0">
                    <a:solidFill>
                      <a:srgbClr val="000000"/>
                    </a:solidFill>
                    <a:latin typeface="Cambria Math" panose="02040503050406030204" pitchFamily="18" charset="0"/>
                    <a:ea typeface="微软雅黑" panose="020B0503020204020204" pitchFamily="34" charset="-122"/>
                  </a:rPr>
                  <a:t>倍</a:t>
                </a:r>
                <a:r>
                  <a:rPr lang="en-US" altLang="zh-CN" sz="2400" b="1" kern="0" dirty="0">
                    <a:solidFill>
                      <a:srgbClr val="000000"/>
                    </a:solidFill>
                    <a:latin typeface="Cambria Math" panose="02040503050406030204" pitchFamily="18" charset="0"/>
                    <a:ea typeface="微软雅黑" panose="020B0503020204020204" pitchFamily="34" charset="-122"/>
                  </a:rPr>
                  <a:t>, </a:t>
                </a:r>
              </a:p>
            </p:txBody>
          </p:sp>
        </mc:Choice>
        <mc:Fallback xmlns="">
          <p:sp>
            <p:nvSpPr>
              <p:cNvPr id="10" name="矩形 9"/>
              <p:cNvSpPr>
                <a:spLocks noRot="1" noChangeAspect="1" noMove="1" noResize="1" noEditPoints="1" noAdjustHandles="1" noChangeArrowheads="1" noChangeShapeType="1" noTextEdit="1"/>
              </p:cNvSpPr>
              <p:nvPr/>
            </p:nvSpPr>
            <p:spPr>
              <a:xfrm>
                <a:off x="1067498" y="3131352"/>
                <a:ext cx="4833374" cy="461665"/>
              </a:xfrm>
              <a:prstGeom prst="rect">
                <a:avLst/>
              </a:prstGeom>
              <a:blipFill>
                <a:blip r:embed="rId7"/>
                <a:stretch>
                  <a:fillRect l="-1892" t="-12000" r="-1009"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557501" y="3609625"/>
                <a:ext cx="3135089" cy="496674"/>
              </a:xfrm>
              <a:prstGeom prst="rect">
                <a:avLst/>
              </a:prstGeom>
            </p:spPr>
            <p:txBody>
              <a:bodyPr wrap="none">
                <a:spAutoFit/>
              </a:bodyPr>
              <a:lstStyle/>
              <a:p>
                <a:r>
                  <a:rPr lang="zh-CN" altLang="en-US" sz="2400" b="1" kern="0" dirty="0">
                    <a:solidFill>
                      <a:srgbClr val="000000"/>
                    </a:solidFill>
                    <a:latin typeface="Cambria Math" panose="02040503050406030204" pitchFamily="18" charset="0"/>
                    <a:ea typeface="微软雅黑" panose="020B0503020204020204" pitchFamily="34" charset="-122"/>
                  </a:rPr>
                  <a:t>记作</a:t>
                </a:r>
                <a14:m>
                  <m:oMath xmlns:m="http://schemas.openxmlformats.org/officeDocument/2006/math">
                    <m:sSub>
                      <m:sSubPr>
                        <m:ctrlPr>
                          <a:rPr lang="en-US" altLang="zh-CN" sz="2400" b="1" i="1" kern="0" smtClean="0">
                            <a:solidFill>
                              <a:srgbClr val="000000"/>
                            </a:solidFill>
                            <a:latin typeface="Cambria Math" panose="02040503050406030204" pitchFamily="18" charset="0"/>
                            <a:ea typeface="微软雅黑" panose="020B0503020204020204" pitchFamily="34" charset="-122"/>
                          </a:rPr>
                        </m:ctrlPr>
                      </m:sSubPr>
                      <m:e>
                        <m:r>
                          <a:rPr lang="en-US" altLang="zh-CN" sz="2400" b="1" i="1" kern="0" smtClean="0">
                            <a:solidFill>
                              <a:srgbClr val="000000"/>
                            </a:solidFill>
                            <a:latin typeface="Cambria Math"/>
                            <a:ea typeface="微软雅黑" panose="020B0503020204020204" pitchFamily="34" charset="-122"/>
                          </a:rPr>
                          <m:t>𝒓</m:t>
                        </m:r>
                      </m:e>
                      <m:sub>
                        <m:r>
                          <a:rPr lang="en-US" altLang="zh-CN" sz="2400" b="1" i="1" kern="0" smtClean="0">
                            <a:solidFill>
                              <a:srgbClr val="000000"/>
                            </a:solidFill>
                            <a:latin typeface="Cambria Math"/>
                            <a:ea typeface="微软雅黑" panose="020B0503020204020204" pitchFamily="34" charset="-122"/>
                          </a:rPr>
                          <m:t>𝒊</m:t>
                        </m:r>
                      </m:sub>
                    </m:sSub>
                    <m:r>
                      <a:rPr lang="en-US" altLang="zh-CN" sz="2400" b="1" i="1" kern="0" smtClean="0">
                        <a:solidFill>
                          <a:srgbClr val="000000"/>
                        </a:solidFill>
                        <a:latin typeface="Cambria Math"/>
                        <a:ea typeface="微软雅黑" panose="020B0503020204020204" pitchFamily="34" charset="-122"/>
                      </a:rPr>
                      <m:t>+</m:t>
                    </m:r>
                    <m:r>
                      <a:rPr lang="en-US" altLang="zh-CN" sz="2400" b="1" i="1" kern="0" smtClean="0">
                        <a:solidFill>
                          <a:srgbClr val="0070C0"/>
                        </a:solidFill>
                        <a:latin typeface="Cambria Math" panose="02040503050406030204" pitchFamily="18" charset="0"/>
                        <a:ea typeface="微软雅黑" panose="020B0503020204020204" pitchFamily="34" charset="-122"/>
                      </a:rPr>
                      <m:t>𝒄</m:t>
                    </m:r>
                    <m:sSub>
                      <m:sSubPr>
                        <m:ctrlPr>
                          <a:rPr lang="en-US" altLang="zh-CN" sz="2400" b="1" i="1" kern="0" smtClean="0">
                            <a:solidFill>
                              <a:srgbClr val="000000"/>
                            </a:solidFill>
                            <a:latin typeface="Cambria Math" panose="02040503050406030204" pitchFamily="18" charset="0"/>
                            <a:ea typeface="微软雅黑" panose="020B0503020204020204" pitchFamily="34" charset="-122"/>
                          </a:rPr>
                        </m:ctrlPr>
                      </m:sSubPr>
                      <m:e>
                        <m:r>
                          <a:rPr lang="en-US" altLang="zh-CN" sz="2400" b="1" i="1" kern="0" smtClean="0">
                            <a:solidFill>
                              <a:srgbClr val="000000"/>
                            </a:solidFill>
                            <a:latin typeface="Cambria Math"/>
                            <a:ea typeface="微软雅黑" panose="020B0503020204020204" pitchFamily="34" charset="-122"/>
                          </a:rPr>
                          <m:t>𝒓</m:t>
                        </m:r>
                      </m:e>
                      <m:sub>
                        <m:r>
                          <a:rPr lang="en-US" altLang="zh-CN" sz="2400" b="1" i="1" kern="0" smtClean="0">
                            <a:solidFill>
                              <a:srgbClr val="000000"/>
                            </a:solidFill>
                            <a:latin typeface="Cambria Math"/>
                            <a:ea typeface="微软雅黑" panose="020B0503020204020204" pitchFamily="34" charset="-122"/>
                          </a:rPr>
                          <m:t>𝒋</m:t>
                        </m:r>
                      </m:sub>
                    </m:sSub>
                    <m:r>
                      <a:rPr lang="en-US" altLang="zh-CN" sz="2400" b="1" i="1" kern="0" smtClean="0">
                        <a:solidFill>
                          <a:srgbClr val="000000"/>
                        </a:solidFill>
                        <a:latin typeface="Cambria Math"/>
                        <a:ea typeface="微软雅黑" panose="020B0503020204020204" pitchFamily="34" charset="-122"/>
                      </a:rPr>
                      <m:t>(</m:t>
                    </m:r>
                    <m:sSub>
                      <m:sSubPr>
                        <m:ctrlPr>
                          <a:rPr lang="en-US" altLang="zh-CN" sz="2400" b="1" i="1" kern="0" smtClean="0">
                            <a:solidFill>
                              <a:srgbClr val="000000"/>
                            </a:solidFill>
                            <a:latin typeface="Cambria Math" panose="02040503050406030204" pitchFamily="18" charset="0"/>
                            <a:ea typeface="微软雅黑" panose="020B0503020204020204" pitchFamily="34" charset="-122"/>
                          </a:rPr>
                        </m:ctrlPr>
                      </m:sSubPr>
                      <m:e>
                        <m:r>
                          <a:rPr lang="en-US" altLang="zh-CN" sz="2400" b="1" i="1" kern="0" smtClean="0">
                            <a:solidFill>
                              <a:srgbClr val="000000"/>
                            </a:solidFill>
                            <a:latin typeface="Cambria Math"/>
                            <a:ea typeface="微软雅黑" panose="020B0503020204020204" pitchFamily="34" charset="-122"/>
                          </a:rPr>
                          <m:t>𝒄</m:t>
                        </m:r>
                      </m:e>
                      <m:sub>
                        <m:r>
                          <a:rPr lang="en-US" altLang="zh-CN" sz="2400" b="1" i="1" kern="0" smtClean="0">
                            <a:solidFill>
                              <a:srgbClr val="000000"/>
                            </a:solidFill>
                            <a:latin typeface="Cambria Math"/>
                            <a:ea typeface="微软雅黑" panose="020B0503020204020204" pitchFamily="34" charset="-122"/>
                          </a:rPr>
                          <m:t>𝒊</m:t>
                        </m:r>
                      </m:sub>
                    </m:sSub>
                    <m:r>
                      <a:rPr lang="en-US" altLang="zh-CN" sz="2400" b="1" i="1" kern="0" smtClean="0">
                        <a:solidFill>
                          <a:srgbClr val="000000"/>
                        </a:solidFill>
                        <a:latin typeface="Cambria Math"/>
                        <a:ea typeface="微软雅黑" panose="020B0503020204020204" pitchFamily="34" charset="-122"/>
                      </a:rPr>
                      <m:t>+</m:t>
                    </m:r>
                    <m:r>
                      <a:rPr lang="en-US" altLang="zh-CN" sz="2400" b="1" i="1" kern="0" smtClean="0">
                        <a:solidFill>
                          <a:srgbClr val="0070C0"/>
                        </a:solidFill>
                        <a:latin typeface="Cambria Math" panose="02040503050406030204" pitchFamily="18" charset="0"/>
                        <a:ea typeface="微软雅黑" panose="020B0503020204020204" pitchFamily="34" charset="-122"/>
                      </a:rPr>
                      <m:t>𝒄</m:t>
                    </m:r>
                    <m:sSub>
                      <m:sSubPr>
                        <m:ctrlPr>
                          <a:rPr lang="en-US" altLang="zh-CN" sz="2400" b="1" i="1" kern="0" smtClean="0">
                            <a:solidFill>
                              <a:srgbClr val="000000"/>
                            </a:solidFill>
                            <a:latin typeface="Cambria Math" panose="02040503050406030204" pitchFamily="18" charset="0"/>
                            <a:ea typeface="微软雅黑" panose="020B0503020204020204" pitchFamily="34" charset="-122"/>
                          </a:rPr>
                        </m:ctrlPr>
                      </m:sSubPr>
                      <m:e>
                        <m:r>
                          <a:rPr lang="en-US" altLang="zh-CN" sz="2400" b="1" i="1" kern="0" smtClean="0">
                            <a:solidFill>
                              <a:srgbClr val="000000"/>
                            </a:solidFill>
                            <a:latin typeface="Cambria Math"/>
                            <a:ea typeface="微软雅黑" panose="020B0503020204020204" pitchFamily="34" charset="-122"/>
                          </a:rPr>
                          <m:t>𝒄</m:t>
                        </m:r>
                      </m:e>
                      <m:sub>
                        <m:r>
                          <a:rPr lang="en-US" altLang="zh-CN" sz="2400" b="1" i="1" kern="0" smtClean="0">
                            <a:solidFill>
                              <a:srgbClr val="000000"/>
                            </a:solidFill>
                            <a:latin typeface="Cambria Math"/>
                            <a:ea typeface="微软雅黑" panose="020B0503020204020204" pitchFamily="34" charset="-122"/>
                          </a:rPr>
                          <m:t>𝒋</m:t>
                        </m:r>
                      </m:sub>
                    </m:sSub>
                    <m:r>
                      <a:rPr lang="en-US" altLang="zh-CN" sz="2400" b="1" i="1" kern="0" smtClean="0">
                        <a:solidFill>
                          <a:srgbClr val="000000"/>
                        </a:solidFill>
                        <a:latin typeface="Cambria Math"/>
                        <a:ea typeface="微软雅黑" panose="020B0503020204020204" pitchFamily="34" charset="-122"/>
                      </a:rPr>
                      <m:t>)</m:t>
                    </m:r>
                  </m:oMath>
                </a14:m>
                <a:endParaRPr lang="en-US" altLang="zh-CN" sz="2400" b="1" kern="0" dirty="0">
                  <a:solidFill>
                    <a:srgbClr val="000000"/>
                  </a:solidFill>
                  <a:latin typeface="Cambria Math" panose="02040503050406030204" pitchFamily="18" charset="0"/>
                  <a:ea typeface="微软雅黑" panose="020B0503020204020204"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1557501" y="3609625"/>
                <a:ext cx="3135089" cy="496674"/>
              </a:xfrm>
              <a:prstGeom prst="rect">
                <a:avLst/>
              </a:prstGeom>
              <a:blipFill>
                <a:blip r:embed="rId8"/>
                <a:stretch>
                  <a:fillRect l="-2913" t="-9756" r="-583" b="-19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557500" y="4147859"/>
                <a:ext cx="1633781" cy="461665"/>
              </a:xfrm>
              <a:prstGeom prst="rect">
                <a:avLst/>
              </a:prstGeom>
            </p:spPr>
            <p:txBody>
              <a:bodyPr wrap="none">
                <a:spAutoFit/>
              </a:bodyPr>
              <a:lstStyle/>
              <a:p>
                <a:r>
                  <a:rPr lang="zh-CN" altLang="en-US" sz="2400" b="1" kern="0" dirty="0">
                    <a:solidFill>
                      <a:srgbClr val="000000"/>
                    </a:solidFill>
                    <a:latin typeface="Cambria Math" panose="02040503050406030204" pitchFamily="18" charset="0"/>
                    <a:ea typeface="微软雅黑" panose="020B0503020204020204" pitchFamily="34" charset="-122"/>
                  </a:rPr>
                  <a:t>其中</a:t>
                </a:r>
                <a14:m>
                  <m:oMath xmlns:m="http://schemas.openxmlformats.org/officeDocument/2006/math">
                    <m:r>
                      <a:rPr lang="en-US" altLang="zh-CN" sz="2400" b="1" i="1" kern="0" smtClean="0">
                        <a:solidFill>
                          <a:srgbClr val="00B0F0"/>
                        </a:solidFill>
                        <a:latin typeface="Cambria Math" panose="02040503050406030204" pitchFamily="18" charset="0"/>
                        <a:ea typeface="微软雅黑" panose="020B0503020204020204" pitchFamily="34" charset="-122"/>
                      </a:rPr>
                      <m:t>𝒄</m:t>
                    </m:r>
                  </m:oMath>
                </a14:m>
                <a:r>
                  <a:rPr lang="zh-CN" altLang="en-US" sz="2400" b="1" kern="0" dirty="0">
                    <a:solidFill>
                      <a:srgbClr val="00B0F0"/>
                    </a:solidFill>
                    <a:latin typeface="Cambria Math" panose="02040503050406030204" pitchFamily="18" charset="0"/>
                    <a:ea typeface="微软雅黑" panose="020B0503020204020204" pitchFamily="34" charset="-122"/>
                  </a:rPr>
                  <a:t>为数</a:t>
                </a:r>
                <a:r>
                  <a:rPr lang="en-US" altLang="zh-CN" sz="2400" b="1" kern="0" dirty="0">
                    <a:solidFill>
                      <a:srgbClr val="000000"/>
                    </a:solidFill>
                    <a:latin typeface="Cambria Math" panose="02040503050406030204" pitchFamily="18" charset="0"/>
                    <a:ea typeface="微软雅黑" panose="020B0503020204020204" pitchFamily="34" charset="-122"/>
                  </a:rPr>
                  <a:t>.</a:t>
                </a:r>
              </a:p>
            </p:txBody>
          </p:sp>
        </mc:Choice>
        <mc:Fallback xmlns="">
          <p:sp>
            <p:nvSpPr>
              <p:cNvPr id="12" name="矩形 11"/>
              <p:cNvSpPr>
                <a:spLocks noRot="1" noChangeAspect="1" noMove="1" noResize="1" noEditPoints="1" noAdjustHandles="1" noChangeArrowheads="1" noChangeShapeType="1" noTextEdit="1"/>
              </p:cNvSpPr>
              <p:nvPr/>
            </p:nvSpPr>
            <p:spPr>
              <a:xfrm>
                <a:off x="1557500" y="4147859"/>
                <a:ext cx="1633781" cy="461665"/>
              </a:xfrm>
              <a:prstGeom prst="rect">
                <a:avLst/>
              </a:prstGeom>
              <a:blipFill>
                <a:blip r:embed="rId9"/>
                <a:stretch>
                  <a:fillRect l="-5576" t="-11842" r="-4833"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91550080"/>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a:extLst>
                  <a:ext uri="{FF2B5EF4-FFF2-40B4-BE49-F238E27FC236}">
                    <a16:creationId xmlns:a16="http://schemas.microsoft.com/office/drawing/2014/main" id="{A5598526-04A8-48CB-AA1E-CA813439AD85}"/>
                  </a:ext>
                </a:extLst>
              </p:cNvPr>
              <p:cNvSpPr>
                <a:spLocks noGrp="1"/>
              </p:cNvSpPr>
              <p:nvPr>
                <p:ph type="body" sz="quarter" idx="10"/>
              </p:nvPr>
            </p:nvSpPr>
            <p:spPr/>
            <p:txBody>
              <a:bodyPr/>
              <a:lstStyle/>
              <a:p>
                <a14:m>
                  <m:oMath xmlns:m="http://schemas.openxmlformats.org/officeDocument/2006/math">
                    <m:r>
                      <a:rPr lang="en-US" altLang="zh-CN" i="1">
                        <a:latin typeface="Cambria Math"/>
                      </a:rPr>
                      <m:t>𝝀</m:t>
                    </m:r>
                  </m:oMath>
                </a14:m>
                <a:r>
                  <a:rPr lang="en-US" altLang="zh-CN" dirty="0"/>
                  <a:t>-</a:t>
                </a:r>
                <a:r>
                  <a:rPr lang="zh-CN" altLang="en-US" dirty="0"/>
                  <a:t>矩阵的概念</a:t>
                </a:r>
              </a:p>
            </p:txBody>
          </p:sp>
        </mc:Choice>
        <mc:Fallback xmlns="">
          <p:sp>
            <p:nvSpPr>
              <p:cNvPr id="2" name="文本占位符 1">
                <a:extLst>
                  <a:ext uri="{FF2B5EF4-FFF2-40B4-BE49-F238E27FC236}">
                    <a16:creationId xmlns:a16="http://schemas.microsoft.com/office/drawing/2014/main" xmlns="" id="{A5598526-04A8-48CB-AA1E-CA813439AD85}"/>
                  </a:ext>
                </a:extLst>
              </p:cNvPr>
              <p:cNvSpPr>
                <a:spLocks noGrp="1" noRot="1" noChangeAspect="1" noMove="1" noResize="1" noEditPoints="1" noAdjustHandles="1" noChangeArrowheads="1" noChangeShapeType="1" noTextEdit="1"/>
              </p:cNvSpPr>
              <p:nvPr>
                <p:ph type="body" sz="quarter" idx="10"/>
              </p:nvPr>
            </p:nvSpPr>
            <p:spPr>
              <a:blipFill rotWithShape="1">
                <a:blip r:embed="rId2"/>
                <a:stretch>
                  <a:fillRect b="-27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8">
                <a:extLst>
                  <a:ext uri="{FF2B5EF4-FFF2-40B4-BE49-F238E27FC236}">
                    <a16:creationId xmlns:a16="http://schemas.microsoft.com/office/drawing/2014/main" id="{88E0C11F-6794-4FFC-92F4-CE4389D1E38A}"/>
                  </a:ext>
                </a:extLst>
              </p:cNvPr>
              <p:cNvSpPr>
                <a:spLocks noChangeArrowheads="1"/>
              </p:cNvSpPr>
              <p:nvPr/>
            </p:nvSpPr>
            <p:spPr bwMode="auto">
              <a:xfrm>
                <a:off x="695325" y="1518067"/>
                <a:ext cx="7561263" cy="1094595"/>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0000"/>
                  </a:lnSpc>
                </a:pPr>
                <a:r>
                  <a:rPr lang="zh-CN" altLang="en-US" sz="2800" b="1" dirty="0">
                    <a:solidFill>
                      <a:schemeClr val="accent6"/>
                    </a:solidFill>
                    <a:latin typeface="+mn-ea"/>
                  </a:rPr>
                  <a:t>定义</a:t>
                </a:r>
                <a:r>
                  <a:rPr lang="en-US" altLang="zh-CN" sz="2800" b="1" dirty="0">
                    <a:solidFill>
                      <a:schemeClr val="accent6"/>
                    </a:solidFill>
                    <a:latin typeface="+mn-ea"/>
                  </a:rPr>
                  <a:t>(</a:t>
                </a:r>
                <a14:m>
                  <m:oMath xmlns:m="http://schemas.openxmlformats.org/officeDocument/2006/math">
                    <m:r>
                      <a:rPr lang="en-US" altLang="zh-CN" sz="2800" b="1" i="1" smtClean="0">
                        <a:solidFill>
                          <a:schemeClr val="accent6"/>
                        </a:solidFill>
                        <a:latin typeface="Cambria Math"/>
                      </a:rPr>
                      <m:t>𝝀</m:t>
                    </m:r>
                  </m:oMath>
                </a14:m>
                <a:r>
                  <a:rPr lang="en-US" altLang="zh-CN" sz="2800" b="1" dirty="0">
                    <a:solidFill>
                      <a:schemeClr val="accent6"/>
                    </a:solidFill>
                    <a:latin typeface="+mn-ea"/>
                  </a:rPr>
                  <a:t>-</a:t>
                </a:r>
                <a:r>
                  <a:rPr lang="zh-CN" altLang="en-US" sz="2800" b="1" dirty="0">
                    <a:solidFill>
                      <a:schemeClr val="accent6"/>
                    </a:solidFill>
                    <a:latin typeface="+mn-ea"/>
                  </a:rPr>
                  <a:t>矩阵的初等变换</a:t>
                </a:r>
                <a:r>
                  <a:rPr lang="en-US" altLang="zh-CN" sz="2800" b="1" dirty="0">
                    <a:solidFill>
                      <a:schemeClr val="accent6"/>
                    </a:solidFill>
                    <a:latin typeface="+mn-ea"/>
                  </a:rPr>
                  <a:t>)</a:t>
                </a:r>
              </a:p>
              <a:p>
                <a:pPr marL="361950">
                  <a:lnSpc>
                    <a:spcPct val="120000"/>
                  </a:lnSpc>
                </a:pPr>
                <a:r>
                  <a:rPr lang="en-US" altLang="zh-CN" sz="2400" b="1" i="0" dirty="0">
                    <a:latin typeface="Cambria Math" pitchFamily="18" charset="0"/>
                    <a:ea typeface="Cambria Math" pitchFamily="18" charset="0"/>
                  </a:rPr>
                  <a:t>(1)  </a:t>
                </a:r>
                <a:r>
                  <a:rPr lang="zh-CN" altLang="en-US" sz="2400" b="1" i="0" dirty="0">
                    <a:latin typeface="+mj-lt"/>
                  </a:rPr>
                  <a:t>对调</a:t>
                </a:r>
                <a14:m>
                  <m:oMath xmlns:m="http://schemas.openxmlformats.org/officeDocument/2006/math">
                    <m:r>
                      <a:rPr lang="en-US" altLang="zh-CN" sz="2400" b="1" i="1" smtClean="0">
                        <a:latin typeface="Cambria Math"/>
                      </a:rPr>
                      <m:t>𝒊</m:t>
                    </m:r>
                    <m:r>
                      <a:rPr lang="en-US" altLang="zh-CN" sz="2400" b="1" i="1" smtClean="0">
                        <a:latin typeface="Cambria Math"/>
                      </a:rPr>
                      <m:t>,</m:t>
                    </m:r>
                    <m:r>
                      <a:rPr lang="en-US" altLang="zh-CN" sz="2400" b="1" i="1" smtClean="0">
                        <a:latin typeface="Cambria Math"/>
                      </a:rPr>
                      <m:t>𝒋</m:t>
                    </m:r>
                  </m:oMath>
                </a14:m>
                <a:r>
                  <a:rPr lang="zh-CN" altLang="en-US" sz="2400" b="1" dirty="0">
                    <a:latin typeface="+mn-ea"/>
                  </a:rPr>
                  <a:t>两行</a:t>
                </a:r>
                <a:r>
                  <a:rPr lang="en-US" altLang="zh-CN" sz="2400" b="1" dirty="0">
                    <a:latin typeface="+mn-ea"/>
                  </a:rPr>
                  <a:t>(</a:t>
                </a:r>
                <a:r>
                  <a:rPr lang="zh-CN" altLang="en-US" sz="2400" b="1" dirty="0">
                    <a:latin typeface="+mn-ea"/>
                  </a:rPr>
                  <a:t>列</a:t>
                </a:r>
                <a:r>
                  <a:rPr lang="en-US" altLang="zh-CN" sz="2400" b="1" dirty="0">
                    <a:latin typeface="+mn-ea"/>
                  </a:rPr>
                  <a:t>), </a:t>
                </a:r>
                <a:r>
                  <a:rPr lang="zh-CN" altLang="en-US" sz="2400" b="1" dirty="0">
                    <a:latin typeface="+mn-ea"/>
                  </a:rPr>
                  <a:t>记作</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𝒓</m:t>
                        </m:r>
                      </m:e>
                      <m:sub>
                        <m:r>
                          <a:rPr lang="en-US" altLang="zh-CN" sz="2400" b="1" i="1" smtClean="0">
                            <a:latin typeface="Cambria Math"/>
                          </a:rPr>
                          <m:t>𝒊</m:t>
                        </m:r>
                      </m:sub>
                    </m:sSub>
                    <m:r>
                      <a:rPr lang="en-US" altLang="zh-CN" sz="2400" b="1" i="1" smtClean="0">
                        <a:latin typeface="Cambria Math"/>
                        <a:ea typeface="Cambria Math"/>
                      </a:rPr>
                      <m:t>↔</m:t>
                    </m:r>
                    <m:sSub>
                      <m:sSubPr>
                        <m:ctrlPr>
                          <a:rPr lang="en-US" altLang="zh-CN" sz="2400" b="1" i="1" smtClean="0">
                            <a:latin typeface="Cambria Math" panose="02040503050406030204" pitchFamily="18" charset="0"/>
                            <a:ea typeface="Cambria Math"/>
                          </a:rPr>
                        </m:ctrlPr>
                      </m:sSubPr>
                      <m:e>
                        <m:r>
                          <a:rPr lang="en-US" altLang="zh-CN" sz="2400" b="1" i="1" smtClean="0">
                            <a:latin typeface="Cambria Math"/>
                            <a:ea typeface="Cambria Math"/>
                          </a:rPr>
                          <m:t>𝒓</m:t>
                        </m:r>
                      </m:e>
                      <m:sub>
                        <m:r>
                          <a:rPr lang="en-US" altLang="zh-CN" sz="2400" b="1" i="1" smtClean="0">
                            <a:latin typeface="Cambria Math"/>
                            <a:ea typeface="Cambria Math"/>
                          </a:rPr>
                          <m:t>𝒋</m:t>
                        </m:r>
                      </m:sub>
                    </m:sSub>
                    <m:r>
                      <a:rPr lang="en-US" altLang="zh-CN" sz="2400" b="1" i="1" smtClean="0">
                        <a:latin typeface="Cambria Math"/>
                        <a:ea typeface="Cambria Math"/>
                      </a:rPr>
                      <m:t>(</m:t>
                    </m:r>
                    <m:sSub>
                      <m:sSubPr>
                        <m:ctrlPr>
                          <a:rPr lang="en-US" altLang="zh-CN" sz="2400" b="1" i="1" smtClean="0">
                            <a:latin typeface="Cambria Math" panose="02040503050406030204" pitchFamily="18" charset="0"/>
                            <a:ea typeface="Cambria Math"/>
                          </a:rPr>
                        </m:ctrlPr>
                      </m:sSubPr>
                      <m:e>
                        <m:r>
                          <a:rPr lang="en-US" altLang="zh-CN" sz="2400" b="1" i="1" smtClean="0">
                            <a:latin typeface="Cambria Math"/>
                            <a:ea typeface="Cambria Math"/>
                          </a:rPr>
                          <m:t>𝒄</m:t>
                        </m:r>
                      </m:e>
                      <m:sub>
                        <m:r>
                          <a:rPr lang="en-US" altLang="zh-CN" sz="2400" b="1" i="1" smtClean="0">
                            <a:latin typeface="Cambria Math"/>
                            <a:ea typeface="Cambria Math"/>
                          </a:rPr>
                          <m:t>𝒊</m:t>
                        </m:r>
                      </m:sub>
                    </m:sSub>
                    <m:sSub>
                      <m:sSubPr>
                        <m:ctrlPr>
                          <a:rPr lang="en-US" altLang="zh-CN" sz="2400" b="1" i="1" smtClean="0">
                            <a:latin typeface="Cambria Math" panose="02040503050406030204" pitchFamily="18" charset="0"/>
                            <a:ea typeface="Cambria Math"/>
                          </a:rPr>
                        </m:ctrlPr>
                      </m:sSubPr>
                      <m:e>
                        <m:r>
                          <a:rPr lang="en-US" altLang="zh-CN" sz="2400" b="1" i="1">
                            <a:latin typeface="Cambria Math"/>
                            <a:ea typeface="Cambria Math"/>
                          </a:rPr>
                          <m:t>↔</m:t>
                        </m:r>
                        <m:r>
                          <a:rPr lang="en-US" altLang="zh-CN" sz="2400" b="1" i="1" smtClean="0">
                            <a:latin typeface="Cambria Math"/>
                            <a:ea typeface="Cambria Math"/>
                          </a:rPr>
                          <m:t>𝒄</m:t>
                        </m:r>
                      </m:e>
                      <m:sub>
                        <m:r>
                          <a:rPr lang="en-US" altLang="zh-CN" sz="2400" b="1" i="1" smtClean="0">
                            <a:latin typeface="Cambria Math"/>
                            <a:ea typeface="Cambria Math"/>
                          </a:rPr>
                          <m:t>𝒋</m:t>
                        </m:r>
                      </m:sub>
                    </m:sSub>
                    <m:r>
                      <a:rPr lang="en-US" altLang="zh-CN" sz="2400" b="1" i="1" smtClean="0">
                        <a:latin typeface="Cambria Math"/>
                        <a:ea typeface="Cambria Math"/>
                      </a:rPr>
                      <m:t>)</m:t>
                    </m:r>
                  </m:oMath>
                </a14:m>
                <a:r>
                  <a:rPr lang="en-US" altLang="zh-CN" sz="2400" b="1" dirty="0">
                    <a:latin typeface="+mn-ea"/>
                  </a:rPr>
                  <a:t>;</a:t>
                </a:r>
                <a:endParaRPr lang="zh-CN" altLang="en-US" sz="2400" b="1" dirty="0">
                  <a:latin typeface="+mn-ea"/>
                </a:endParaRPr>
              </a:p>
            </p:txBody>
          </p:sp>
        </mc:Choice>
        <mc:Fallback xmlns="">
          <p:sp>
            <p:nvSpPr>
              <p:cNvPr id="6" name="Rectangle 8">
                <a:extLst>
                  <a:ext uri="{FF2B5EF4-FFF2-40B4-BE49-F238E27FC236}">
                    <a16:creationId xmlns:a16="http://schemas.microsoft.com/office/drawing/2014/main" xmlns="" xmlns:a14="http://schemas.microsoft.com/office/drawing/2010/main" id="{88E0C11F-6794-4FFC-92F4-CE4389D1E38A}"/>
                  </a:ext>
                </a:extLst>
              </p:cNvPr>
              <p:cNvSpPr>
                <a:spLocks noRot="1" noChangeAspect="1" noMove="1" noResize="1" noEditPoints="1" noAdjustHandles="1" noChangeArrowheads="1" noChangeShapeType="1" noTextEdit="1"/>
              </p:cNvSpPr>
              <p:nvPr/>
            </p:nvSpPr>
            <p:spPr bwMode="auto">
              <a:xfrm>
                <a:off x="695325" y="1518067"/>
                <a:ext cx="7561263" cy="1094595"/>
              </a:xfrm>
              <a:prstGeom prst="rect">
                <a:avLst/>
              </a:prstGeom>
              <a:blipFill rotWithShape="1">
                <a:blip r:embed="rId3"/>
                <a:stretch>
                  <a:fillRect l="-1613" t="-1667" b="-6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073349" y="2606538"/>
                <a:ext cx="5719707" cy="461665"/>
              </a:xfrm>
              <a:prstGeom prst="rect">
                <a:avLst/>
              </a:prstGeom>
            </p:spPr>
            <p:txBody>
              <a:bodyPr wrap="none">
                <a:spAutoFit/>
              </a:bodyPr>
              <a:lstStyle/>
              <a:p>
                <a:r>
                  <a:rPr lang="en-US" altLang="zh-CN" sz="2400" b="1" kern="0" dirty="0">
                    <a:solidFill>
                      <a:srgbClr val="000000"/>
                    </a:solidFill>
                    <a:latin typeface="Cambria Math" panose="02040503050406030204" pitchFamily="18" charset="0"/>
                    <a:ea typeface="微软雅黑" panose="020B0503020204020204" pitchFamily="34" charset="-122"/>
                  </a:rPr>
                  <a:t>(2)  </a:t>
                </a:r>
                <a:r>
                  <a:rPr lang="zh-CN" altLang="en-US" sz="2400" b="1" kern="0" dirty="0">
                    <a:solidFill>
                      <a:srgbClr val="000000"/>
                    </a:solidFill>
                    <a:latin typeface="Cambria Math" panose="02040503050406030204" pitchFamily="18" charset="0"/>
                    <a:ea typeface="微软雅黑" panose="020B0503020204020204" pitchFamily="34" charset="-122"/>
                  </a:rPr>
                  <a:t>第</a:t>
                </a:r>
                <a14:m>
                  <m:oMath xmlns:m="http://schemas.openxmlformats.org/officeDocument/2006/math">
                    <m:r>
                      <a:rPr lang="en-US" altLang="zh-CN" sz="2400" b="1" i="1" kern="0" smtClean="0">
                        <a:solidFill>
                          <a:srgbClr val="000000"/>
                        </a:solidFill>
                        <a:latin typeface="Cambria Math"/>
                        <a:ea typeface="微软雅黑" panose="020B0503020204020204" pitchFamily="34" charset="-122"/>
                      </a:rPr>
                      <m:t>𝒊</m:t>
                    </m:r>
                  </m:oMath>
                </a14:m>
                <a:r>
                  <a:rPr lang="zh-CN" altLang="en-US" sz="2400" b="1" kern="0" dirty="0">
                    <a:solidFill>
                      <a:srgbClr val="000000"/>
                    </a:solidFill>
                    <a:latin typeface="Cambria Math" panose="02040503050406030204" pitchFamily="18" charset="0"/>
                    <a:ea typeface="微软雅黑" panose="020B0503020204020204" pitchFamily="34" charset="-122"/>
                  </a:rPr>
                  <a:t>行</a:t>
                </a:r>
                <a:r>
                  <a:rPr lang="en-US" altLang="zh-CN" sz="2400" b="1" kern="0" dirty="0">
                    <a:solidFill>
                      <a:srgbClr val="000000"/>
                    </a:solidFill>
                    <a:latin typeface="Cambria Math" panose="02040503050406030204" pitchFamily="18" charset="0"/>
                    <a:ea typeface="微软雅黑" panose="020B0503020204020204" pitchFamily="34" charset="-122"/>
                  </a:rPr>
                  <a:t>(</a:t>
                </a:r>
                <a:r>
                  <a:rPr lang="zh-CN" altLang="en-US" sz="2400" b="1" kern="0" dirty="0">
                    <a:solidFill>
                      <a:srgbClr val="000000"/>
                    </a:solidFill>
                    <a:latin typeface="Cambria Math" panose="02040503050406030204" pitchFamily="18" charset="0"/>
                    <a:ea typeface="微软雅黑" panose="020B0503020204020204" pitchFamily="34" charset="-122"/>
                  </a:rPr>
                  <a:t>列</a:t>
                </a:r>
                <a:r>
                  <a:rPr lang="en-US" altLang="zh-CN" sz="2400" b="1" kern="0" dirty="0">
                    <a:solidFill>
                      <a:srgbClr val="000000"/>
                    </a:solidFill>
                    <a:latin typeface="Cambria Math" panose="02040503050406030204" pitchFamily="18" charset="0"/>
                    <a:ea typeface="微软雅黑" panose="020B0503020204020204" pitchFamily="34" charset="-122"/>
                  </a:rPr>
                  <a:t>)</a:t>
                </a:r>
                <a:r>
                  <a:rPr lang="zh-CN" altLang="en-US" sz="2400" b="1" kern="0" dirty="0">
                    <a:solidFill>
                      <a:srgbClr val="000000"/>
                    </a:solidFill>
                    <a:latin typeface="Cambria Math" panose="02040503050406030204" pitchFamily="18" charset="0"/>
                    <a:ea typeface="微软雅黑" panose="020B0503020204020204" pitchFamily="34" charset="-122"/>
                  </a:rPr>
                  <a:t>乘以非零数</a:t>
                </a:r>
                <a14:m>
                  <m:oMath xmlns:m="http://schemas.openxmlformats.org/officeDocument/2006/math">
                    <m:r>
                      <a:rPr lang="en-US" altLang="zh-CN" sz="2400" b="1" i="1" kern="0" smtClean="0">
                        <a:solidFill>
                          <a:srgbClr val="000000"/>
                        </a:solidFill>
                        <a:latin typeface="Cambria Math"/>
                        <a:ea typeface="微软雅黑" panose="020B0503020204020204" pitchFamily="34" charset="-122"/>
                      </a:rPr>
                      <m:t>𝒌</m:t>
                    </m:r>
                  </m:oMath>
                </a14:m>
                <a:r>
                  <a:rPr lang="en-US" altLang="zh-CN" sz="2400" b="1" kern="0" dirty="0">
                    <a:solidFill>
                      <a:srgbClr val="000000"/>
                    </a:solidFill>
                    <a:latin typeface="Cambria Math" panose="02040503050406030204" pitchFamily="18" charset="0"/>
                    <a:ea typeface="微软雅黑" panose="020B0503020204020204" pitchFamily="34" charset="-122"/>
                  </a:rPr>
                  <a:t>, </a:t>
                </a:r>
                <a:r>
                  <a:rPr lang="zh-CN" altLang="en-US" sz="2400" b="1" kern="0" dirty="0">
                    <a:solidFill>
                      <a:srgbClr val="000000"/>
                    </a:solidFill>
                    <a:latin typeface="Cambria Math" panose="02040503050406030204" pitchFamily="18" charset="0"/>
                    <a:ea typeface="微软雅黑" panose="020B0503020204020204" pitchFamily="34" charset="-122"/>
                  </a:rPr>
                  <a:t>记作</a:t>
                </a:r>
                <a14:m>
                  <m:oMath xmlns:m="http://schemas.openxmlformats.org/officeDocument/2006/math">
                    <m:r>
                      <a:rPr lang="en-US" altLang="zh-CN" sz="2400" b="1" i="1" kern="0" smtClean="0">
                        <a:solidFill>
                          <a:srgbClr val="000000"/>
                        </a:solidFill>
                        <a:latin typeface="Cambria Math"/>
                        <a:ea typeface="微软雅黑" panose="020B0503020204020204" pitchFamily="34" charset="-122"/>
                      </a:rPr>
                      <m:t>𝒌</m:t>
                    </m:r>
                    <m:sSub>
                      <m:sSubPr>
                        <m:ctrlPr>
                          <a:rPr lang="en-US" altLang="zh-CN" sz="2400" b="1" i="1" kern="0" smtClean="0">
                            <a:solidFill>
                              <a:srgbClr val="000000"/>
                            </a:solidFill>
                            <a:latin typeface="Cambria Math" panose="02040503050406030204" pitchFamily="18" charset="0"/>
                            <a:ea typeface="微软雅黑" panose="020B0503020204020204" pitchFamily="34" charset="-122"/>
                          </a:rPr>
                        </m:ctrlPr>
                      </m:sSubPr>
                      <m:e>
                        <m:r>
                          <a:rPr lang="en-US" altLang="zh-CN" sz="2400" b="1" i="1" kern="0" smtClean="0">
                            <a:solidFill>
                              <a:srgbClr val="000000"/>
                            </a:solidFill>
                            <a:latin typeface="Cambria Math"/>
                            <a:ea typeface="微软雅黑" panose="020B0503020204020204" pitchFamily="34" charset="-122"/>
                          </a:rPr>
                          <m:t>𝒓</m:t>
                        </m:r>
                      </m:e>
                      <m:sub>
                        <m:r>
                          <a:rPr lang="en-US" altLang="zh-CN" sz="2400" b="1" i="1" kern="0" smtClean="0">
                            <a:solidFill>
                              <a:srgbClr val="000000"/>
                            </a:solidFill>
                            <a:latin typeface="Cambria Math"/>
                            <a:ea typeface="微软雅黑" panose="020B0503020204020204" pitchFamily="34" charset="-122"/>
                          </a:rPr>
                          <m:t>𝒊</m:t>
                        </m:r>
                      </m:sub>
                    </m:sSub>
                    <m:r>
                      <a:rPr lang="en-US" altLang="zh-CN" sz="2400" b="1" i="1" kern="0" smtClean="0">
                        <a:solidFill>
                          <a:srgbClr val="000000"/>
                        </a:solidFill>
                        <a:latin typeface="Cambria Math"/>
                        <a:ea typeface="微软雅黑" panose="020B0503020204020204" pitchFamily="34" charset="-122"/>
                      </a:rPr>
                      <m:t>(</m:t>
                    </m:r>
                    <m:r>
                      <a:rPr lang="en-US" altLang="zh-CN" sz="2400" b="1" i="1" kern="0" smtClean="0">
                        <a:solidFill>
                          <a:srgbClr val="000000"/>
                        </a:solidFill>
                        <a:latin typeface="Cambria Math"/>
                        <a:ea typeface="微软雅黑" panose="020B0503020204020204" pitchFamily="34" charset="-122"/>
                      </a:rPr>
                      <m:t>𝒌</m:t>
                    </m:r>
                    <m:sSub>
                      <m:sSubPr>
                        <m:ctrlPr>
                          <a:rPr lang="en-US" altLang="zh-CN" sz="2400" b="1" i="1" kern="0" smtClean="0">
                            <a:solidFill>
                              <a:srgbClr val="000000"/>
                            </a:solidFill>
                            <a:latin typeface="Cambria Math" panose="02040503050406030204" pitchFamily="18" charset="0"/>
                            <a:ea typeface="微软雅黑" panose="020B0503020204020204" pitchFamily="34" charset="-122"/>
                          </a:rPr>
                        </m:ctrlPr>
                      </m:sSubPr>
                      <m:e>
                        <m:r>
                          <a:rPr lang="en-US" altLang="zh-CN" sz="2400" b="1" i="1" kern="0" smtClean="0">
                            <a:solidFill>
                              <a:srgbClr val="000000"/>
                            </a:solidFill>
                            <a:latin typeface="Cambria Math"/>
                            <a:ea typeface="微软雅黑" panose="020B0503020204020204" pitchFamily="34" charset="-122"/>
                          </a:rPr>
                          <m:t>𝒄</m:t>
                        </m:r>
                      </m:e>
                      <m:sub>
                        <m:r>
                          <a:rPr lang="en-US" altLang="zh-CN" sz="2400" b="1" i="1" kern="0" smtClean="0">
                            <a:solidFill>
                              <a:srgbClr val="000000"/>
                            </a:solidFill>
                            <a:latin typeface="Cambria Math"/>
                            <a:ea typeface="微软雅黑" panose="020B0503020204020204" pitchFamily="34" charset="-122"/>
                          </a:rPr>
                          <m:t>𝒊</m:t>
                        </m:r>
                      </m:sub>
                    </m:sSub>
                    <m:r>
                      <a:rPr lang="en-US" altLang="zh-CN" sz="2400" b="1" i="1" kern="0" smtClean="0">
                        <a:solidFill>
                          <a:srgbClr val="000000"/>
                        </a:solidFill>
                        <a:latin typeface="Cambria Math"/>
                        <a:ea typeface="微软雅黑" panose="020B0503020204020204" pitchFamily="34" charset="-122"/>
                      </a:rPr>
                      <m:t>)</m:t>
                    </m:r>
                  </m:oMath>
                </a14:m>
                <a:r>
                  <a:rPr lang="en-US" altLang="zh-CN" sz="2400" b="1" kern="0" dirty="0">
                    <a:solidFill>
                      <a:srgbClr val="000000"/>
                    </a:solidFill>
                    <a:latin typeface="Cambria Math" panose="02040503050406030204" pitchFamily="18" charset="0"/>
                    <a:ea typeface="微软雅黑" panose="020B0503020204020204" pitchFamily="34" charset="-122"/>
                  </a:rPr>
                  <a:t>;</a:t>
                </a:r>
              </a:p>
            </p:txBody>
          </p:sp>
        </mc:Choice>
        <mc:Fallback xmlns="">
          <p:sp>
            <p:nvSpPr>
              <p:cNvPr id="8" name="矩形 7"/>
              <p:cNvSpPr>
                <a:spLocks noRot="1" noChangeAspect="1" noMove="1" noResize="1" noEditPoints="1" noAdjustHandles="1" noChangeArrowheads="1" noChangeShapeType="1" noTextEdit="1"/>
              </p:cNvSpPr>
              <p:nvPr/>
            </p:nvSpPr>
            <p:spPr>
              <a:xfrm>
                <a:off x="1073349" y="2606538"/>
                <a:ext cx="5719707" cy="461665"/>
              </a:xfrm>
              <a:prstGeom prst="rect">
                <a:avLst/>
              </a:prstGeom>
              <a:blipFill rotWithShape="1">
                <a:blip r:embed="rId4"/>
                <a:stretch>
                  <a:fillRect l="-1599" t="-12000" r="-746"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067498" y="3131352"/>
                <a:ext cx="5339923" cy="461665"/>
              </a:xfrm>
              <a:prstGeom prst="rect">
                <a:avLst/>
              </a:prstGeom>
            </p:spPr>
            <p:txBody>
              <a:bodyPr wrap="none">
                <a:spAutoFit/>
              </a:bodyPr>
              <a:lstStyle/>
              <a:p>
                <a:r>
                  <a:rPr lang="en-US" altLang="zh-CN" sz="2400" b="1" kern="0" dirty="0">
                    <a:solidFill>
                      <a:srgbClr val="000000"/>
                    </a:solidFill>
                    <a:latin typeface="Cambria Math" panose="02040503050406030204" pitchFamily="18" charset="0"/>
                    <a:ea typeface="微软雅黑" panose="020B0503020204020204" pitchFamily="34" charset="-122"/>
                  </a:rPr>
                  <a:t>(3)  </a:t>
                </a:r>
                <a:r>
                  <a:rPr lang="zh-CN" altLang="en-US" sz="2400" b="1" kern="0" dirty="0">
                    <a:solidFill>
                      <a:srgbClr val="000000"/>
                    </a:solidFill>
                    <a:latin typeface="Cambria Math" panose="02040503050406030204" pitchFamily="18" charset="0"/>
                    <a:ea typeface="微软雅黑" panose="020B0503020204020204" pitchFamily="34" charset="-122"/>
                  </a:rPr>
                  <a:t>第</a:t>
                </a:r>
                <a14:m>
                  <m:oMath xmlns:m="http://schemas.openxmlformats.org/officeDocument/2006/math">
                    <m:r>
                      <a:rPr lang="en-US" altLang="zh-CN" sz="2400" b="1" i="1" kern="0" smtClean="0">
                        <a:solidFill>
                          <a:srgbClr val="000000"/>
                        </a:solidFill>
                        <a:latin typeface="Cambria Math"/>
                        <a:ea typeface="微软雅黑" panose="020B0503020204020204" pitchFamily="34" charset="-122"/>
                      </a:rPr>
                      <m:t>𝒊</m:t>
                    </m:r>
                  </m:oMath>
                </a14:m>
                <a:r>
                  <a:rPr lang="zh-CN" altLang="en-US" sz="2400" b="1" kern="0" dirty="0">
                    <a:solidFill>
                      <a:srgbClr val="000000"/>
                    </a:solidFill>
                    <a:latin typeface="Cambria Math" panose="02040503050406030204" pitchFamily="18" charset="0"/>
                    <a:ea typeface="微软雅黑" panose="020B0503020204020204" pitchFamily="34" charset="-122"/>
                  </a:rPr>
                  <a:t>行</a:t>
                </a:r>
                <a:r>
                  <a:rPr lang="en-US" altLang="zh-CN" sz="2400" b="1" kern="0" dirty="0">
                    <a:solidFill>
                      <a:srgbClr val="000000"/>
                    </a:solidFill>
                    <a:latin typeface="Cambria Math" panose="02040503050406030204" pitchFamily="18" charset="0"/>
                    <a:ea typeface="微软雅黑" panose="020B0503020204020204" pitchFamily="34" charset="-122"/>
                  </a:rPr>
                  <a:t>(</a:t>
                </a:r>
                <a:r>
                  <a:rPr lang="zh-CN" altLang="en-US" sz="2400" b="1" kern="0" dirty="0">
                    <a:solidFill>
                      <a:srgbClr val="000000"/>
                    </a:solidFill>
                    <a:latin typeface="Cambria Math" panose="02040503050406030204" pitchFamily="18" charset="0"/>
                    <a:ea typeface="微软雅黑" panose="020B0503020204020204" pitchFamily="34" charset="-122"/>
                  </a:rPr>
                  <a:t>列</a:t>
                </a:r>
                <a:r>
                  <a:rPr lang="en-US" altLang="zh-CN" sz="2400" b="1" kern="0" dirty="0">
                    <a:solidFill>
                      <a:srgbClr val="000000"/>
                    </a:solidFill>
                    <a:latin typeface="Cambria Math" panose="02040503050406030204" pitchFamily="18" charset="0"/>
                    <a:ea typeface="微软雅黑" panose="020B0503020204020204" pitchFamily="34" charset="-122"/>
                  </a:rPr>
                  <a:t>)</a:t>
                </a:r>
                <a:r>
                  <a:rPr lang="zh-CN" altLang="en-US" sz="2400" b="1" kern="0" dirty="0">
                    <a:solidFill>
                      <a:srgbClr val="000000"/>
                    </a:solidFill>
                    <a:latin typeface="Cambria Math" panose="02040503050406030204" pitchFamily="18" charset="0"/>
                    <a:ea typeface="微软雅黑" panose="020B0503020204020204" pitchFamily="34" charset="-122"/>
                  </a:rPr>
                  <a:t>加上第</a:t>
                </a:r>
                <a14:m>
                  <m:oMath xmlns:m="http://schemas.openxmlformats.org/officeDocument/2006/math">
                    <m:r>
                      <a:rPr lang="en-US" altLang="zh-CN" sz="2400" b="1" i="1" kern="0" smtClean="0">
                        <a:solidFill>
                          <a:srgbClr val="000000"/>
                        </a:solidFill>
                        <a:latin typeface="Cambria Math"/>
                        <a:ea typeface="微软雅黑" panose="020B0503020204020204" pitchFamily="34" charset="-122"/>
                      </a:rPr>
                      <m:t>𝒋</m:t>
                    </m:r>
                  </m:oMath>
                </a14:m>
                <a:r>
                  <a:rPr lang="zh-CN" altLang="en-US" sz="2400" b="1" kern="0" dirty="0">
                    <a:solidFill>
                      <a:srgbClr val="000000"/>
                    </a:solidFill>
                    <a:latin typeface="Cambria Math" panose="02040503050406030204" pitchFamily="18" charset="0"/>
                    <a:ea typeface="微软雅黑" panose="020B0503020204020204" pitchFamily="34" charset="-122"/>
                  </a:rPr>
                  <a:t>行</a:t>
                </a:r>
                <a:r>
                  <a:rPr lang="en-US" altLang="zh-CN" sz="2400" b="1" kern="0" dirty="0">
                    <a:solidFill>
                      <a:srgbClr val="000000"/>
                    </a:solidFill>
                    <a:latin typeface="Cambria Math" panose="02040503050406030204" pitchFamily="18" charset="0"/>
                    <a:ea typeface="微软雅黑" panose="020B0503020204020204" pitchFamily="34" charset="-122"/>
                  </a:rPr>
                  <a:t>(</a:t>
                </a:r>
                <a:r>
                  <a:rPr lang="zh-CN" altLang="en-US" sz="2400" b="1" kern="0" dirty="0">
                    <a:solidFill>
                      <a:srgbClr val="000000"/>
                    </a:solidFill>
                    <a:latin typeface="Cambria Math" panose="02040503050406030204" pitchFamily="18" charset="0"/>
                    <a:ea typeface="微软雅黑" panose="020B0503020204020204" pitchFamily="34" charset="-122"/>
                  </a:rPr>
                  <a:t>列</a:t>
                </a:r>
                <a:r>
                  <a:rPr lang="en-US" altLang="zh-CN" sz="2400" b="1" kern="0" dirty="0">
                    <a:solidFill>
                      <a:srgbClr val="000000"/>
                    </a:solidFill>
                    <a:latin typeface="Cambria Math" panose="02040503050406030204" pitchFamily="18" charset="0"/>
                    <a:ea typeface="微软雅黑" panose="020B0503020204020204" pitchFamily="34" charset="-122"/>
                  </a:rPr>
                  <a:t>)</a:t>
                </a:r>
                <a:r>
                  <a:rPr lang="zh-CN" altLang="en-US" sz="2400" b="1" kern="0" dirty="0">
                    <a:solidFill>
                      <a:srgbClr val="000000"/>
                    </a:solidFill>
                    <a:latin typeface="Cambria Math" panose="02040503050406030204" pitchFamily="18" charset="0"/>
                    <a:ea typeface="微软雅黑" panose="020B0503020204020204" pitchFamily="34" charset="-122"/>
                  </a:rPr>
                  <a:t>的</a:t>
                </a:r>
                <a14:m>
                  <m:oMath xmlns:m="http://schemas.openxmlformats.org/officeDocument/2006/math">
                    <m:r>
                      <a:rPr lang="en-US" altLang="zh-CN" sz="2400" b="1" i="1" kern="0" smtClean="0">
                        <a:solidFill>
                          <a:srgbClr val="000000"/>
                        </a:solidFill>
                        <a:latin typeface="Cambria Math"/>
                        <a:ea typeface="微软雅黑" panose="020B0503020204020204" pitchFamily="34" charset="-122"/>
                      </a:rPr>
                      <m:t>𝝋</m:t>
                    </m:r>
                    <m:r>
                      <a:rPr lang="en-US" altLang="zh-CN" sz="2400" b="1" i="1" kern="0" smtClean="0">
                        <a:solidFill>
                          <a:srgbClr val="000000"/>
                        </a:solidFill>
                        <a:latin typeface="Cambria Math"/>
                        <a:ea typeface="微软雅黑" panose="020B0503020204020204" pitchFamily="34" charset="-122"/>
                      </a:rPr>
                      <m:t>(</m:t>
                    </m:r>
                    <m:r>
                      <a:rPr lang="en-US" altLang="zh-CN" sz="2400" b="1" i="1" kern="0" smtClean="0">
                        <a:solidFill>
                          <a:srgbClr val="000000"/>
                        </a:solidFill>
                        <a:latin typeface="Cambria Math"/>
                        <a:ea typeface="微软雅黑" panose="020B0503020204020204" pitchFamily="34" charset="-122"/>
                      </a:rPr>
                      <m:t>𝝀</m:t>
                    </m:r>
                    <m:r>
                      <a:rPr lang="en-US" altLang="zh-CN" sz="2400" b="1" i="1" kern="0" smtClean="0">
                        <a:solidFill>
                          <a:srgbClr val="000000"/>
                        </a:solidFill>
                        <a:latin typeface="Cambria Math"/>
                        <a:ea typeface="微软雅黑" panose="020B0503020204020204" pitchFamily="34" charset="-122"/>
                      </a:rPr>
                      <m:t>)</m:t>
                    </m:r>
                  </m:oMath>
                </a14:m>
                <a:r>
                  <a:rPr lang="zh-CN" altLang="en-US" sz="2400" b="1" kern="0" dirty="0">
                    <a:solidFill>
                      <a:srgbClr val="000000"/>
                    </a:solidFill>
                    <a:latin typeface="Cambria Math" panose="02040503050406030204" pitchFamily="18" charset="0"/>
                    <a:ea typeface="微软雅黑" panose="020B0503020204020204" pitchFamily="34" charset="-122"/>
                  </a:rPr>
                  <a:t>倍</a:t>
                </a:r>
                <a:r>
                  <a:rPr lang="en-US" altLang="zh-CN" sz="2400" b="1" kern="0" dirty="0">
                    <a:solidFill>
                      <a:srgbClr val="000000"/>
                    </a:solidFill>
                    <a:latin typeface="Cambria Math" panose="02040503050406030204" pitchFamily="18" charset="0"/>
                    <a:ea typeface="微软雅黑" panose="020B0503020204020204" pitchFamily="34" charset="-122"/>
                  </a:rPr>
                  <a:t>, </a:t>
                </a:r>
              </a:p>
            </p:txBody>
          </p:sp>
        </mc:Choice>
        <mc:Fallback xmlns="">
          <p:sp>
            <p:nvSpPr>
              <p:cNvPr id="10" name="矩形 9"/>
              <p:cNvSpPr>
                <a:spLocks noRot="1" noChangeAspect="1" noMove="1" noResize="1" noEditPoints="1" noAdjustHandles="1" noChangeArrowheads="1" noChangeShapeType="1" noTextEdit="1"/>
              </p:cNvSpPr>
              <p:nvPr/>
            </p:nvSpPr>
            <p:spPr>
              <a:xfrm>
                <a:off x="1067498" y="3131352"/>
                <a:ext cx="5339923" cy="461665"/>
              </a:xfrm>
              <a:prstGeom prst="rect">
                <a:avLst/>
              </a:prstGeom>
              <a:blipFill rotWithShape="1">
                <a:blip r:embed="rId5"/>
                <a:stretch>
                  <a:fillRect l="-1712" t="-12000" r="-913"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557501" y="3609625"/>
                <a:ext cx="4146135" cy="496674"/>
              </a:xfrm>
              <a:prstGeom prst="rect">
                <a:avLst/>
              </a:prstGeom>
            </p:spPr>
            <p:txBody>
              <a:bodyPr wrap="none">
                <a:spAutoFit/>
              </a:bodyPr>
              <a:lstStyle/>
              <a:p>
                <a:r>
                  <a:rPr lang="zh-CN" altLang="en-US" sz="2400" b="1" kern="0" dirty="0">
                    <a:solidFill>
                      <a:srgbClr val="000000"/>
                    </a:solidFill>
                    <a:latin typeface="Cambria Math" panose="02040503050406030204" pitchFamily="18" charset="0"/>
                    <a:ea typeface="微软雅黑" panose="020B0503020204020204" pitchFamily="34" charset="-122"/>
                  </a:rPr>
                  <a:t>记作</a:t>
                </a:r>
                <a14:m>
                  <m:oMath xmlns:m="http://schemas.openxmlformats.org/officeDocument/2006/math">
                    <m:sSub>
                      <m:sSubPr>
                        <m:ctrlPr>
                          <a:rPr lang="en-US" altLang="zh-CN" sz="2400" b="1" i="1" kern="0" smtClean="0">
                            <a:solidFill>
                              <a:srgbClr val="000000"/>
                            </a:solidFill>
                            <a:latin typeface="Cambria Math" panose="02040503050406030204" pitchFamily="18" charset="0"/>
                            <a:ea typeface="微软雅黑" panose="020B0503020204020204" pitchFamily="34" charset="-122"/>
                          </a:rPr>
                        </m:ctrlPr>
                      </m:sSubPr>
                      <m:e>
                        <m:r>
                          <a:rPr lang="en-US" altLang="zh-CN" sz="2400" b="1" i="1" kern="0" smtClean="0">
                            <a:solidFill>
                              <a:srgbClr val="000000"/>
                            </a:solidFill>
                            <a:latin typeface="Cambria Math"/>
                            <a:ea typeface="微软雅黑" panose="020B0503020204020204" pitchFamily="34" charset="-122"/>
                          </a:rPr>
                          <m:t>𝒓</m:t>
                        </m:r>
                      </m:e>
                      <m:sub>
                        <m:r>
                          <a:rPr lang="en-US" altLang="zh-CN" sz="2400" b="1" i="1" kern="0" smtClean="0">
                            <a:solidFill>
                              <a:srgbClr val="000000"/>
                            </a:solidFill>
                            <a:latin typeface="Cambria Math"/>
                            <a:ea typeface="微软雅黑" panose="020B0503020204020204" pitchFamily="34" charset="-122"/>
                          </a:rPr>
                          <m:t>𝒊</m:t>
                        </m:r>
                      </m:sub>
                    </m:sSub>
                    <m:r>
                      <a:rPr lang="en-US" altLang="zh-CN" sz="2400" b="1" i="1" kern="0" smtClean="0">
                        <a:solidFill>
                          <a:srgbClr val="000000"/>
                        </a:solidFill>
                        <a:latin typeface="Cambria Math"/>
                        <a:ea typeface="微软雅黑" panose="020B0503020204020204" pitchFamily="34" charset="-122"/>
                      </a:rPr>
                      <m:t>+</m:t>
                    </m:r>
                    <m:r>
                      <a:rPr lang="en-US" altLang="zh-CN" sz="2400" b="1" i="1" kern="0" smtClean="0">
                        <a:solidFill>
                          <a:srgbClr val="000000"/>
                        </a:solidFill>
                        <a:latin typeface="Cambria Math"/>
                        <a:ea typeface="微软雅黑" panose="020B0503020204020204" pitchFamily="34" charset="-122"/>
                      </a:rPr>
                      <m:t>𝝋</m:t>
                    </m:r>
                    <m:d>
                      <m:dPr>
                        <m:ctrlPr>
                          <a:rPr lang="en-US" altLang="zh-CN" sz="2400" b="1" i="1" kern="0" smtClean="0">
                            <a:solidFill>
                              <a:srgbClr val="000000"/>
                            </a:solidFill>
                            <a:latin typeface="Cambria Math" panose="02040503050406030204" pitchFamily="18" charset="0"/>
                            <a:ea typeface="微软雅黑" panose="020B0503020204020204" pitchFamily="34" charset="-122"/>
                          </a:rPr>
                        </m:ctrlPr>
                      </m:dPr>
                      <m:e>
                        <m:r>
                          <a:rPr lang="en-US" altLang="zh-CN" sz="2400" b="1" i="1" kern="0" smtClean="0">
                            <a:solidFill>
                              <a:srgbClr val="000000"/>
                            </a:solidFill>
                            <a:latin typeface="Cambria Math"/>
                            <a:ea typeface="微软雅黑" panose="020B0503020204020204" pitchFamily="34" charset="-122"/>
                          </a:rPr>
                          <m:t>𝝀</m:t>
                        </m:r>
                      </m:e>
                    </m:d>
                    <m:sSub>
                      <m:sSubPr>
                        <m:ctrlPr>
                          <a:rPr lang="en-US" altLang="zh-CN" sz="2400" b="1" i="1" kern="0" smtClean="0">
                            <a:solidFill>
                              <a:srgbClr val="000000"/>
                            </a:solidFill>
                            <a:latin typeface="Cambria Math" panose="02040503050406030204" pitchFamily="18" charset="0"/>
                            <a:ea typeface="微软雅黑" panose="020B0503020204020204" pitchFamily="34" charset="-122"/>
                          </a:rPr>
                        </m:ctrlPr>
                      </m:sSubPr>
                      <m:e>
                        <m:r>
                          <a:rPr lang="en-US" altLang="zh-CN" sz="2400" b="1" i="1" kern="0" smtClean="0">
                            <a:solidFill>
                              <a:srgbClr val="000000"/>
                            </a:solidFill>
                            <a:latin typeface="Cambria Math"/>
                            <a:ea typeface="微软雅黑" panose="020B0503020204020204" pitchFamily="34" charset="-122"/>
                          </a:rPr>
                          <m:t>𝒓</m:t>
                        </m:r>
                      </m:e>
                      <m:sub>
                        <m:r>
                          <a:rPr lang="en-US" altLang="zh-CN" sz="2400" b="1" i="1" kern="0" smtClean="0">
                            <a:solidFill>
                              <a:srgbClr val="000000"/>
                            </a:solidFill>
                            <a:latin typeface="Cambria Math"/>
                            <a:ea typeface="微软雅黑" panose="020B0503020204020204" pitchFamily="34" charset="-122"/>
                          </a:rPr>
                          <m:t>𝒋</m:t>
                        </m:r>
                      </m:sub>
                    </m:sSub>
                    <m:r>
                      <a:rPr lang="en-US" altLang="zh-CN" sz="2400" b="1" i="1" kern="0" smtClean="0">
                        <a:solidFill>
                          <a:srgbClr val="000000"/>
                        </a:solidFill>
                        <a:latin typeface="Cambria Math"/>
                        <a:ea typeface="微软雅黑" panose="020B0503020204020204" pitchFamily="34" charset="-122"/>
                      </a:rPr>
                      <m:t>(</m:t>
                    </m:r>
                    <m:sSub>
                      <m:sSubPr>
                        <m:ctrlPr>
                          <a:rPr lang="en-US" altLang="zh-CN" sz="2400" b="1" i="1" kern="0" smtClean="0">
                            <a:solidFill>
                              <a:srgbClr val="000000"/>
                            </a:solidFill>
                            <a:latin typeface="Cambria Math" panose="02040503050406030204" pitchFamily="18" charset="0"/>
                            <a:ea typeface="微软雅黑" panose="020B0503020204020204" pitchFamily="34" charset="-122"/>
                          </a:rPr>
                        </m:ctrlPr>
                      </m:sSubPr>
                      <m:e>
                        <m:r>
                          <a:rPr lang="en-US" altLang="zh-CN" sz="2400" b="1" i="1" kern="0" smtClean="0">
                            <a:solidFill>
                              <a:srgbClr val="000000"/>
                            </a:solidFill>
                            <a:latin typeface="Cambria Math"/>
                            <a:ea typeface="微软雅黑" panose="020B0503020204020204" pitchFamily="34" charset="-122"/>
                          </a:rPr>
                          <m:t>𝒄</m:t>
                        </m:r>
                      </m:e>
                      <m:sub>
                        <m:r>
                          <a:rPr lang="en-US" altLang="zh-CN" sz="2400" b="1" i="1" kern="0" smtClean="0">
                            <a:solidFill>
                              <a:srgbClr val="000000"/>
                            </a:solidFill>
                            <a:latin typeface="Cambria Math"/>
                            <a:ea typeface="微软雅黑" panose="020B0503020204020204" pitchFamily="34" charset="-122"/>
                          </a:rPr>
                          <m:t>𝒊</m:t>
                        </m:r>
                      </m:sub>
                    </m:sSub>
                    <m:r>
                      <a:rPr lang="en-US" altLang="zh-CN" sz="2400" b="1" i="1" kern="0" smtClean="0">
                        <a:solidFill>
                          <a:srgbClr val="000000"/>
                        </a:solidFill>
                        <a:latin typeface="Cambria Math"/>
                        <a:ea typeface="微软雅黑" panose="020B0503020204020204" pitchFamily="34" charset="-122"/>
                      </a:rPr>
                      <m:t>+</m:t>
                    </m:r>
                    <m:r>
                      <a:rPr lang="en-US" altLang="zh-CN" sz="2400" b="1" i="1" kern="0" smtClean="0">
                        <a:solidFill>
                          <a:srgbClr val="000000"/>
                        </a:solidFill>
                        <a:latin typeface="Cambria Math"/>
                        <a:ea typeface="微软雅黑" panose="020B0503020204020204" pitchFamily="34" charset="-122"/>
                      </a:rPr>
                      <m:t>𝝋</m:t>
                    </m:r>
                    <m:d>
                      <m:dPr>
                        <m:ctrlPr>
                          <a:rPr lang="en-US" altLang="zh-CN" sz="2400" b="1" i="1" kern="0" smtClean="0">
                            <a:solidFill>
                              <a:srgbClr val="000000"/>
                            </a:solidFill>
                            <a:latin typeface="Cambria Math" panose="02040503050406030204" pitchFamily="18" charset="0"/>
                            <a:ea typeface="微软雅黑" panose="020B0503020204020204" pitchFamily="34" charset="-122"/>
                          </a:rPr>
                        </m:ctrlPr>
                      </m:dPr>
                      <m:e>
                        <m:r>
                          <a:rPr lang="en-US" altLang="zh-CN" sz="2400" b="1" i="1" kern="0" smtClean="0">
                            <a:solidFill>
                              <a:srgbClr val="000000"/>
                            </a:solidFill>
                            <a:latin typeface="Cambria Math"/>
                            <a:ea typeface="微软雅黑" panose="020B0503020204020204" pitchFamily="34" charset="-122"/>
                          </a:rPr>
                          <m:t>𝝀</m:t>
                        </m:r>
                      </m:e>
                    </m:d>
                    <m:sSub>
                      <m:sSubPr>
                        <m:ctrlPr>
                          <a:rPr lang="en-US" altLang="zh-CN" sz="2400" b="1" i="1" kern="0" smtClean="0">
                            <a:solidFill>
                              <a:srgbClr val="000000"/>
                            </a:solidFill>
                            <a:latin typeface="Cambria Math" panose="02040503050406030204" pitchFamily="18" charset="0"/>
                            <a:ea typeface="微软雅黑" panose="020B0503020204020204" pitchFamily="34" charset="-122"/>
                          </a:rPr>
                        </m:ctrlPr>
                      </m:sSubPr>
                      <m:e>
                        <m:r>
                          <a:rPr lang="en-US" altLang="zh-CN" sz="2400" b="1" i="1" kern="0" smtClean="0">
                            <a:solidFill>
                              <a:srgbClr val="000000"/>
                            </a:solidFill>
                            <a:latin typeface="Cambria Math"/>
                            <a:ea typeface="微软雅黑" panose="020B0503020204020204" pitchFamily="34" charset="-122"/>
                          </a:rPr>
                          <m:t>𝒄</m:t>
                        </m:r>
                      </m:e>
                      <m:sub>
                        <m:r>
                          <a:rPr lang="en-US" altLang="zh-CN" sz="2400" b="1" i="1" kern="0" smtClean="0">
                            <a:solidFill>
                              <a:srgbClr val="000000"/>
                            </a:solidFill>
                            <a:latin typeface="Cambria Math"/>
                            <a:ea typeface="微软雅黑" panose="020B0503020204020204" pitchFamily="34" charset="-122"/>
                          </a:rPr>
                          <m:t>𝒋</m:t>
                        </m:r>
                      </m:sub>
                    </m:sSub>
                    <m:r>
                      <a:rPr lang="en-US" altLang="zh-CN" sz="2400" b="1" i="1" kern="0" smtClean="0">
                        <a:solidFill>
                          <a:srgbClr val="000000"/>
                        </a:solidFill>
                        <a:latin typeface="Cambria Math"/>
                        <a:ea typeface="微软雅黑" panose="020B0503020204020204" pitchFamily="34" charset="-122"/>
                      </a:rPr>
                      <m:t>)</m:t>
                    </m:r>
                  </m:oMath>
                </a14:m>
                <a:endParaRPr lang="en-US" altLang="zh-CN" sz="2400" b="1" kern="0" dirty="0">
                  <a:solidFill>
                    <a:srgbClr val="000000"/>
                  </a:solidFill>
                  <a:latin typeface="Cambria Math" panose="02040503050406030204" pitchFamily="18" charset="0"/>
                  <a:ea typeface="微软雅黑" panose="020B0503020204020204"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1557501" y="3609625"/>
                <a:ext cx="4146135" cy="496674"/>
              </a:xfrm>
              <a:prstGeom prst="rect">
                <a:avLst/>
              </a:prstGeom>
              <a:blipFill rotWithShape="1">
                <a:blip r:embed="rId6"/>
                <a:stretch>
                  <a:fillRect l="-2203" t="-9756" r="-294" b="-19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557500" y="4147859"/>
                <a:ext cx="3236784" cy="461665"/>
              </a:xfrm>
              <a:prstGeom prst="rect">
                <a:avLst/>
              </a:prstGeom>
            </p:spPr>
            <p:txBody>
              <a:bodyPr wrap="none">
                <a:spAutoFit/>
              </a:bodyPr>
              <a:lstStyle/>
              <a:p>
                <a:r>
                  <a:rPr lang="zh-CN" altLang="en-US" sz="2400" b="1" kern="0" dirty="0">
                    <a:solidFill>
                      <a:srgbClr val="000000"/>
                    </a:solidFill>
                    <a:latin typeface="Cambria Math" panose="02040503050406030204" pitchFamily="18" charset="0"/>
                    <a:ea typeface="微软雅黑" panose="020B0503020204020204" pitchFamily="34" charset="-122"/>
                  </a:rPr>
                  <a:t>其中</a:t>
                </a:r>
                <a14:m>
                  <m:oMath xmlns:m="http://schemas.openxmlformats.org/officeDocument/2006/math">
                    <m:r>
                      <a:rPr lang="en-US" altLang="zh-CN" sz="2400" b="1" i="1" kern="0" smtClean="0">
                        <a:solidFill>
                          <a:srgbClr val="00B0F0"/>
                        </a:solidFill>
                        <a:latin typeface="Cambria Math"/>
                        <a:ea typeface="微软雅黑" panose="020B0503020204020204" pitchFamily="34" charset="-122"/>
                      </a:rPr>
                      <m:t>𝝋</m:t>
                    </m:r>
                    <m:r>
                      <a:rPr lang="en-US" altLang="zh-CN" sz="2400" b="1" i="1" kern="0" smtClean="0">
                        <a:solidFill>
                          <a:srgbClr val="00B0F0"/>
                        </a:solidFill>
                        <a:latin typeface="Cambria Math"/>
                        <a:ea typeface="微软雅黑" panose="020B0503020204020204" pitchFamily="34" charset="-122"/>
                      </a:rPr>
                      <m:t>(</m:t>
                    </m:r>
                    <m:r>
                      <a:rPr lang="en-US" altLang="zh-CN" sz="2400" b="1" i="1" kern="0" smtClean="0">
                        <a:solidFill>
                          <a:srgbClr val="00B0F0"/>
                        </a:solidFill>
                        <a:latin typeface="Cambria Math"/>
                        <a:ea typeface="微软雅黑" panose="020B0503020204020204" pitchFamily="34" charset="-122"/>
                      </a:rPr>
                      <m:t>𝝀</m:t>
                    </m:r>
                    <m:r>
                      <a:rPr lang="en-US" altLang="zh-CN" sz="2400" b="1" i="1" kern="0" smtClean="0">
                        <a:solidFill>
                          <a:srgbClr val="00B0F0"/>
                        </a:solidFill>
                        <a:latin typeface="Cambria Math"/>
                        <a:ea typeface="微软雅黑" panose="020B0503020204020204" pitchFamily="34" charset="-122"/>
                      </a:rPr>
                      <m:t>)</m:t>
                    </m:r>
                  </m:oMath>
                </a14:m>
                <a:r>
                  <a:rPr lang="zh-CN" altLang="en-US" sz="2400" b="1" kern="0" dirty="0">
                    <a:solidFill>
                      <a:srgbClr val="00B0F0"/>
                    </a:solidFill>
                    <a:latin typeface="Cambria Math" panose="02040503050406030204" pitchFamily="18" charset="0"/>
                    <a:ea typeface="微软雅黑" panose="020B0503020204020204" pitchFamily="34" charset="-122"/>
                  </a:rPr>
                  <a:t>为</a:t>
                </a:r>
                <a14:m>
                  <m:oMath xmlns:m="http://schemas.openxmlformats.org/officeDocument/2006/math">
                    <m:r>
                      <a:rPr lang="en-US" altLang="zh-CN" sz="2400" b="1" i="1" kern="0" smtClean="0">
                        <a:solidFill>
                          <a:srgbClr val="00B0F0"/>
                        </a:solidFill>
                        <a:latin typeface="Cambria Math"/>
                        <a:ea typeface="微软雅黑" panose="020B0503020204020204" pitchFamily="34" charset="-122"/>
                      </a:rPr>
                      <m:t>𝝀</m:t>
                    </m:r>
                  </m:oMath>
                </a14:m>
                <a:r>
                  <a:rPr lang="zh-CN" altLang="en-US" sz="2400" b="1" kern="0" dirty="0">
                    <a:solidFill>
                      <a:srgbClr val="00B0F0"/>
                    </a:solidFill>
                    <a:latin typeface="Cambria Math" panose="02040503050406030204" pitchFamily="18" charset="0"/>
                    <a:ea typeface="微软雅黑" panose="020B0503020204020204" pitchFamily="34" charset="-122"/>
                  </a:rPr>
                  <a:t>的多项式</a:t>
                </a:r>
                <a:r>
                  <a:rPr lang="en-US" altLang="zh-CN" sz="2400" b="1" kern="0" dirty="0">
                    <a:solidFill>
                      <a:srgbClr val="000000"/>
                    </a:solidFill>
                    <a:latin typeface="Cambria Math" panose="02040503050406030204" pitchFamily="18" charset="0"/>
                    <a:ea typeface="微软雅黑" panose="020B0503020204020204" pitchFamily="34" charset="-122"/>
                  </a:rPr>
                  <a:t>.</a:t>
                </a:r>
              </a:p>
            </p:txBody>
          </p:sp>
        </mc:Choice>
        <mc:Fallback xmlns="">
          <p:sp>
            <p:nvSpPr>
              <p:cNvPr id="12" name="矩形 11"/>
              <p:cNvSpPr>
                <a:spLocks noRot="1" noChangeAspect="1" noMove="1" noResize="1" noEditPoints="1" noAdjustHandles="1" noChangeArrowheads="1" noChangeShapeType="1" noTextEdit="1"/>
              </p:cNvSpPr>
              <p:nvPr/>
            </p:nvSpPr>
            <p:spPr>
              <a:xfrm>
                <a:off x="1557500" y="4147859"/>
                <a:ext cx="3236784" cy="461665"/>
              </a:xfrm>
              <a:prstGeom prst="rect">
                <a:avLst/>
              </a:prstGeom>
              <a:blipFill rotWithShape="1">
                <a:blip r:embed="rId7"/>
                <a:stretch>
                  <a:fillRect l="-2825" t="-11842" r="-2260"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765B111-29C3-4AEF-9A6B-D0A0DA1A386D}"/>
                  </a:ext>
                </a:extLst>
              </p:cNvPr>
              <p:cNvSpPr/>
              <p:nvPr/>
            </p:nvSpPr>
            <p:spPr>
              <a:xfrm>
                <a:off x="695325" y="5470090"/>
                <a:ext cx="7475105" cy="461665"/>
              </a:xfrm>
              <a:prstGeom prst="rect">
                <a:avLst/>
              </a:prstGeom>
            </p:spPr>
            <p:txBody>
              <a:bodyPr wrap="square">
                <a:spAutoFit/>
              </a:bodyPr>
              <a:lstStyle/>
              <a:p>
                <a:r>
                  <a:rPr lang="zh-CN" altLang="en-US" sz="2400" b="1" kern="0" dirty="0">
                    <a:solidFill>
                      <a:srgbClr val="FF0000"/>
                    </a:solidFill>
                    <a:latin typeface="Cambria Math" panose="02040503050406030204" pitchFamily="18" charset="0"/>
                    <a:ea typeface="微软雅黑" panose="020B0503020204020204" pitchFamily="34" charset="-122"/>
                  </a:rPr>
                  <a:t>注</a:t>
                </a:r>
                <a:r>
                  <a:rPr lang="en-US" altLang="zh-CN" sz="2400" b="1" kern="0" dirty="0">
                    <a:solidFill>
                      <a:srgbClr val="000000"/>
                    </a:solidFill>
                    <a:latin typeface="Cambria Math" panose="02040503050406030204" pitchFamily="18" charset="0"/>
                    <a:ea typeface="微软雅黑" panose="020B0503020204020204" pitchFamily="34" charset="-122"/>
                  </a:rPr>
                  <a:t>.  </a:t>
                </a:r>
                <a14:m>
                  <m:oMath xmlns:m="http://schemas.openxmlformats.org/officeDocument/2006/math">
                    <m:r>
                      <a:rPr lang="en-US" altLang="zh-CN" sz="2400" b="1" i="1" kern="0" smtClean="0">
                        <a:solidFill>
                          <a:srgbClr val="006666"/>
                        </a:solidFill>
                        <a:latin typeface="Cambria Math"/>
                        <a:ea typeface="微软雅黑" panose="020B0503020204020204" pitchFamily="34" charset="-122"/>
                      </a:rPr>
                      <m:t>𝝀</m:t>
                    </m:r>
                  </m:oMath>
                </a14:m>
                <a:r>
                  <a:rPr lang="en-US" altLang="zh-CN" sz="2400" b="1" kern="0" dirty="0">
                    <a:solidFill>
                      <a:srgbClr val="006666"/>
                    </a:solidFill>
                    <a:latin typeface="Cambria Math" panose="02040503050406030204" pitchFamily="18" charset="0"/>
                    <a:ea typeface="微软雅黑" panose="020B0503020204020204" pitchFamily="34" charset="-122"/>
                  </a:rPr>
                  <a:t>-</a:t>
                </a:r>
                <a:r>
                  <a:rPr lang="zh-CN" altLang="en-US" sz="2400" b="1" kern="0" dirty="0">
                    <a:solidFill>
                      <a:srgbClr val="006666"/>
                    </a:solidFill>
                    <a:latin typeface="Cambria Math" panose="02040503050406030204" pitchFamily="18" charset="0"/>
                    <a:ea typeface="微软雅黑" panose="020B0503020204020204" pitchFamily="34" charset="-122"/>
                  </a:rPr>
                  <a:t>矩阵的初等变换和数字矩阵的初等变换有所区别！</a:t>
                </a:r>
                <a:endParaRPr lang="en-US" altLang="zh-CN" sz="2400" b="1" kern="0" dirty="0">
                  <a:solidFill>
                    <a:srgbClr val="006666"/>
                  </a:solidFill>
                  <a:latin typeface="Cambria Math" panose="02040503050406030204" pitchFamily="18" charset="0"/>
                  <a:ea typeface="微软雅黑" panose="020B0503020204020204" pitchFamily="34" charset="-122"/>
                </a:endParaRPr>
              </a:p>
            </p:txBody>
          </p:sp>
        </mc:Choice>
        <mc:Fallback xmlns="">
          <p:sp>
            <p:nvSpPr>
              <p:cNvPr id="9" name="矩形 8">
                <a:extLst>
                  <a:ext uri="{FF2B5EF4-FFF2-40B4-BE49-F238E27FC236}">
                    <a16:creationId xmlns:a16="http://schemas.microsoft.com/office/drawing/2014/main" id="{5765B111-29C3-4AEF-9A6B-D0A0DA1A386D}"/>
                  </a:ext>
                </a:extLst>
              </p:cNvPr>
              <p:cNvSpPr>
                <a:spLocks noRot="1" noChangeAspect="1" noMove="1" noResize="1" noEditPoints="1" noAdjustHandles="1" noChangeArrowheads="1" noChangeShapeType="1" noTextEdit="1"/>
              </p:cNvSpPr>
              <p:nvPr/>
            </p:nvSpPr>
            <p:spPr>
              <a:xfrm>
                <a:off x="695325" y="5470090"/>
                <a:ext cx="7475105" cy="461665"/>
              </a:xfrm>
              <a:prstGeom prst="rect">
                <a:avLst/>
              </a:prstGeom>
              <a:blipFill>
                <a:blip r:embed="rId8"/>
                <a:stretch>
                  <a:fillRect l="-1223" t="-11842" r="-5383"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0132306"/>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315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5250"/>
                            </p:stCondLst>
                            <p:childTnLst>
                              <p:par>
                                <p:cTn id="13" presetID="10" presetClass="entr" presetSubtype="0" fill="hold" grpId="0" nodeType="afterEffect">
                                  <p:stCondLst>
                                    <p:cond delay="0"/>
                                  </p:stCondLst>
                                  <p:iterate type="lt">
                                    <p:tmPct val="10000"/>
                                  </p:iterate>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6900"/>
                            </p:stCondLst>
                            <p:childTnLst>
                              <p:par>
                                <p:cTn id="17" presetID="10" presetClass="entr" presetSubtype="0" fill="hold" grpId="0" nodeType="afterEffect">
                                  <p:stCondLst>
                                    <p:cond delay="0"/>
                                  </p:stCondLst>
                                  <p:iterate type="lt">
                                    <p:tmPct val="10000"/>
                                  </p:iterate>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9050"/>
                            </p:stCondLst>
                            <p:childTnLst>
                              <p:par>
                                <p:cTn id="21" presetID="10" presetClass="entr" presetSubtype="0" fill="hold" grpId="0" nodeType="afterEffect">
                                  <p:stCondLst>
                                    <p:cond delay="0"/>
                                  </p:stCondLst>
                                  <p:iterate type="lt">
                                    <p:tmPct val="10000"/>
                                  </p:iterate>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iterate type="lt">
                                    <p:tmPct val="10000"/>
                                  </p:iterate>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P spid="12"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a:extLst>
                  <a:ext uri="{FF2B5EF4-FFF2-40B4-BE49-F238E27FC236}">
                    <a16:creationId xmlns:a16="http://schemas.microsoft.com/office/drawing/2014/main" id="{A5598526-04A8-48CB-AA1E-CA813439AD85}"/>
                  </a:ext>
                </a:extLst>
              </p:cNvPr>
              <p:cNvSpPr>
                <a:spLocks noGrp="1"/>
              </p:cNvSpPr>
              <p:nvPr>
                <p:ph type="body" sz="quarter" idx="10"/>
              </p:nvPr>
            </p:nvSpPr>
            <p:spPr/>
            <p:txBody>
              <a:bodyPr/>
              <a:lstStyle/>
              <a:p>
                <a14:m>
                  <m:oMath xmlns:m="http://schemas.openxmlformats.org/officeDocument/2006/math">
                    <m:r>
                      <a:rPr lang="en-US" altLang="zh-CN" i="1">
                        <a:latin typeface="Cambria Math"/>
                      </a:rPr>
                      <m:t>𝝀</m:t>
                    </m:r>
                  </m:oMath>
                </a14:m>
                <a:r>
                  <a:rPr lang="en-US" altLang="zh-CN" dirty="0"/>
                  <a:t>-</a:t>
                </a:r>
                <a:r>
                  <a:rPr lang="zh-CN" altLang="en-US" dirty="0"/>
                  <a:t>矩阵的概念</a:t>
                </a:r>
              </a:p>
            </p:txBody>
          </p:sp>
        </mc:Choice>
        <mc:Fallback xmlns="">
          <p:sp>
            <p:nvSpPr>
              <p:cNvPr id="2" name="文本占位符 1">
                <a:extLst>
                  <a:ext uri="{FF2B5EF4-FFF2-40B4-BE49-F238E27FC236}">
                    <a16:creationId xmlns="" xmlns:a16="http://schemas.microsoft.com/office/drawing/2014/main" xmlns:a14="http://schemas.microsoft.com/office/drawing/2010/main" id="{A5598526-04A8-48CB-AA1E-CA813439AD85}"/>
                  </a:ext>
                </a:extLst>
              </p:cNvPr>
              <p:cNvSpPr>
                <a:spLocks noGrp="1" noRot="1" noChangeAspect="1" noMove="1" noResize="1" noEditPoints="1" noAdjustHandles="1" noChangeArrowheads="1" noChangeShapeType="1" noTextEdit="1"/>
              </p:cNvSpPr>
              <p:nvPr>
                <p:ph type="body" sz="quarter" idx="10"/>
              </p:nvPr>
            </p:nvSpPr>
            <p:spPr>
              <a:blipFill rotWithShape="0">
                <a:blip r:embed="rId5"/>
                <a:stretch>
                  <a:fillRect b="-27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39272" y="2554446"/>
                <a:ext cx="2246192"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b="1" i="1" kern="0" smtClean="0">
                              <a:solidFill>
                                <a:srgbClr val="000000"/>
                              </a:solidFill>
                              <a:latin typeface="Cambria Math" panose="02040503050406030204" pitchFamily="18" charset="0"/>
                              <a:ea typeface="微软雅黑" panose="020B0503020204020204" pitchFamily="34" charset="-122"/>
                            </a:rPr>
                          </m:ctrlPr>
                        </m:dPr>
                        <m:e>
                          <m:m>
                            <m:mPr>
                              <m:mcs>
                                <m:mc>
                                  <m:mcPr>
                                    <m:count m:val="3"/>
                                    <m:mcJc m:val="center"/>
                                  </m:mcPr>
                                </m:mc>
                              </m:mcs>
                              <m:ctrlPr>
                                <a:rPr lang="en-US" altLang="zh-CN" sz="2000" b="1" i="1" kern="0" smtClean="0">
                                  <a:solidFill>
                                    <a:srgbClr val="000000"/>
                                  </a:solidFill>
                                  <a:latin typeface="Cambria Math" panose="02040503050406030204" pitchFamily="18" charset="0"/>
                                  <a:ea typeface="微软雅黑" panose="020B0503020204020204" pitchFamily="34" charset="-122"/>
                                </a:rPr>
                              </m:ctrlPr>
                            </m:mPr>
                            <m:mr>
                              <m:e>
                                <m:sSup>
                                  <m:sSupPr>
                                    <m:ctrlPr>
                                      <a:rPr lang="en-US" altLang="zh-CN" sz="2000" b="1" i="1" kern="0" smtClean="0">
                                        <a:solidFill>
                                          <a:srgbClr val="000000"/>
                                        </a:solidFill>
                                        <a:latin typeface="Cambria Math" panose="02040503050406030204" pitchFamily="18" charset="0"/>
                                        <a:ea typeface="微软雅黑" panose="020B0503020204020204" pitchFamily="34" charset="-122"/>
                                      </a:rPr>
                                    </m:ctrlPr>
                                  </m:sSupPr>
                                  <m:e>
                                    <m:r>
                                      <a:rPr lang="en-US" altLang="zh-CN" sz="2000" b="1" i="1" kern="0" smtClean="0">
                                        <a:solidFill>
                                          <a:srgbClr val="000000"/>
                                        </a:solidFill>
                                        <a:latin typeface="Cambria Math" panose="02040503050406030204" pitchFamily="18" charset="0"/>
                                        <a:ea typeface="微软雅黑" panose="020B0503020204020204" pitchFamily="34" charset="-122"/>
                                      </a:rPr>
                                      <m:t>𝝀</m:t>
                                    </m:r>
                                  </m:e>
                                  <m:sup>
                                    <m:r>
                                      <a:rPr lang="en-US" altLang="zh-CN" sz="2000" b="1" i="1" kern="0" smtClean="0">
                                        <a:solidFill>
                                          <a:srgbClr val="000000"/>
                                        </a:solidFill>
                                        <a:latin typeface="Cambria Math" panose="02040503050406030204" pitchFamily="18" charset="0"/>
                                        <a:ea typeface="微软雅黑" panose="020B0503020204020204" pitchFamily="34" charset="-122"/>
                                      </a:rPr>
                                      <m:t>𝟑</m:t>
                                    </m:r>
                                  </m:sup>
                                </m:sSup>
                              </m:e>
                              <m:e>
                                <m:r>
                                  <a:rPr lang="en-US" altLang="zh-CN" sz="2000" b="1" i="1" kern="0" smtClean="0">
                                    <a:solidFill>
                                      <a:srgbClr val="000000"/>
                                    </a:solidFill>
                                    <a:latin typeface="Cambria Math" panose="02040503050406030204" pitchFamily="18" charset="0"/>
                                    <a:ea typeface="微软雅黑" panose="020B0503020204020204" pitchFamily="34" charset="-122"/>
                                  </a:rPr>
                                  <m:t>𝟎</m:t>
                                </m:r>
                              </m:e>
                              <m:e>
                                <m:r>
                                  <a:rPr lang="en-US" altLang="zh-CN" sz="2000" b="1" i="1" kern="0" smtClean="0">
                                    <a:solidFill>
                                      <a:srgbClr val="000000"/>
                                    </a:solidFill>
                                    <a:latin typeface="Cambria Math" panose="02040503050406030204" pitchFamily="18" charset="0"/>
                                    <a:ea typeface="微软雅黑" panose="020B0503020204020204" pitchFamily="34" charset="-122"/>
                                  </a:rPr>
                                  <m:t>𝟎</m:t>
                                </m:r>
                              </m:e>
                            </m:mr>
                            <m:mr>
                              <m:e>
                                <m:r>
                                  <a:rPr lang="en-US" altLang="zh-CN" sz="2000" b="1" i="1" kern="0" smtClean="0">
                                    <a:solidFill>
                                      <a:srgbClr val="000000"/>
                                    </a:solidFill>
                                    <a:latin typeface="Cambria Math" panose="02040503050406030204" pitchFamily="18" charset="0"/>
                                    <a:ea typeface="微软雅黑" panose="020B0503020204020204" pitchFamily="34" charset="-122"/>
                                  </a:rPr>
                                  <m:t>𝝀</m:t>
                                </m:r>
                              </m:e>
                              <m:e>
                                <m:sSup>
                                  <m:sSupPr>
                                    <m:ctrlPr>
                                      <a:rPr lang="en-US" altLang="zh-CN" sz="2000" b="1" i="1" kern="0" smtClean="0">
                                        <a:solidFill>
                                          <a:srgbClr val="000000"/>
                                        </a:solidFill>
                                        <a:latin typeface="Cambria Math" panose="02040503050406030204" pitchFamily="18" charset="0"/>
                                        <a:ea typeface="微软雅黑" panose="020B0503020204020204" pitchFamily="34" charset="-122"/>
                                      </a:rPr>
                                    </m:ctrlPr>
                                  </m:sSupPr>
                                  <m:e>
                                    <m:r>
                                      <a:rPr lang="en-US" altLang="zh-CN" sz="2000" b="1" i="1" kern="0" smtClean="0">
                                        <a:solidFill>
                                          <a:srgbClr val="000000"/>
                                        </a:solidFill>
                                        <a:latin typeface="Cambria Math" panose="02040503050406030204" pitchFamily="18" charset="0"/>
                                        <a:ea typeface="微软雅黑" panose="020B0503020204020204" pitchFamily="34" charset="-122"/>
                                      </a:rPr>
                                      <m:t>𝝀</m:t>
                                    </m:r>
                                  </m:e>
                                  <m:sup>
                                    <m:r>
                                      <a:rPr lang="en-US" altLang="zh-CN" sz="2000" b="1" i="1" kern="0" smtClean="0">
                                        <a:solidFill>
                                          <a:srgbClr val="000000"/>
                                        </a:solidFill>
                                        <a:latin typeface="Cambria Math" panose="02040503050406030204" pitchFamily="18" charset="0"/>
                                        <a:ea typeface="微软雅黑" panose="020B0503020204020204" pitchFamily="34" charset="-122"/>
                                      </a:rPr>
                                      <m:t>𝟐</m:t>
                                    </m:r>
                                  </m:sup>
                                </m:sSup>
                                <m:r>
                                  <a:rPr lang="en-US" altLang="zh-CN" sz="2000" b="1" i="1" kern="0" smtClean="0">
                                    <a:solidFill>
                                      <a:srgbClr val="000000"/>
                                    </a:solidFill>
                                    <a:latin typeface="Cambria Math" panose="02040503050406030204" pitchFamily="18" charset="0"/>
                                    <a:ea typeface="微软雅黑" panose="020B0503020204020204" pitchFamily="34" charset="-122"/>
                                  </a:rPr>
                                  <m:t>+</m:t>
                                </m:r>
                                <m:r>
                                  <a:rPr lang="en-US" altLang="zh-CN" sz="2000" b="1" i="1" kern="0" smtClean="0">
                                    <a:solidFill>
                                      <a:srgbClr val="000000"/>
                                    </a:solidFill>
                                    <a:latin typeface="Cambria Math" panose="02040503050406030204" pitchFamily="18" charset="0"/>
                                    <a:ea typeface="微软雅黑" panose="020B0503020204020204" pitchFamily="34" charset="-122"/>
                                  </a:rPr>
                                  <m:t>𝝀</m:t>
                                </m:r>
                              </m:e>
                              <m:e>
                                <m:r>
                                  <a:rPr lang="en-US" altLang="zh-CN" sz="2000" b="1" i="1" kern="0" smtClean="0">
                                    <a:solidFill>
                                      <a:srgbClr val="000000"/>
                                    </a:solidFill>
                                    <a:latin typeface="Cambria Math" panose="02040503050406030204" pitchFamily="18" charset="0"/>
                                    <a:ea typeface="微软雅黑" panose="020B0503020204020204" pitchFamily="34" charset="-122"/>
                                  </a:rPr>
                                  <m:t>𝟐</m:t>
                                </m:r>
                                <m:r>
                                  <a:rPr lang="en-US" altLang="zh-CN" sz="2000" b="1" i="1" kern="0" smtClean="0">
                                    <a:solidFill>
                                      <a:srgbClr val="000000"/>
                                    </a:solidFill>
                                    <a:latin typeface="Cambria Math" panose="02040503050406030204" pitchFamily="18" charset="0"/>
                                    <a:ea typeface="微软雅黑" panose="020B0503020204020204" pitchFamily="34" charset="-122"/>
                                  </a:rPr>
                                  <m:t>𝝀</m:t>
                                </m:r>
                              </m:e>
                            </m:mr>
                            <m:mr>
                              <m:e>
                                <m:r>
                                  <a:rPr lang="en-US" altLang="zh-CN" sz="2000" b="1" i="1" kern="0" smtClean="0">
                                    <a:solidFill>
                                      <a:srgbClr val="000000"/>
                                    </a:solidFill>
                                    <a:latin typeface="Cambria Math" panose="02040503050406030204" pitchFamily="18" charset="0"/>
                                    <a:ea typeface="微软雅黑" panose="020B0503020204020204" pitchFamily="34" charset="-122"/>
                                  </a:rPr>
                                  <m:t>𝟐</m:t>
                                </m:r>
                              </m:e>
                              <m:e>
                                <m:r>
                                  <a:rPr lang="en-US" altLang="zh-CN" sz="2000" b="1" i="1" kern="0" smtClean="0">
                                    <a:solidFill>
                                      <a:srgbClr val="000000"/>
                                    </a:solidFill>
                                    <a:latin typeface="Cambria Math" panose="02040503050406030204" pitchFamily="18" charset="0"/>
                                    <a:ea typeface="微软雅黑" panose="020B0503020204020204" pitchFamily="34" charset="-122"/>
                                  </a:rPr>
                                  <m:t>𝟐</m:t>
                                </m:r>
                              </m:e>
                              <m:e>
                                <m:r>
                                  <a:rPr lang="en-US" altLang="zh-CN" sz="2000" b="1" i="1" kern="0" smtClean="0">
                                    <a:solidFill>
                                      <a:srgbClr val="000000"/>
                                    </a:solidFill>
                                    <a:latin typeface="Cambria Math" panose="02040503050406030204" pitchFamily="18" charset="0"/>
                                    <a:ea typeface="微软雅黑" panose="020B0503020204020204" pitchFamily="34" charset="-122"/>
                                  </a:rPr>
                                  <m:t>𝟎</m:t>
                                </m:r>
                              </m:e>
                            </m:mr>
                          </m:m>
                        </m:e>
                      </m:d>
                    </m:oMath>
                  </m:oMathPara>
                </a14:m>
                <a:endParaRPr lang="en-US" altLang="zh-CN" sz="2000" b="1" kern="0" dirty="0">
                  <a:solidFill>
                    <a:srgbClr val="000000"/>
                  </a:solidFill>
                  <a:latin typeface="Cambria Math" panose="02040503050406030204" pitchFamily="18" charset="0"/>
                  <a:ea typeface="微软雅黑" panose="020B0503020204020204" pitchFamily="34"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539272" y="2554446"/>
                <a:ext cx="2246192" cy="10705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4753993" y="1967730"/>
                <a:ext cx="2246192"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b="1" i="1" kern="0" smtClean="0">
                              <a:solidFill>
                                <a:srgbClr val="000000"/>
                              </a:solidFill>
                              <a:latin typeface="Cambria Math" panose="02040503050406030204" pitchFamily="18" charset="0"/>
                              <a:ea typeface="微软雅黑" panose="020B0503020204020204" pitchFamily="34" charset="-122"/>
                            </a:rPr>
                          </m:ctrlPr>
                        </m:dPr>
                        <m:e>
                          <m:m>
                            <m:mPr>
                              <m:mcs>
                                <m:mc>
                                  <m:mcPr>
                                    <m:count m:val="3"/>
                                    <m:mcJc m:val="center"/>
                                  </m:mcPr>
                                </m:mc>
                              </m:mcs>
                              <m:ctrlPr>
                                <a:rPr lang="en-US" altLang="zh-CN" sz="2000" b="1" i="1" kern="0">
                                  <a:solidFill>
                                    <a:srgbClr val="000000"/>
                                  </a:solidFill>
                                  <a:latin typeface="Cambria Math" panose="02040503050406030204" pitchFamily="18" charset="0"/>
                                  <a:ea typeface="微软雅黑" panose="020B0503020204020204" pitchFamily="34" charset="-122"/>
                                </a:rPr>
                              </m:ctrlPr>
                            </m:mPr>
                            <m:mr>
                              <m:e>
                                <m:sSup>
                                  <m:sSupPr>
                                    <m:ctrlPr>
                                      <a:rPr lang="en-US" altLang="zh-CN" sz="2000" b="1" i="1" kern="0">
                                        <a:solidFill>
                                          <a:srgbClr val="000000"/>
                                        </a:solidFill>
                                        <a:latin typeface="Cambria Math" panose="02040503050406030204" pitchFamily="18" charset="0"/>
                                        <a:ea typeface="微软雅黑" panose="020B0503020204020204" pitchFamily="34" charset="-122"/>
                                      </a:rPr>
                                    </m:ctrlPr>
                                  </m:sSupPr>
                                  <m:e>
                                    <m:r>
                                      <a:rPr lang="en-US" altLang="zh-CN" sz="2000" b="1" i="1" kern="0">
                                        <a:solidFill>
                                          <a:srgbClr val="000000"/>
                                        </a:solidFill>
                                        <a:latin typeface="Cambria Math" panose="02040503050406030204" pitchFamily="18" charset="0"/>
                                        <a:ea typeface="微软雅黑" panose="020B0503020204020204" pitchFamily="34" charset="-122"/>
                                      </a:rPr>
                                      <m:t>𝝀</m:t>
                                    </m:r>
                                  </m:e>
                                  <m:sup>
                                    <m:r>
                                      <a:rPr lang="en-US" altLang="zh-CN" sz="2000" b="1" i="1" kern="0">
                                        <a:solidFill>
                                          <a:srgbClr val="000000"/>
                                        </a:solidFill>
                                        <a:latin typeface="Cambria Math" panose="02040503050406030204" pitchFamily="18" charset="0"/>
                                        <a:ea typeface="微软雅黑" panose="020B0503020204020204" pitchFamily="34" charset="-122"/>
                                      </a:rPr>
                                      <m:t>𝟑</m:t>
                                    </m:r>
                                  </m:sup>
                                </m:sSup>
                              </m:e>
                              <m:e>
                                <m:r>
                                  <a:rPr lang="en-US" altLang="zh-CN" sz="2000" b="1" i="1" kern="0">
                                    <a:solidFill>
                                      <a:srgbClr val="000000"/>
                                    </a:solidFill>
                                    <a:latin typeface="Cambria Math" panose="02040503050406030204" pitchFamily="18" charset="0"/>
                                    <a:ea typeface="微软雅黑" panose="020B0503020204020204" pitchFamily="34" charset="-122"/>
                                  </a:rPr>
                                  <m:t>𝟎</m:t>
                                </m:r>
                              </m:e>
                              <m:e>
                                <m:r>
                                  <a:rPr lang="en-US" altLang="zh-CN" sz="2000" b="1" i="1" kern="0">
                                    <a:solidFill>
                                      <a:srgbClr val="000000"/>
                                    </a:solidFill>
                                    <a:latin typeface="Cambria Math" panose="02040503050406030204" pitchFamily="18" charset="0"/>
                                    <a:ea typeface="微软雅黑" panose="020B0503020204020204" pitchFamily="34" charset="-122"/>
                                  </a:rPr>
                                  <m:t>𝟎</m:t>
                                </m:r>
                              </m:e>
                            </m:mr>
                            <m:mr>
                              <m:e>
                                <m:r>
                                  <a:rPr lang="en-US" altLang="zh-CN" sz="2000" b="1" i="1" kern="0">
                                    <a:solidFill>
                                      <a:srgbClr val="000000"/>
                                    </a:solidFill>
                                    <a:latin typeface="Cambria Math" panose="02040503050406030204" pitchFamily="18" charset="0"/>
                                    <a:ea typeface="微软雅黑" panose="020B0503020204020204" pitchFamily="34" charset="-122"/>
                                  </a:rPr>
                                  <m:t>𝝀</m:t>
                                </m:r>
                              </m:e>
                              <m:e>
                                <m:sSup>
                                  <m:sSupPr>
                                    <m:ctrlPr>
                                      <a:rPr lang="en-US" altLang="zh-CN" sz="2000" b="1" i="1" kern="0">
                                        <a:solidFill>
                                          <a:srgbClr val="000000"/>
                                        </a:solidFill>
                                        <a:latin typeface="Cambria Math" panose="02040503050406030204" pitchFamily="18" charset="0"/>
                                        <a:ea typeface="微软雅黑" panose="020B0503020204020204" pitchFamily="34" charset="-122"/>
                                      </a:rPr>
                                    </m:ctrlPr>
                                  </m:sSupPr>
                                  <m:e>
                                    <m:r>
                                      <a:rPr lang="en-US" altLang="zh-CN" sz="2000" b="1" i="1" kern="0">
                                        <a:solidFill>
                                          <a:srgbClr val="000000"/>
                                        </a:solidFill>
                                        <a:latin typeface="Cambria Math" panose="02040503050406030204" pitchFamily="18" charset="0"/>
                                        <a:ea typeface="微软雅黑" panose="020B0503020204020204" pitchFamily="34" charset="-122"/>
                                      </a:rPr>
                                      <m:t>𝝀</m:t>
                                    </m:r>
                                  </m:e>
                                  <m:sup>
                                    <m:r>
                                      <a:rPr lang="en-US" altLang="zh-CN" sz="2000" b="1" i="1" kern="0">
                                        <a:solidFill>
                                          <a:srgbClr val="000000"/>
                                        </a:solidFill>
                                        <a:latin typeface="Cambria Math" panose="02040503050406030204" pitchFamily="18" charset="0"/>
                                        <a:ea typeface="微软雅黑" panose="020B0503020204020204" pitchFamily="34" charset="-122"/>
                                      </a:rPr>
                                      <m:t>𝟐</m:t>
                                    </m:r>
                                  </m:sup>
                                </m:sSup>
                                <m:r>
                                  <a:rPr lang="en-US" altLang="zh-CN" sz="2000" b="1" i="1" kern="0">
                                    <a:solidFill>
                                      <a:srgbClr val="000000"/>
                                    </a:solidFill>
                                    <a:latin typeface="Cambria Math" panose="02040503050406030204" pitchFamily="18" charset="0"/>
                                    <a:ea typeface="微软雅黑" panose="020B0503020204020204" pitchFamily="34" charset="-122"/>
                                  </a:rPr>
                                  <m:t>+</m:t>
                                </m:r>
                                <m:r>
                                  <a:rPr lang="en-US" altLang="zh-CN" sz="2000" b="1" i="1" kern="0">
                                    <a:solidFill>
                                      <a:srgbClr val="000000"/>
                                    </a:solidFill>
                                    <a:latin typeface="Cambria Math" panose="02040503050406030204" pitchFamily="18" charset="0"/>
                                    <a:ea typeface="微软雅黑" panose="020B0503020204020204" pitchFamily="34" charset="-122"/>
                                  </a:rPr>
                                  <m:t>𝝀</m:t>
                                </m:r>
                              </m:e>
                              <m:e>
                                <m:r>
                                  <a:rPr lang="en-US" altLang="zh-CN" sz="2000" b="1" i="1" kern="0" smtClean="0">
                                    <a:solidFill>
                                      <a:srgbClr val="000000"/>
                                    </a:solidFill>
                                    <a:latin typeface="Cambria Math" panose="02040503050406030204" pitchFamily="18" charset="0"/>
                                    <a:ea typeface="微软雅黑" panose="020B0503020204020204" pitchFamily="34" charset="-122"/>
                                  </a:rPr>
                                  <m:t>𝟐</m:t>
                                </m:r>
                                <m:r>
                                  <a:rPr lang="en-US" altLang="zh-CN" sz="2000" b="1" i="1" kern="0">
                                    <a:solidFill>
                                      <a:srgbClr val="000000"/>
                                    </a:solidFill>
                                    <a:latin typeface="Cambria Math" panose="02040503050406030204" pitchFamily="18" charset="0"/>
                                    <a:ea typeface="微软雅黑" panose="020B0503020204020204" pitchFamily="34" charset="-122"/>
                                  </a:rPr>
                                  <m:t>𝝀</m:t>
                                </m:r>
                              </m:e>
                            </m:mr>
                            <m:mr>
                              <m:e>
                                <m:r>
                                  <a:rPr lang="en-US" altLang="zh-CN" sz="2000" b="1" i="1" kern="0" smtClean="0">
                                    <a:solidFill>
                                      <a:srgbClr val="C00000"/>
                                    </a:solidFill>
                                    <a:latin typeface="Cambria Math" panose="02040503050406030204" pitchFamily="18" charset="0"/>
                                    <a:ea typeface="微软雅黑" panose="020B0503020204020204" pitchFamily="34" charset="-122"/>
                                  </a:rPr>
                                  <m:t>𝟏</m:t>
                                </m:r>
                              </m:e>
                              <m:e>
                                <m:r>
                                  <a:rPr lang="en-US" altLang="zh-CN" sz="2000" b="1" i="1" kern="0" smtClean="0">
                                    <a:solidFill>
                                      <a:srgbClr val="C00000"/>
                                    </a:solidFill>
                                    <a:latin typeface="Cambria Math" panose="02040503050406030204" pitchFamily="18" charset="0"/>
                                    <a:ea typeface="微软雅黑" panose="020B0503020204020204" pitchFamily="34" charset="-122"/>
                                  </a:rPr>
                                  <m:t>𝟏</m:t>
                                </m:r>
                              </m:e>
                              <m:e>
                                <m:r>
                                  <a:rPr lang="en-US" altLang="zh-CN" sz="2000" b="1" i="1" kern="0" smtClean="0">
                                    <a:solidFill>
                                      <a:srgbClr val="C00000"/>
                                    </a:solidFill>
                                    <a:latin typeface="Cambria Math" panose="02040503050406030204" pitchFamily="18" charset="0"/>
                                    <a:ea typeface="微软雅黑" panose="020B0503020204020204" pitchFamily="34" charset="-122"/>
                                  </a:rPr>
                                  <m:t>𝟎</m:t>
                                </m:r>
                              </m:e>
                            </m:mr>
                          </m:m>
                        </m:e>
                      </m:d>
                    </m:oMath>
                  </m:oMathPara>
                </a14:m>
                <a:endParaRPr lang="en-US" altLang="zh-CN" sz="2000" b="1" kern="0" dirty="0">
                  <a:solidFill>
                    <a:srgbClr val="000000"/>
                  </a:solidFill>
                  <a:latin typeface="Cambria Math" panose="02040503050406030204" pitchFamily="18" charset="0"/>
                  <a:ea typeface="微软雅黑" panose="020B0503020204020204" pitchFamily="34" charset="-122"/>
                </a:endParaRPr>
              </a:p>
            </p:txBody>
          </p:sp>
        </mc:Choice>
        <mc:Fallback xmlns="">
          <p:sp>
            <p:nvSpPr>
              <p:cNvPr id="28" name="矩形 27"/>
              <p:cNvSpPr>
                <a:spLocks noRot="1" noChangeAspect="1" noMove="1" noResize="1" noEditPoints="1" noAdjustHandles="1" noChangeArrowheads="1" noChangeShapeType="1" noTextEdit="1"/>
              </p:cNvSpPr>
              <p:nvPr/>
            </p:nvSpPr>
            <p:spPr>
              <a:xfrm>
                <a:off x="4753993" y="1967730"/>
                <a:ext cx="2246192" cy="107054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4753993" y="970998"/>
                <a:ext cx="2128211" cy="9095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b="1" i="1" kern="0" smtClean="0">
                              <a:solidFill>
                                <a:srgbClr val="000000"/>
                              </a:solidFill>
                              <a:latin typeface="Cambria Math" panose="02040503050406030204" pitchFamily="18" charset="0"/>
                              <a:ea typeface="微软雅黑" panose="020B0503020204020204" pitchFamily="34" charset="-122"/>
                            </a:rPr>
                          </m:ctrlPr>
                        </m:dPr>
                        <m:e>
                          <m:m>
                            <m:mPr>
                              <m:mcs>
                                <m:mc>
                                  <m:mcPr>
                                    <m:count m:val="3"/>
                                    <m:mcJc m:val="center"/>
                                  </m:mcPr>
                                </m:mc>
                              </m:mcs>
                              <m:ctrlPr>
                                <a:rPr lang="en-US" altLang="zh-CN" sz="2000" b="1" i="1" kern="0" smtClean="0">
                                  <a:solidFill>
                                    <a:schemeClr val="tx1"/>
                                  </a:solidFill>
                                  <a:latin typeface="Cambria Math" panose="02040503050406030204" pitchFamily="18" charset="0"/>
                                  <a:ea typeface="微软雅黑" panose="020B0503020204020204" pitchFamily="34" charset="-122"/>
                                </a:rPr>
                              </m:ctrlPr>
                            </m:mPr>
                            <m:mr>
                              <m:e>
                                <m:r>
                                  <a:rPr lang="en-US" altLang="zh-CN" sz="2000" b="1" i="1" kern="0" smtClean="0">
                                    <a:solidFill>
                                      <a:srgbClr val="C00000"/>
                                    </a:solidFill>
                                    <a:latin typeface="Cambria Math" panose="02040503050406030204" pitchFamily="18" charset="0"/>
                                    <a:ea typeface="微软雅黑" panose="020B0503020204020204" pitchFamily="34" charset="-122"/>
                                  </a:rPr>
                                  <m:t>𝟏</m:t>
                                </m:r>
                              </m:e>
                              <m:e>
                                <m:r>
                                  <a:rPr lang="en-US" altLang="zh-CN" sz="2000" b="1" i="1" kern="0" smtClean="0">
                                    <a:solidFill>
                                      <a:srgbClr val="C00000"/>
                                    </a:solidFill>
                                    <a:latin typeface="Cambria Math" panose="02040503050406030204" pitchFamily="18" charset="0"/>
                                    <a:ea typeface="微软雅黑" panose="020B0503020204020204" pitchFamily="34" charset="-122"/>
                                  </a:rPr>
                                  <m:t>𝟎</m:t>
                                </m:r>
                              </m:e>
                              <m:e>
                                <m:r>
                                  <a:rPr lang="en-US" altLang="zh-CN" sz="2000" b="1" i="1" kern="0" smtClean="0">
                                    <a:solidFill>
                                      <a:srgbClr val="C00000"/>
                                    </a:solidFill>
                                    <a:latin typeface="Cambria Math" panose="02040503050406030204" pitchFamily="18" charset="0"/>
                                    <a:ea typeface="微软雅黑" panose="020B0503020204020204" pitchFamily="34" charset="-122"/>
                                  </a:rPr>
                                  <m:t>𝟎</m:t>
                                </m:r>
                              </m:e>
                            </m:mr>
                            <m:mr>
                              <m:e>
                                <m:r>
                                  <a:rPr lang="en-US" altLang="zh-CN" sz="2000" b="1" i="1" kern="0" smtClean="0">
                                    <a:solidFill>
                                      <a:schemeClr val="tx1"/>
                                    </a:solidFill>
                                    <a:latin typeface="Cambria Math" panose="02040503050406030204" pitchFamily="18" charset="0"/>
                                    <a:ea typeface="微软雅黑" panose="020B0503020204020204" pitchFamily="34" charset="-122"/>
                                  </a:rPr>
                                  <m:t>𝝀</m:t>
                                </m:r>
                              </m:e>
                              <m:e>
                                <m:sSup>
                                  <m:sSupPr>
                                    <m:ctrlPr>
                                      <a:rPr lang="en-US" altLang="zh-CN" sz="2000" b="1" i="1" kern="0">
                                        <a:latin typeface="Cambria Math" panose="02040503050406030204" pitchFamily="18" charset="0"/>
                                        <a:ea typeface="微软雅黑" panose="020B0503020204020204" pitchFamily="34" charset="-122"/>
                                      </a:rPr>
                                    </m:ctrlPr>
                                  </m:sSupPr>
                                  <m:e>
                                    <m:r>
                                      <a:rPr lang="en-US" altLang="zh-CN" sz="2000" b="1" i="1" kern="0">
                                        <a:latin typeface="Cambria Math" panose="02040503050406030204" pitchFamily="18" charset="0"/>
                                        <a:ea typeface="微软雅黑" panose="020B0503020204020204" pitchFamily="34" charset="-122"/>
                                      </a:rPr>
                                      <m:t>𝝀</m:t>
                                    </m:r>
                                  </m:e>
                                  <m:sup>
                                    <m:r>
                                      <a:rPr lang="en-US" altLang="zh-CN" sz="2000" b="1" i="1" kern="0">
                                        <a:latin typeface="Cambria Math" panose="02040503050406030204" pitchFamily="18" charset="0"/>
                                        <a:ea typeface="微软雅黑" panose="020B0503020204020204" pitchFamily="34" charset="-122"/>
                                      </a:rPr>
                                      <m:t>𝟐</m:t>
                                    </m:r>
                                  </m:sup>
                                </m:sSup>
                                <m:r>
                                  <a:rPr lang="en-US" altLang="zh-CN" sz="2000" b="1" i="1" kern="0">
                                    <a:latin typeface="Cambria Math" panose="02040503050406030204" pitchFamily="18" charset="0"/>
                                    <a:ea typeface="微软雅黑" panose="020B0503020204020204" pitchFamily="34" charset="-122"/>
                                  </a:rPr>
                                  <m:t>+</m:t>
                                </m:r>
                                <m:r>
                                  <a:rPr lang="en-US" altLang="zh-CN" sz="2000" b="1" i="1" kern="0">
                                    <a:latin typeface="Cambria Math" panose="02040503050406030204" pitchFamily="18" charset="0"/>
                                    <a:ea typeface="微软雅黑" panose="020B0503020204020204" pitchFamily="34" charset="-122"/>
                                  </a:rPr>
                                  <m:t>𝝀</m:t>
                                </m:r>
                              </m:e>
                              <m:e>
                                <m:r>
                                  <a:rPr lang="en-US" altLang="zh-CN" sz="2000" b="1" i="1" kern="0" smtClean="0">
                                    <a:solidFill>
                                      <a:schemeClr val="tx1"/>
                                    </a:solidFill>
                                    <a:latin typeface="Cambria Math" panose="02040503050406030204" pitchFamily="18" charset="0"/>
                                    <a:ea typeface="微软雅黑" panose="020B0503020204020204" pitchFamily="34" charset="-122"/>
                                  </a:rPr>
                                  <m:t>𝟐</m:t>
                                </m:r>
                                <m:r>
                                  <a:rPr lang="en-US" altLang="zh-CN" sz="2000" b="1" i="1" kern="0" smtClean="0">
                                    <a:solidFill>
                                      <a:schemeClr val="tx1"/>
                                    </a:solidFill>
                                    <a:latin typeface="Cambria Math" panose="02040503050406030204" pitchFamily="18" charset="0"/>
                                    <a:ea typeface="微软雅黑" panose="020B0503020204020204" pitchFamily="34" charset="-122"/>
                                  </a:rPr>
                                  <m:t>𝝀</m:t>
                                </m:r>
                              </m:e>
                            </m:mr>
                            <m:mr>
                              <m:e>
                                <m:r>
                                  <a:rPr lang="en-US" altLang="zh-CN" sz="2000" b="1" i="1" kern="0" smtClean="0">
                                    <a:latin typeface="Cambria Math" panose="02040503050406030204" pitchFamily="18" charset="0"/>
                                    <a:ea typeface="微软雅黑" panose="020B0503020204020204" pitchFamily="34" charset="-122"/>
                                  </a:rPr>
                                  <m:t>𝟐</m:t>
                                </m:r>
                              </m:e>
                              <m:e>
                                <m:r>
                                  <a:rPr lang="en-US" altLang="zh-CN" sz="2000" b="1" i="1" kern="0" smtClean="0">
                                    <a:solidFill>
                                      <a:schemeClr val="tx1"/>
                                    </a:solidFill>
                                    <a:latin typeface="Cambria Math" panose="02040503050406030204" pitchFamily="18" charset="0"/>
                                    <a:ea typeface="微软雅黑" panose="020B0503020204020204" pitchFamily="34" charset="-122"/>
                                  </a:rPr>
                                  <m:t>𝟐</m:t>
                                </m:r>
                              </m:e>
                              <m:e>
                                <m:r>
                                  <a:rPr lang="en-US" altLang="zh-CN" sz="2000" b="1" i="1" kern="0" smtClean="0">
                                    <a:solidFill>
                                      <a:schemeClr val="tx1"/>
                                    </a:solidFill>
                                    <a:latin typeface="Cambria Math" panose="02040503050406030204" pitchFamily="18" charset="0"/>
                                    <a:ea typeface="微软雅黑" panose="020B0503020204020204" pitchFamily="34" charset="-122"/>
                                  </a:rPr>
                                  <m:t>𝟎</m:t>
                                </m:r>
                              </m:e>
                            </m:mr>
                          </m:m>
                        </m:e>
                      </m:d>
                    </m:oMath>
                  </m:oMathPara>
                </a14:m>
                <a:endParaRPr lang="en-US" altLang="zh-CN" sz="2000" b="1" kern="0" dirty="0">
                  <a:solidFill>
                    <a:srgbClr val="000000"/>
                  </a:solidFill>
                  <a:latin typeface="Cambria Math" panose="02040503050406030204" pitchFamily="18" charset="0"/>
                  <a:ea typeface="微软雅黑" panose="020B0503020204020204" pitchFamily="34" charset="-122"/>
                </a:endParaRPr>
              </a:p>
            </p:txBody>
          </p:sp>
        </mc:Choice>
        <mc:Fallback xmlns="">
          <p:sp>
            <p:nvSpPr>
              <p:cNvPr id="29" name="矩形 28"/>
              <p:cNvSpPr>
                <a:spLocks noRot="1" noChangeAspect="1" noMove="1" noResize="1" noEditPoints="1" noAdjustHandles="1" noChangeArrowheads="1" noChangeShapeType="1" noTextEdit="1"/>
              </p:cNvSpPr>
              <p:nvPr/>
            </p:nvSpPr>
            <p:spPr>
              <a:xfrm>
                <a:off x="4753993" y="970998"/>
                <a:ext cx="2128211" cy="90954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753993" y="3152221"/>
                <a:ext cx="2246192"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b="1" i="1" kern="0" smtClean="0">
                              <a:solidFill>
                                <a:srgbClr val="000000"/>
                              </a:solidFill>
                              <a:latin typeface="Cambria Math" panose="02040503050406030204" pitchFamily="18" charset="0"/>
                              <a:ea typeface="微软雅黑" panose="020B0503020204020204" pitchFamily="34" charset="-122"/>
                            </a:rPr>
                          </m:ctrlPr>
                        </m:dPr>
                        <m:e>
                          <m:m>
                            <m:mPr>
                              <m:mcs>
                                <m:mc>
                                  <m:mcPr>
                                    <m:count m:val="3"/>
                                    <m:mcJc m:val="center"/>
                                  </m:mcPr>
                                </m:mc>
                              </m:mcs>
                              <m:ctrlPr>
                                <a:rPr lang="en-US" altLang="zh-CN" sz="2000" b="1" i="1" kern="0">
                                  <a:solidFill>
                                    <a:srgbClr val="000000"/>
                                  </a:solidFill>
                                  <a:latin typeface="Cambria Math" panose="02040503050406030204" pitchFamily="18" charset="0"/>
                                  <a:ea typeface="微软雅黑" panose="020B0503020204020204" pitchFamily="34" charset="-122"/>
                                </a:rPr>
                              </m:ctrlPr>
                            </m:mPr>
                            <m:mr>
                              <m:e>
                                <m:sSup>
                                  <m:sSupPr>
                                    <m:ctrlPr>
                                      <a:rPr lang="en-US" altLang="zh-CN" sz="2000" b="1" i="1" kern="0">
                                        <a:solidFill>
                                          <a:srgbClr val="000000"/>
                                        </a:solidFill>
                                        <a:latin typeface="Cambria Math" panose="02040503050406030204" pitchFamily="18" charset="0"/>
                                        <a:ea typeface="微软雅黑" panose="020B0503020204020204" pitchFamily="34" charset="-122"/>
                                      </a:rPr>
                                    </m:ctrlPr>
                                  </m:sSupPr>
                                  <m:e>
                                    <m:r>
                                      <a:rPr lang="en-US" altLang="zh-CN" sz="2000" b="1" i="1" kern="0">
                                        <a:solidFill>
                                          <a:srgbClr val="000000"/>
                                        </a:solidFill>
                                        <a:latin typeface="Cambria Math" panose="02040503050406030204" pitchFamily="18" charset="0"/>
                                        <a:ea typeface="微软雅黑" panose="020B0503020204020204" pitchFamily="34" charset="-122"/>
                                      </a:rPr>
                                      <m:t>𝝀</m:t>
                                    </m:r>
                                  </m:e>
                                  <m:sup>
                                    <m:r>
                                      <a:rPr lang="en-US" altLang="zh-CN" sz="2000" b="1" i="1" kern="0">
                                        <a:solidFill>
                                          <a:srgbClr val="000000"/>
                                        </a:solidFill>
                                        <a:latin typeface="Cambria Math" panose="02040503050406030204" pitchFamily="18" charset="0"/>
                                        <a:ea typeface="微软雅黑" panose="020B0503020204020204" pitchFamily="34" charset="-122"/>
                                      </a:rPr>
                                      <m:t>𝟑</m:t>
                                    </m:r>
                                  </m:sup>
                                </m:sSup>
                              </m:e>
                              <m:e>
                                <m:r>
                                  <a:rPr lang="en-US" altLang="zh-CN" sz="2000" b="1" i="1" kern="0">
                                    <a:solidFill>
                                      <a:srgbClr val="000000"/>
                                    </a:solidFill>
                                    <a:latin typeface="Cambria Math" panose="02040503050406030204" pitchFamily="18" charset="0"/>
                                    <a:ea typeface="微软雅黑" panose="020B0503020204020204" pitchFamily="34" charset="-122"/>
                                  </a:rPr>
                                  <m:t>𝟎</m:t>
                                </m:r>
                              </m:e>
                              <m:e>
                                <m:r>
                                  <a:rPr lang="en-US" altLang="zh-CN" sz="2000" b="1" i="1" kern="0">
                                    <a:solidFill>
                                      <a:srgbClr val="000000"/>
                                    </a:solidFill>
                                    <a:latin typeface="Cambria Math" panose="02040503050406030204" pitchFamily="18" charset="0"/>
                                    <a:ea typeface="微软雅黑" panose="020B0503020204020204" pitchFamily="34" charset="-122"/>
                                  </a:rPr>
                                  <m:t>𝟎</m:t>
                                </m:r>
                              </m:e>
                            </m:mr>
                            <m:mr>
                              <m:e>
                                <m:r>
                                  <a:rPr lang="en-US" altLang="zh-CN" sz="2000" b="1" i="1" kern="0" smtClean="0">
                                    <a:solidFill>
                                      <a:srgbClr val="C00000"/>
                                    </a:solidFill>
                                    <a:latin typeface="Cambria Math" panose="02040503050406030204" pitchFamily="18" charset="0"/>
                                    <a:ea typeface="微软雅黑" panose="020B0503020204020204" pitchFamily="34" charset="-122"/>
                                  </a:rPr>
                                  <m:t>𝟎</m:t>
                                </m:r>
                              </m:e>
                              <m:e>
                                <m:sSup>
                                  <m:sSupPr>
                                    <m:ctrlPr>
                                      <a:rPr lang="en-US" altLang="zh-CN" sz="2000" b="1" i="1" kern="0" smtClean="0">
                                        <a:solidFill>
                                          <a:srgbClr val="C00000"/>
                                        </a:solidFill>
                                        <a:latin typeface="Cambria Math" panose="02040503050406030204" pitchFamily="18" charset="0"/>
                                        <a:ea typeface="微软雅黑" panose="020B0503020204020204" pitchFamily="34" charset="-122"/>
                                      </a:rPr>
                                    </m:ctrlPr>
                                  </m:sSupPr>
                                  <m:e>
                                    <m:r>
                                      <a:rPr lang="en-US" altLang="zh-CN" sz="2000" b="1" i="1" kern="0">
                                        <a:solidFill>
                                          <a:srgbClr val="C00000"/>
                                        </a:solidFill>
                                        <a:latin typeface="Cambria Math" panose="02040503050406030204" pitchFamily="18" charset="0"/>
                                        <a:ea typeface="微软雅黑" panose="020B0503020204020204" pitchFamily="34" charset="-122"/>
                                      </a:rPr>
                                      <m:t>𝝀</m:t>
                                    </m:r>
                                  </m:e>
                                  <m:sup>
                                    <m:r>
                                      <a:rPr lang="en-US" altLang="zh-CN" sz="2000" b="1" i="1" kern="0">
                                        <a:solidFill>
                                          <a:srgbClr val="C00000"/>
                                        </a:solidFill>
                                        <a:latin typeface="Cambria Math" panose="02040503050406030204" pitchFamily="18" charset="0"/>
                                        <a:ea typeface="微软雅黑" panose="020B0503020204020204" pitchFamily="34" charset="-122"/>
                                      </a:rPr>
                                      <m:t>𝟐</m:t>
                                    </m:r>
                                  </m:sup>
                                </m:sSup>
                                <m:r>
                                  <a:rPr lang="en-US" altLang="zh-CN" sz="2000" b="1" i="1" kern="0">
                                    <a:solidFill>
                                      <a:srgbClr val="C00000"/>
                                    </a:solidFill>
                                    <a:latin typeface="Cambria Math" panose="02040503050406030204" pitchFamily="18" charset="0"/>
                                    <a:ea typeface="微软雅黑" panose="020B0503020204020204" pitchFamily="34" charset="-122"/>
                                  </a:rPr>
                                  <m:t>+</m:t>
                                </m:r>
                                <m:r>
                                  <a:rPr lang="en-US" altLang="zh-CN" sz="2000" b="1" i="1" kern="0" smtClean="0">
                                    <a:solidFill>
                                      <a:srgbClr val="C00000"/>
                                    </a:solidFill>
                                    <a:latin typeface="Cambria Math" panose="02040503050406030204" pitchFamily="18" charset="0"/>
                                    <a:ea typeface="微软雅黑" panose="020B0503020204020204" pitchFamily="34" charset="-122"/>
                                  </a:rPr>
                                  <m:t>𝝀</m:t>
                                </m:r>
                              </m:e>
                              <m:e>
                                <m:r>
                                  <a:rPr lang="en-US" altLang="zh-CN" sz="2000" b="1" i="1" kern="0" smtClean="0">
                                    <a:solidFill>
                                      <a:srgbClr val="C00000"/>
                                    </a:solidFill>
                                    <a:latin typeface="Cambria Math" panose="02040503050406030204" pitchFamily="18" charset="0"/>
                                    <a:ea typeface="微软雅黑" panose="020B0503020204020204" pitchFamily="34" charset="-122"/>
                                  </a:rPr>
                                  <m:t>𝟐</m:t>
                                </m:r>
                                <m:r>
                                  <a:rPr lang="en-US" altLang="zh-CN" sz="2000" b="1" i="1" kern="0" smtClean="0">
                                    <a:solidFill>
                                      <a:srgbClr val="C00000"/>
                                    </a:solidFill>
                                    <a:latin typeface="Cambria Math" panose="02040503050406030204" pitchFamily="18" charset="0"/>
                                    <a:ea typeface="微软雅黑" panose="020B0503020204020204" pitchFamily="34" charset="-122"/>
                                  </a:rPr>
                                  <m:t>𝝀</m:t>
                                </m:r>
                              </m:e>
                            </m:mr>
                            <m:mr>
                              <m:e>
                                <m:r>
                                  <a:rPr lang="en-US" altLang="zh-CN" sz="2000" b="1" i="1" kern="0" smtClean="0">
                                    <a:solidFill>
                                      <a:srgbClr val="000000"/>
                                    </a:solidFill>
                                    <a:latin typeface="Cambria Math" panose="02040503050406030204" pitchFamily="18" charset="0"/>
                                    <a:ea typeface="微软雅黑" panose="020B0503020204020204" pitchFamily="34" charset="-122"/>
                                  </a:rPr>
                                  <m:t>𝟐</m:t>
                                </m:r>
                              </m:e>
                              <m:e>
                                <m:r>
                                  <a:rPr lang="en-US" altLang="zh-CN" sz="2000" b="1" i="1" kern="0" smtClean="0">
                                    <a:solidFill>
                                      <a:srgbClr val="000000"/>
                                    </a:solidFill>
                                    <a:latin typeface="Cambria Math" panose="02040503050406030204" pitchFamily="18" charset="0"/>
                                    <a:ea typeface="微软雅黑" panose="020B0503020204020204" pitchFamily="34" charset="-122"/>
                                  </a:rPr>
                                  <m:t>𝟐</m:t>
                                </m:r>
                              </m:e>
                              <m:e>
                                <m:r>
                                  <a:rPr lang="en-US" altLang="zh-CN" sz="2000" b="1" i="1" kern="0">
                                    <a:solidFill>
                                      <a:srgbClr val="000000"/>
                                    </a:solidFill>
                                    <a:latin typeface="Cambria Math" panose="02040503050406030204" pitchFamily="18" charset="0"/>
                                    <a:ea typeface="微软雅黑" panose="020B0503020204020204" pitchFamily="34" charset="-122"/>
                                  </a:rPr>
                                  <m:t>𝟎</m:t>
                                </m:r>
                              </m:e>
                            </m:mr>
                          </m:m>
                        </m:e>
                      </m:d>
                    </m:oMath>
                  </m:oMathPara>
                </a14:m>
                <a:endParaRPr lang="en-US" altLang="zh-CN" sz="2000" b="1" kern="0" dirty="0">
                  <a:solidFill>
                    <a:srgbClr val="000000"/>
                  </a:solidFill>
                  <a:latin typeface="Cambria Math" panose="02040503050406030204" pitchFamily="18" charset="0"/>
                  <a:ea typeface="微软雅黑" panose="020B0503020204020204" pitchFamily="34" charset="-122"/>
                </a:endParaRPr>
              </a:p>
            </p:txBody>
          </p:sp>
        </mc:Choice>
        <mc:Fallback xmlns="">
          <p:sp>
            <p:nvSpPr>
              <p:cNvPr id="13" name="矩形 12"/>
              <p:cNvSpPr>
                <a:spLocks noRot="1" noChangeAspect="1" noMove="1" noResize="1" noEditPoints="1" noAdjustHandles="1" noChangeArrowheads="1" noChangeShapeType="1" noTextEdit="1"/>
              </p:cNvSpPr>
              <p:nvPr/>
            </p:nvSpPr>
            <p:spPr>
              <a:xfrm>
                <a:off x="4753993" y="3152221"/>
                <a:ext cx="2246192" cy="107054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747174" y="4323964"/>
                <a:ext cx="2246192"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b="1" i="1" kern="0" smtClean="0">
                              <a:solidFill>
                                <a:srgbClr val="000000"/>
                              </a:solidFill>
                              <a:latin typeface="Cambria Math" panose="02040503050406030204" pitchFamily="18" charset="0"/>
                              <a:ea typeface="微软雅黑" panose="020B0503020204020204" pitchFamily="34" charset="-122"/>
                            </a:rPr>
                          </m:ctrlPr>
                        </m:dPr>
                        <m:e>
                          <m:m>
                            <m:mPr>
                              <m:mcs>
                                <m:mc>
                                  <m:mcPr>
                                    <m:count m:val="3"/>
                                    <m:mcJc m:val="center"/>
                                  </m:mcPr>
                                </m:mc>
                              </m:mcs>
                              <m:ctrlPr>
                                <a:rPr lang="en-US" altLang="zh-CN" sz="2000" b="1" i="1" kern="0">
                                  <a:solidFill>
                                    <a:srgbClr val="000000"/>
                                  </a:solidFill>
                                  <a:latin typeface="Cambria Math" panose="02040503050406030204" pitchFamily="18" charset="0"/>
                                  <a:ea typeface="微软雅黑" panose="020B0503020204020204" pitchFamily="34" charset="-122"/>
                                </a:rPr>
                              </m:ctrlPr>
                            </m:mPr>
                            <m:mr>
                              <m:e>
                                <m:sSup>
                                  <m:sSupPr>
                                    <m:ctrlPr>
                                      <a:rPr lang="en-US" altLang="zh-CN" sz="2000" b="1" i="1" kern="0" smtClean="0">
                                        <a:solidFill>
                                          <a:srgbClr val="C00000"/>
                                        </a:solidFill>
                                        <a:latin typeface="Cambria Math" panose="02040503050406030204" pitchFamily="18" charset="0"/>
                                        <a:ea typeface="微软雅黑" panose="020B0503020204020204" pitchFamily="34" charset="-122"/>
                                      </a:rPr>
                                    </m:ctrlPr>
                                  </m:sSupPr>
                                  <m:e>
                                    <m:r>
                                      <a:rPr lang="en-US" altLang="zh-CN" sz="2000" b="1" i="1" kern="0">
                                        <a:solidFill>
                                          <a:srgbClr val="C00000"/>
                                        </a:solidFill>
                                        <a:latin typeface="Cambria Math" panose="02040503050406030204" pitchFamily="18" charset="0"/>
                                        <a:ea typeface="微软雅黑" panose="020B0503020204020204" pitchFamily="34" charset="-122"/>
                                      </a:rPr>
                                      <m:t>𝝀</m:t>
                                    </m:r>
                                  </m:e>
                                  <m:sup>
                                    <m:r>
                                      <a:rPr lang="en-US" altLang="zh-CN" sz="2000" b="1" i="1" kern="0">
                                        <a:solidFill>
                                          <a:srgbClr val="C00000"/>
                                        </a:solidFill>
                                        <a:latin typeface="Cambria Math" panose="02040503050406030204" pitchFamily="18" charset="0"/>
                                        <a:ea typeface="微软雅黑" panose="020B0503020204020204" pitchFamily="34" charset="-122"/>
                                      </a:rPr>
                                      <m:t>𝟑</m:t>
                                    </m:r>
                                  </m:sup>
                                </m:sSup>
                              </m:e>
                              <m:e>
                                <m:r>
                                  <a:rPr lang="en-US" altLang="zh-CN" sz="2000" b="1" i="1" kern="0" smtClean="0">
                                    <a:solidFill>
                                      <a:schemeClr val="tx1"/>
                                    </a:solidFill>
                                    <a:latin typeface="Cambria Math" panose="02040503050406030204" pitchFamily="18" charset="0"/>
                                    <a:ea typeface="微软雅黑" panose="020B0503020204020204" pitchFamily="34" charset="-122"/>
                                  </a:rPr>
                                  <m:t>𝟎</m:t>
                                </m:r>
                              </m:e>
                              <m:e>
                                <m:r>
                                  <a:rPr lang="en-US" altLang="zh-CN" sz="2000" b="1" i="1" kern="0">
                                    <a:solidFill>
                                      <a:srgbClr val="000000"/>
                                    </a:solidFill>
                                    <a:latin typeface="Cambria Math" panose="02040503050406030204" pitchFamily="18" charset="0"/>
                                    <a:ea typeface="微软雅黑" panose="020B0503020204020204" pitchFamily="34" charset="-122"/>
                                  </a:rPr>
                                  <m:t>𝟎</m:t>
                                </m:r>
                              </m:e>
                            </m:mr>
                            <m:mr>
                              <m:e>
                                <m:r>
                                  <a:rPr lang="en-US" altLang="zh-CN" sz="2000" b="1" i="1" kern="0" smtClean="0">
                                    <a:solidFill>
                                      <a:srgbClr val="C00000"/>
                                    </a:solidFill>
                                    <a:latin typeface="Cambria Math" panose="02040503050406030204" pitchFamily="18" charset="0"/>
                                    <a:ea typeface="微软雅黑" panose="020B0503020204020204" pitchFamily="34" charset="-122"/>
                                  </a:rPr>
                                  <m:t>𝟎</m:t>
                                </m:r>
                              </m:e>
                              <m:e>
                                <m:sSup>
                                  <m:sSupPr>
                                    <m:ctrlPr>
                                      <a:rPr lang="en-US" altLang="zh-CN" sz="2000" b="1" i="1" kern="0">
                                        <a:solidFill>
                                          <a:srgbClr val="000000"/>
                                        </a:solidFill>
                                        <a:latin typeface="Cambria Math" panose="02040503050406030204" pitchFamily="18" charset="0"/>
                                        <a:ea typeface="微软雅黑" panose="020B0503020204020204" pitchFamily="34" charset="-122"/>
                                      </a:rPr>
                                    </m:ctrlPr>
                                  </m:sSupPr>
                                  <m:e>
                                    <m:r>
                                      <a:rPr lang="en-US" altLang="zh-CN" sz="2000" b="1" i="1" kern="0">
                                        <a:solidFill>
                                          <a:srgbClr val="000000"/>
                                        </a:solidFill>
                                        <a:latin typeface="Cambria Math" panose="02040503050406030204" pitchFamily="18" charset="0"/>
                                        <a:ea typeface="微软雅黑" panose="020B0503020204020204" pitchFamily="34" charset="-122"/>
                                      </a:rPr>
                                      <m:t>𝝀</m:t>
                                    </m:r>
                                  </m:e>
                                  <m:sup>
                                    <m:r>
                                      <a:rPr lang="en-US" altLang="zh-CN" sz="2000" b="1" i="1" kern="0">
                                        <a:solidFill>
                                          <a:srgbClr val="000000"/>
                                        </a:solidFill>
                                        <a:latin typeface="Cambria Math" panose="02040503050406030204" pitchFamily="18" charset="0"/>
                                        <a:ea typeface="微软雅黑" panose="020B0503020204020204" pitchFamily="34" charset="-122"/>
                                      </a:rPr>
                                      <m:t>𝟐</m:t>
                                    </m:r>
                                  </m:sup>
                                </m:sSup>
                                <m:r>
                                  <a:rPr lang="en-US" altLang="zh-CN" sz="2000" b="1" i="1" kern="0">
                                    <a:solidFill>
                                      <a:srgbClr val="000000"/>
                                    </a:solidFill>
                                    <a:latin typeface="Cambria Math" panose="02040503050406030204" pitchFamily="18" charset="0"/>
                                    <a:ea typeface="微软雅黑" panose="020B0503020204020204" pitchFamily="34" charset="-122"/>
                                  </a:rPr>
                                  <m:t>+</m:t>
                                </m:r>
                                <m:r>
                                  <a:rPr lang="en-US" altLang="zh-CN" sz="2000" b="1" i="1" kern="0">
                                    <a:solidFill>
                                      <a:srgbClr val="000000"/>
                                    </a:solidFill>
                                    <a:latin typeface="Cambria Math" panose="02040503050406030204" pitchFamily="18" charset="0"/>
                                    <a:ea typeface="微软雅黑" panose="020B0503020204020204" pitchFamily="34" charset="-122"/>
                                  </a:rPr>
                                  <m:t>𝝀</m:t>
                                </m:r>
                              </m:e>
                              <m:e>
                                <m:r>
                                  <a:rPr lang="en-US" altLang="zh-CN" sz="2000" b="1" i="1" kern="0" smtClean="0">
                                    <a:solidFill>
                                      <a:srgbClr val="000000"/>
                                    </a:solidFill>
                                    <a:latin typeface="Cambria Math" panose="02040503050406030204" pitchFamily="18" charset="0"/>
                                    <a:ea typeface="微软雅黑" panose="020B0503020204020204" pitchFamily="34" charset="-122"/>
                                  </a:rPr>
                                  <m:t>𝟐</m:t>
                                </m:r>
                                <m:r>
                                  <a:rPr lang="en-US" altLang="zh-CN" sz="2000" b="1" i="1" kern="0" smtClean="0">
                                    <a:solidFill>
                                      <a:srgbClr val="000000"/>
                                    </a:solidFill>
                                    <a:latin typeface="Cambria Math" panose="02040503050406030204" pitchFamily="18" charset="0"/>
                                    <a:ea typeface="微软雅黑" panose="020B0503020204020204" pitchFamily="34" charset="-122"/>
                                  </a:rPr>
                                  <m:t>𝝀</m:t>
                                </m:r>
                              </m:e>
                            </m:mr>
                            <m:mr>
                              <m:e>
                                <m:r>
                                  <a:rPr lang="en-US" altLang="zh-CN" sz="2000" b="1" i="1" kern="0" smtClean="0">
                                    <a:solidFill>
                                      <a:srgbClr val="C00000"/>
                                    </a:solidFill>
                                    <a:latin typeface="Cambria Math" panose="02040503050406030204" pitchFamily="18" charset="0"/>
                                    <a:ea typeface="微软雅黑" panose="020B0503020204020204" pitchFamily="34" charset="-122"/>
                                  </a:rPr>
                                  <m:t>𝟐</m:t>
                                </m:r>
                              </m:e>
                              <m:e>
                                <m:r>
                                  <a:rPr lang="en-US" altLang="zh-CN" sz="2000" b="1" i="1" kern="0" smtClean="0">
                                    <a:solidFill>
                                      <a:schemeClr val="tx1"/>
                                    </a:solidFill>
                                    <a:latin typeface="Cambria Math" panose="02040503050406030204" pitchFamily="18" charset="0"/>
                                    <a:ea typeface="微软雅黑" panose="020B0503020204020204" pitchFamily="34" charset="-122"/>
                                  </a:rPr>
                                  <m:t>𝟐</m:t>
                                </m:r>
                              </m:e>
                              <m:e>
                                <m:r>
                                  <a:rPr lang="en-US" altLang="zh-CN" sz="2000" b="1" i="1" kern="0">
                                    <a:solidFill>
                                      <a:srgbClr val="000000"/>
                                    </a:solidFill>
                                    <a:latin typeface="Cambria Math" panose="02040503050406030204" pitchFamily="18" charset="0"/>
                                    <a:ea typeface="微软雅黑" panose="020B0503020204020204" pitchFamily="34" charset="-122"/>
                                  </a:rPr>
                                  <m:t>𝟎</m:t>
                                </m:r>
                              </m:e>
                            </m:mr>
                          </m:m>
                        </m:e>
                      </m:d>
                    </m:oMath>
                  </m:oMathPara>
                </a14:m>
                <a:endParaRPr lang="en-US" altLang="zh-CN" sz="2000" b="1" kern="0" dirty="0">
                  <a:solidFill>
                    <a:srgbClr val="000000"/>
                  </a:solidFill>
                  <a:latin typeface="Cambria Math" panose="02040503050406030204" pitchFamily="18" charset="0"/>
                  <a:ea typeface="微软雅黑" panose="020B0503020204020204" pitchFamily="34"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4747174" y="4323964"/>
                <a:ext cx="2246192" cy="1070549"/>
              </a:xfrm>
              <a:prstGeom prst="rect">
                <a:avLst/>
              </a:prstGeom>
              <a:blipFill>
                <a:blip r:embed="rId10"/>
                <a:stretch>
                  <a:fillRect/>
                </a:stretch>
              </a:blipFill>
            </p:spPr>
            <p:txBody>
              <a:bodyPr/>
              <a:lstStyle/>
              <a:p>
                <a:r>
                  <a:rPr lang="zh-CN" altLang="en-US">
                    <a:noFill/>
                  </a:rPr>
                  <a:t> </a:t>
                </a:r>
              </a:p>
            </p:txBody>
          </p:sp>
        </mc:Fallback>
      </mc:AlternateContent>
      <p:cxnSp>
        <p:nvCxnSpPr>
          <p:cNvPr id="21" name="肘形连接符 20"/>
          <p:cNvCxnSpPr>
            <a:endCxn id="29" idx="1"/>
          </p:cNvCxnSpPr>
          <p:nvPr/>
        </p:nvCxnSpPr>
        <p:spPr>
          <a:xfrm flipV="1">
            <a:off x="2660665" y="1425770"/>
            <a:ext cx="2093328" cy="1375747"/>
          </a:xfrm>
          <a:prstGeom prst="bentConnector3">
            <a:avLst>
              <a:gd name="adj1" fmla="val 36206"/>
            </a:avLst>
          </a:prstGeom>
          <a:ln w="31750">
            <a:solidFill>
              <a:schemeClr val="accent6">
                <a:lumMod val="60000"/>
                <a:lumOff val="4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肘形连接符 29"/>
          <p:cNvCxnSpPr>
            <a:endCxn id="13" idx="1"/>
          </p:cNvCxnSpPr>
          <p:nvPr/>
        </p:nvCxnSpPr>
        <p:spPr>
          <a:xfrm>
            <a:off x="2667483" y="3259474"/>
            <a:ext cx="2086510" cy="428022"/>
          </a:xfrm>
          <a:prstGeom prst="bentConnector3">
            <a:avLst>
              <a:gd name="adj1" fmla="val 50000"/>
            </a:avLst>
          </a:prstGeom>
          <a:ln w="31750">
            <a:solidFill>
              <a:schemeClr val="accent6">
                <a:lumMod val="60000"/>
                <a:lumOff val="4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肘形连接符 30"/>
          <p:cNvCxnSpPr>
            <a:endCxn id="14" idx="1"/>
          </p:cNvCxnSpPr>
          <p:nvPr/>
        </p:nvCxnSpPr>
        <p:spPr>
          <a:xfrm>
            <a:off x="2660665" y="3448207"/>
            <a:ext cx="2086509" cy="1411032"/>
          </a:xfrm>
          <a:prstGeom prst="bentConnector3">
            <a:avLst>
              <a:gd name="adj1" fmla="val 35502"/>
            </a:avLst>
          </a:prstGeom>
          <a:ln w="31750">
            <a:solidFill>
              <a:schemeClr val="accent2">
                <a:lumMod val="60000"/>
                <a:lumOff val="4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33"/>
              <p:cNvSpPr/>
              <p:nvPr/>
            </p:nvSpPr>
            <p:spPr>
              <a:xfrm>
                <a:off x="3790973" y="1060895"/>
                <a:ext cx="849784" cy="375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ctrlPr>
                        </m:sSubPr>
                        <m:e>
                          <m:sSup>
                            <m:sSupPr>
                              <m:ctrlPr>
                                <a:rPr lang="en-US" altLang="zh-CN"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ctrlPr>
                            </m:sSupPr>
                            <m:e>
                              <m:r>
                                <a:rPr lang="en-US" altLang="zh-CN"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𝝀</m:t>
                              </m:r>
                            </m:e>
                            <m:sup>
                              <m:r>
                                <a:rPr lang="en-US" altLang="zh-CN"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m:t>
                              </m:r>
                              <m:r>
                                <a:rPr lang="en-US" altLang="zh-CN"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𝟑</m:t>
                              </m:r>
                            </m:sup>
                          </m:sSup>
                          <m:r>
                            <a:rPr lang="en-US" altLang="zh-CN"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𝒓</m:t>
                          </m:r>
                        </m:e>
                        <m:sub>
                          <m:r>
                            <a:rPr lang="en-US" altLang="zh-CN"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𝟏</m:t>
                          </m:r>
                        </m:sub>
                      </m:sSub>
                    </m:oMath>
                  </m:oMathPara>
                </a14:m>
                <a:endParaRPr lang="zh-CN" altLang="en-US" dirty="0">
                  <a:solidFill>
                    <a:srgbClr val="FF0000"/>
                  </a:solidFill>
                  <a:effectLst>
                    <a:outerShdw blurRad="38100" dist="38100" dir="2700000" algn="tl">
                      <a:srgbClr val="000000">
                        <a:alpha val="43137"/>
                      </a:srgbClr>
                    </a:outerShdw>
                  </a:effectLst>
                </a:endParaRPr>
              </a:p>
            </p:txBody>
          </p:sp>
        </mc:Choice>
        <mc:Fallback xmlns="">
          <p:sp>
            <p:nvSpPr>
              <p:cNvPr id="34" name="矩形 33"/>
              <p:cNvSpPr>
                <a:spLocks noRot="1" noChangeAspect="1" noMove="1" noResize="1" noEditPoints="1" noAdjustHandles="1" noChangeArrowheads="1" noChangeShapeType="1" noTextEdit="1"/>
              </p:cNvSpPr>
              <p:nvPr/>
            </p:nvSpPr>
            <p:spPr>
              <a:xfrm>
                <a:off x="3790973" y="1060895"/>
                <a:ext cx="849784" cy="375552"/>
              </a:xfrm>
              <a:prstGeom prst="rect">
                <a:avLst/>
              </a:prstGeom>
              <a:blipFill>
                <a:blip r:embed="rId11"/>
                <a:stretch>
                  <a:fillRect b="-8065"/>
                </a:stretch>
              </a:blipFill>
            </p:spPr>
            <p:txBody>
              <a:bodyPr/>
              <a:lstStyle/>
              <a:p>
                <a:r>
                  <a:rPr lang="zh-CN" altLang="en-US">
                    <a:noFill/>
                  </a:rPr>
                  <a:t> </a:t>
                </a:r>
              </a:p>
            </p:txBody>
          </p:sp>
        </mc:Fallback>
      </mc:AlternateContent>
      <p:sp>
        <p:nvSpPr>
          <p:cNvPr id="35" name="矩形 34"/>
          <p:cNvSpPr/>
          <p:nvPr/>
        </p:nvSpPr>
        <p:spPr>
          <a:xfrm>
            <a:off x="7123808" y="1133382"/>
            <a:ext cx="550151" cy="584775"/>
          </a:xfrm>
          <a:prstGeom prst="rect">
            <a:avLst/>
          </a:prstGeom>
        </p:spPr>
        <p:txBody>
          <a:bodyPr wrap="none">
            <a:spAutoFit/>
          </a:bodyPr>
          <a:lstStyle/>
          <a:p>
            <a:r>
              <a:rPr lang="zh-CN" altLang="en-US" sz="3200" dirty="0">
                <a:solidFill>
                  <a:srgbClr val="FF0000"/>
                </a:solidFill>
                <a:sym typeface="Wingdings 2"/>
              </a:rPr>
              <a:t></a:t>
            </a:r>
            <a:endParaRPr lang="zh-CN" altLang="en-US" sz="3200" dirty="0">
              <a:solidFill>
                <a:srgbClr val="FF0000"/>
              </a:solidFill>
            </a:endParaRPr>
          </a:p>
        </p:txBody>
      </p:sp>
      <p:cxnSp>
        <p:nvCxnSpPr>
          <p:cNvPr id="37" name="肘形连接符 36"/>
          <p:cNvCxnSpPr>
            <a:endCxn id="28" idx="1"/>
          </p:cNvCxnSpPr>
          <p:nvPr/>
        </p:nvCxnSpPr>
        <p:spPr>
          <a:xfrm flipV="1">
            <a:off x="2667483" y="2503005"/>
            <a:ext cx="2086510" cy="531966"/>
          </a:xfrm>
          <a:prstGeom prst="bentConnector3">
            <a:avLst>
              <a:gd name="adj1" fmla="val 50000"/>
            </a:avLst>
          </a:prstGeom>
          <a:ln w="31750">
            <a:solidFill>
              <a:schemeClr val="accent2">
                <a:lumMod val="60000"/>
                <a:lumOff val="40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矩形 64"/>
              <p:cNvSpPr/>
              <p:nvPr/>
            </p:nvSpPr>
            <p:spPr>
              <a:xfrm>
                <a:off x="3834382" y="2124145"/>
                <a:ext cx="857799" cy="375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ctrlPr>
                        </m:sSupPr>
                        <m:e>
                          <m:r>
                            <a:rPr lang="en-US" altLang="zh-CN"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𝟐</m:t>
                          </m:r>
                        </m:e>
                        <m:sup>
                          <m:r>
                            <a:rPr lang="en-US" altLang="zh-CN"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m:t>
                          </m:r>
                          <m:r>
                            <a:rPr lang="en-US" altLang="zh-CN"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𝟏</m:t>
                          </m:r>
                        </m:sup>
                      </m:sSup>
                      <m:sSub>
                        <m:sSubPr>
                          <m:ctrlPr>
                            <a:rPr lang="en-US" altLang="zh-CN"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ctrlPr>
                        </m:sSubPr>
                        <m:e>
                          <m:r>
                            <a:rPr lang="en-US" altLang="zh-CN"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𝒓</m:t>
                          </m:r>
                        </m:e>
                        <m:sub>
                          <m:r>
                            <a:rPr lang="en-US" altLang="zh-CN"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𝟑</m:t>
                          </m:r>
                        </m:sub>
                      </m:sSub>
                    </m:oMath>
                  </m:oMathPara>
                </a14:m>
                <a:endParaRPr lang="zh-CN" altLang="en-US" dirty="0">
                  <a:solidFill>
                    <a:srgbClr val="FF0000"/>
                  </a:solidFill>
                  <a:effectLst>
                    <a:outerShdw blurRad="38100" dist="38100" dir="2700000" algn="tl">
                      <a:srgbClr val="000000">
                        <a:alpha val="43137"/>
                      </a:srgbClr>
                    </a:outerShdw>
                  </a:effectLst>
                </a:endParaRPr>
              </a:p>
            </p:txBody>
          </p:sp>
        </mc:Choice>
        <mc:Fallback xmlns="">
          <p:sp>
            <p:nvSpPr>
              <p:cNvPr id="65" name="矩形 64"/>
              <p:cNvSpPr>
                <a:spLocks noRot="1" noChangeAspect="1" noMove="1" noResize="1" noEditPoints="1" noAdjustHandles="1" noChangeArrowheads="1" noChangeShapeType="1" noTextEdit="1"/>
              </p:cNvSpPr>
              <p:nvPr/>
            </p:nvSpPr>
            <p:spPr>
              <a:xfrm>
                <a:off x="3834382" y="2124145"/>
                <a:ext cx="857799" cy="375552"/>
              </a:xfrm>
              <a:prstGeom prst="rect">
                <a:avLst/>
              </a:prstGeom>
              <a:blipFill>
                <a:blip r:embed="rId12"/>
                <a:stretch>
                  <a:fillRect b="-8065"/>
                </a:stretch>
              </a:blipFill>
            </p:spPr>
            <p:txBody>
              <a:bodyPr/>
              <a:lstStyle/>
              <a:p>
                <a:r>
                  <a:rPr lang="zh-CN" altLang="en-US">
                    <a:noFill/>
                  </a:rPr>
                  <a:t> </a:t>
                </a:r>
              </a:p>
            </p:txBody>
          </p:sp>
        </mc:Fallback>
      </mc:AlternateContent>
      <p:sp>
        <p:nvSpPr>
          <p:cNvPr id="69" name="矩形 68"/>
          <p:cNvSpPr/>
          <p:nvPr/>
        </p:nvSpPr>
        <p:spPr>
          <a:xfrm>
            <a:off x="7123808" y="2368164"/>
            <a:ext cx="550151" cy="584775"/>
          </a:xfrm>
          <a:prstGeom prst="rect">
            <a:avLst/>
          </a:prstGeom>
        </p:spPr>
        <p:txBody>
          <a:bodyPr wrap="none">
            <a:spAutoFit/>
          </a:bodyPr>
          <a:lstStyle/>
          <a:p>
            <a:r>
              <a:rPr lang="zh-CN" altLang="en-US" sz="3200" dirty="0">
                <a:solidFill>
                  <a:srgbClr val="FF0000"/>
                </a:solidFill>
                <a:sym typeface="Wingdings 2"/>
              </a:rPr>
              <a:t></a:t>
            </a:r>
            <a:endParaRPr lang="zh-CN" altLang="en-US" sz="3200" dirty="0">
              <a:solidFill>
                <a:srgbClr val="FF0000"/>
              </a:solidFill>
            </a:endParaRPr>
          </a:p>
        </p:txBody>
      </p:sp>
      <mc:AlternateContent xmlns:mc="http://schemas.openxmlformats.org/markup-compatibility/2006" xmlns:a14="http://schemas.microsoft.com/office/drawing/2010/main">
        <mc:Choice Requires="a14">
          <p:sp>
            <p:nvSpPr>
              <p:cNvPr id="70" name="矩形 69"/>
              <p:cNvSpPr/>
              <p:nvPr/>
            </p:nvSpPr>
            <p:spPr>
              <a:xfrm>
                <a:off x="3486847" y="3740840"/>
                <a:ext cx="1462755" cy="3441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ctrlPr>
                        </m:sSubPr>
                        <m:e>
                          <m:sSup>
                            <m:sSupPr>
                              <m:ctrlPr>
                                <a:rPr lang="en-US" altLang="zh-CN" sz="16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ctrlPr>
                            </m:sSupPr>
                            <m:e>
                              <m:sSub>
                                <m:sSubPr>
                                  <m:ctrlPr>
                                    <a:rPr lang="en-US" altLang="zh-CN" sz="16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ctrlPr>
                                </m:sSubPr>
                                <m:e>
                                  <m:r>
                                    <a:rPr lang="en-US" altLang="zh-CN" sz="16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𝒓</m:t>
                                  </m:r>
                                </m:e>
                                <m:sub>
                                  <m:r>
                                    <a:rPr lang="en-US" altLang="zh-CN" sz="16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𝟐</m:t>
                                  </m:r>
                                </m:sub>
                              </m:sSub>
                              <m:r>
                                <a:rPr lang="en-US" altLang="zh-CN" sz="16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m:t>
                              </m:r>
                              <m:r>
                                <a:rPr lang="en-US" altLang="zh-CN" sz="16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𝝀</m:t>
                              </m:r>
                            </m:e>
                            <m:sup>
                              <m:r>
                                <a:rPr lang="en-US" altLang="zh-CN" sz="16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m:t>
                              </m:r>
                              <m:r>
                                <a:rPr lang="en-US" altLang="zh-CN" sz="16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𝟐</m:t>
                              </m:r>
                            </m:sup>
                          </m:sSup>
                          <m:r>
                            <a:rPr lang="en-US" altLang="zh-CN" sz="16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m:t>
                          </m:r>
                          <m:r>
                            <a:rPr lang="en-US" altLang="zh-CN" sz="16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𝒓</m:t>
                          </m:r>
                        </m:e>
                        <m:sub>
                          <m:r>
                            <a:rPr lang="en-US" altLang="zh-CN" sz="16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𝟏</m:t>
                          </m:r>
                        </m:sub>
                      </m:sSub>
                    </m:oMath>
                  </m:oMathPara>
                </a14:m>
                <a:endParaRPr lang="zh-CN" altLang="en-US" sz="1600" dirty="0">
                  <a:solidFill>
                    <a:srgbClr val="FF0000"/>
                  </a:solidFill>
                  <a:effectLst>
                    <a:outerShdw blurRad="38100" dist="38100" dir="2700000" algn="tl">
                      <a:srgbClr val="000000">
                        <a:alpha val="43137"/>
                      </a:srgbClr>
                    </a:outerShdw>
                  </a:effectLst>
                </a:endParaRPr>
              </a:p>
            </p:txBody>
          </p:sp>
        </mc:Choice>
        <mc:Fallback xmlns="">
          <p:sp>
            <p:nvSpPr>
              <p:cNvPr id="70" name="矩形 69"/>
              <p:cNvSpPr>
                <a:spLocks noRot="1" noChangeAspect="1" noMove="1" noResize="1" noEditPoints="1" noAdjustHandles="1" noChangeArrowheads="1" noChangeShapeType="1" noTextEdit="1"/>
              </p:cNvSpPr>
              <p:nvPr/>
            </p:nvSpPr>
            <p:spPr>
              <a:xfrm>
                <a:off x="3486847" y="3740840"/>
                <a:ext cx="1462755" cy="344133"/>
              </a:xfrm>
              <a:prstGeom prst="rect">
                <a:avLst/>
              </a:prstGeom>
              <a:blipFill>
                <a:blip r:embed="rId13"/>
                <a:stretch>
                  <a:fillRect b="-19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3273783" y="4902238"/>
                <a:ext cx="1550168" cy="344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ctrlPr>
                        </m:sSubPr>
                        <m:e>
                          <m:sSub>
                            <m:sSubPr>
                              <m:ctrlPr>
                                <a:rPr lang="en-US" altLang="zh-CN" sz="16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ctrlPr>
                            </m:sSubPr>
                            <m:e>
                              <m:r>
                                <a:rPr lang="en-US" altLang="zh-CN" sz="16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𝒄</m:t>
                              </m:r>
                            </m:e>
                            <m:sub>
                              <m:r>
                                <a:rPr lang="en-US" altLang="zh-CN" sz="16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𝟏</m:t>
                              </m:r>
                            </m:sub>
                          </m:sSub>
                          <m:r>
                            <a:rPr lang="en-US" altLang="zh-CN" sz="16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m:t>
                          </m:r>
                          <m:sSup>
                            <m:sSupPr>
                              <m:ctrlPr>
                                <a:rPr lang="en-US" altLang="zh-CN" sz="16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ctrlPr>
                            </m:sSupPr>
                            <m:e>
                              <m:r>
                                <a:rPr lang="en-US" altLang="zh-CN" sz="16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𝟐</m:t>
                              </m:r>
                            </m:e>
                            <m:sup>
                              <m:r>
                                <a:rPr lang="en-US" altLang="zh-CN" sz="16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m:t>
                              </m:r>
                              <m:r>
                                <a:rPr lang="en-US" altLang="zh-CN" sz="16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𝟏</m:t>
                              </m:r>
                            </m:sup>
                          </m:sSup>
                          <m:r>
                            <a:rPr lang="en-US" altLang="zh-CN" sz="16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m:t>
                          </m:r>
                          <m:r>
                            <a:rPr lang="en-US" altLang="zh-CN" sz="16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𝒄</m:t>
                          </m:r>
                        </m:e>
                        <m:sub>
                          <m:r>
                            <a:rPr lang="en-US" altLang="zh-CN" sz="16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a:rPr>
                            <m:t>𝟑</m:t>
                          </m:r>
                        </m:sub>
                      </m:sSub>
                    </m:oMath>
                  </m:oMathPara>
                </a14:m>
                <a:endParaRPr lang="zh-CN" altLang="en-US" sz="1600" dirty="0">
                  <a:solidFill>
                    <a:srgbClr val="FF0000"/>
                  </a:solidFill>
                  <a:effectLst>
                    <a:outerShdw blurRad="38100" dist="38100" dir="2700000" algn="tl">
                      <a:srgbClr val="000000">
                        <a:alpha val="43137"/>
                      </a:srgbClr>
                    </a:outerShdw>
                  </a:effectLst>
                </a:endParaRPr>
              </a:p>
            </p:txBody>
          </p:sp>
        </mc:Choice>
        <mc:Fallback xmlns="">
          <p:sp>
            <p:nvSpPr>
              <p:cNvPr id="76" name="矩形 75"/>
              <p:cNvSpPr>
                <a:spLocks noRot="1" noChangeAspect="1" noMove="1" noResize="1" noEditPoints="1" noAdjustHandles="1" noChangeArrowheads="1" noChangeShapeType="1" noTextEdit="1"/>
              </p:cNvSpPr>
              <p:nvPr/>
            </p:nvSpPr>
            <p:spPr>
              <a:xfrm>
                <a:off x="3273783" y="4902238"/>
                <a:ext cx="1550168" cy="344133"/>
              </a:xfrm>
              <a:prstGeom prst="rect">
                <a:avLst/>
              </a:prstGeom>
              <a:blipFill>
                <a:blip r:embed="rId14"/>
                <a:stretch>
                  <a:fillRect b="-17544"/>
                </a:stretch>
              </a:blipFill>
            </p:spPr>
            <p:txBody>
              <a:bodyPr/>
              <a:lstStyle/>
              <a:p>
                <a:r>
                  <a:rPr lang="zh-CN" altLang="en-US">
                    <a:noFill/>
                  </a:rPr>
                  <a:t> </a:t>
                </a:r>
              </a:p>
            </p:txBody>
          </p:sp>
        </mc:Fallback>
      </mc:AlternateContent>
      <p:sp>
        <p:nvSpPr>
          <p:cNvPr id="77" name="矩形 76"/>
          <p:cNvSpPr/>
          <p:nvPr/>
        </p:nvSpPr>
        <p:spPr>
          <a:xfrm>
            <a:off x="7123808" y="3455461"/>
            <a:ext cx="550151" cy="584775"/>
          </a:xfrm>
          <a:prstGeom prst="rect">
            <a:avLst/>
          </a:prstGeom>
        </p:spPr>
        <p:txBody>
          <a:bodyPr wrap="none">
            <a:spAutoFit/>
          </a:bodyPr>
          <a:lstStyle/>
          <a:p>
            <a:r>
              <a:rPr lang="zh-CN" altLang="en-US" sz="3200" dirty="0">
                <a:solidFill>
                  <a:srgbClr val="FF0000"/>
                </a:solidFill>
                <a:sym typeface="Wingdings 2"/>
              </a:rPr>
              <a:t></a:t>
            </a:r>
            <a:endParaRPr lang="zh-CN" altLang="en-US" sz="3200" dirty="0">
              <a:solidFill>
                <a:srgbClr val="FF0000"/>
              </a:solidFill>
            </a:endParaRPr>
          </a:p>
        </p:txBody>
      </p:sp>
      <p:sp>
        <p:nvSpPr>
          <p:cNvPr id="78" name="矩形 77"/>
          <p:cNvSpPr/>
          <p:nvPr/>
        </p:nvSpPr>
        <p:spPr>
          <a:xfrm>
            <a:off x="7123808" y="4729897"/>
            <a:ext cx="550151" cy="584775"/>
          </a:xfrm>
          <a:prstGeom prst="rect">
            <a:avLst/>
          </a:prstGeom>
        </p:spPr>
        <p:txBody>
          <a:bodyPr wrap="none">
            <a:spAutoFit/>
          </a:bodyPr>
          <a:lstStyle/>
          <a:p>
            <a:r>
              <a:rPr lang="zh-CN" altLang="en-US" sz="3200" dirty="0">
                <a:solidFill>
                  <a:srgbClr val="FF0000"/>
                </a:solidFill>
                <a:sym typeface="Wingdings 2"/>
              </a:rPr>
              <a:t></a:t>
            </a:r>
            <a:endParaRPr lang="zh-CN" altLang="en-US" sz="3200" dirty="0">
              <a:solidFill>
                <a:srgbClr val="FF0000"/>
              </a:solidFill>
            </a:endParaRPr>
          </a:p>
        </p:txBody>
      </p:sp>
      <mc:AlternateContent xmlns:mc="http://schemas.openxmlformats.org/markup-compatibility/2006" xmlns:a14="http://schemas.microsoft.com/office/drawing/2010/main">
        <mc:Choice Requires="a14">
          <p:sp>
            <p:nvSpPr>
              <p:cNvPr id="80" name="矩形 79"/>
              <p:cNvSpPr/>
              <p:nvPr/>
            </p:nvSpPr>
            <p:spPr>
              <a:xfrm>
                <a:off x="695325" y="5848999"/>
                <a:ext cx="7475105" cy="461665"/>
              </a:xfrm>
              <a:prstGeom prst="rect">
                <a:avLst/>
              </a:prstGeom>
            </p:spPr>
            <p:txBody>
              <a:bodyPr wrap="square">
                <a:spAutoFit/>
              </a:bodyPr>
              <a:lstStyle/>
              <a:p>
                <a:r>
                  <a:rPr lang="zh-CN" altLang="en-US" sz="2400" b="1" kern="0" dirty="0">
                    <a:solidFill>
                      <a:srgbClr val="FF0000"/>
                    </a:solidFill>
                    <a:latin typeface="Cambria Math" panose="02040503050406030204" pitchFamily="18" charset="0"/>
                    <a:ea typeface="微软雅黑" panose="020B0503020204020204" pitchFamily="34" charset="-122"/>
                  </a:rPr>
                  <a:t>注</a:t>
                </a:r>
                <a:r>
                  <a:rPr lang="en-US" altLang="zh-CN" sz="2400" b="1" kern="0" dirty="0">
                    <a:solidFill>
                      <a:srgbClr val="000000"/>
                    </a:solidFill>
                    <a:latin typeface="Cambria Math" panose="02040503050406030204" pitchFamily="18" charset="0"/>
                    <a:ea typeface="微软雅黑" panose="020B0503020204020204" pitchFamily="34" charset="-122"/>
                  </a:rPr>
                  <a:t>.  </a:t>
                </a:r>
                <a14:m>
                  <m:oMath xmlns:m="http://schemas.openxmlformats.org/officeDocument/2006/math">
                    <m:r>
                      <a:rPr lang="en-US" altLang="zh-CN" sz="2400" b="1" i="1" kern="0" smtClean="0">
                        <a:solidFill>
                          <a:srgbClr val="006666"/>
                        </a:solidFill>
                        <a:latin typeface="Cambria Math"/>
                        <a:ea typeface="微软雅黑" panose="020B0503020204020204" pitchFamily="34" charset="-122"/>
                      </a:rPr>
                      <m:t>𝝀</m:t>
                    </m:r>
                  </m:oMath>
                </a14:m>
                <a:r>
                  <a:rPr lang="en-US" altLang="zh-CN" sz="2400" b="1" kern="0" dirty="0">
                    <a:solidFill>
                      <a:srgbClr val="006666"/>
                    </a:solidFill>
                    <a:latin typeface="Cambria Math" panose="02040503050406030204" pitchFamily="18" charset="0"/>
                    <a:ea typeface="微软雅黑" panose="020B0503020204020204" pitchFamily="34" charset="-122"/>
                  </a:rPr>
                  <a:t>-</a:t>
                </a:r>
                <a:r>
                  <a:rPr lang="zh-CN" altLang="en-US" sz="2400" b="1" kern="0" dirty="0">
                    <a:solidFill>
                      <a:srgbClr val="006666"/>
                    </a:solidFill>
                    <a:latin typeface="Cambria Math" panose="02040503050406030204" pitchFamily="18" charset="0"/>
                    <a:ea typeface="微软雅黑" panose="020B0503020204020204" pitchFamily="34" charset="-122"/>
                  </a:rPr>
                  <a:t>矩阵的初等变换和数字矩阵的初等变换有所区别！</a:t>
                </a:r>
                <a:endParaRPr lang="en-US" altLang="zh-CN" sz="2400" b="1" kern="0" dirty="0">
                  <a:solidFill>
                    <a:srgbClr val="006666"/>
                  </a:solidFill>
                  <a:latin typeface="Cambria Math" panose="02040503050406030204" pitchFamily="18" charset="0"/>
                  <a:ea typeface="微软雅黑" panose="020B0503020204020204" pitchFamily="34" charset="-122"/>
                </a:endParaRPr>
              </a:p>
            </p:txBody>
          </p:sp>
        </mc:Choice>
        <mc:Fallback xmlns="">
          <p:sp>
            <p:nvSpPr>
              <p:cNvPr id="80" name="矩形 79"/>
              <p:cNvSpPr>
                <a:spLocks noRot="1" noChangeAspect="1" noMove="1" noResize="1" noEditPoints="1" noAdjustHandles="1" noChangeArrowheads="1" noChangeShapeType="1" noTextEdit="1"/>
              </p:cNvSpPr>
              <p:nvPr/>
            </p:nvSpPr>
            <p:spPr>
              <a:xfrm>
                <a:off x="695325" y="5848999"/>
                <a:ext cx="7475105" cy="461665"/>
              </a:xfrm>
              <a:prstGeom prst="rect">
                <a:avLst/>
              </a:prstGeom>
              <a:blipFill>
                <a:blip r:embed="rId15"/>
                <a:stretch>
                  <a:fillRect l="-1223" t="-11842" r="-5383" b="-28947"/>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89812271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additive="base">
                                        <p:cTn id="20" dur="500" fill="hold"/>
                                        <p:tgtEl>
                                          <p:spTgt spid="35"/>
                                        </p:tgtEl>
                                        <p:attrNameLst>
                                          <p:attrName>ppt_x</p:attrName>
                                        </p:attrNameLst>
                                      </p:cBhvr>
                                      <p:tavLst>
                                        <p:tav tm="0">
                                          <p:val>
                                            <p:strVal val="#ppt_x"/>
                                          </p:val>
                                        </p:tav>
                                        <p:tav tm="100000">
                                          <p:val>
                                            <p:strVal val="#ppt_x"/>
                                          </p:val>
                                        </p:tav>
                                      </p:tavLst>
                                    </p:anim>
                                    <p:anim calcmode="lin" valueType="num">
                                      <p:cBhvr additive="base">
                                        <p:cTn id="21"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left)">
                                      <p:cBhvr>
                                        <p:cTn id="26" dur="500"/>
                                        <p:tgtEl>
                                          <p:spTgt spid="37"/>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wipe(left)">
                                      <p:cBhvr>
                                        <p:cTn id="30" dur="500"/>
                                        <p:tgtEl>
                                          <p:spTgt spid="65"/>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9"/>
                                        </p:tgtEl>
                                        <p:attrNameLst>
                                          <p:attrName>style.visibility</p:attrName>
                                        </p:attrNameLst>
                                      </p:cBhvr>
                                      <p:to>
                                        <p:strVal val="visible"/>
                                      </p:to>
                                    </p:set>
                                    <p:anim calcmode="lin" valueType="num">
                                      <p:cBhvr additive="base">
                                        <p:cTn id="39" dur="500" fill="hold"/>
                                        <p:tgtEl>
                                          <p:spTgt spid="69"/>
                                        </p:tgtEl>
                                        <p:attrNameLst>
                                          <p:attrName>ppt_x</p:attrName>
                                        </p:attrNameLst>
                                      </p:cBhvr>
                                      <p:tavLst>
                                        <p:tav tm="0">
                                          <p:val>
                                            <p:strVal val="#ppt_x"/>
                                          </p:val>
                                        </p:tav>
                                        <p:tav tm="100000">
                                          <p:val>
                                            <p:strVal val="#ppt_x"/>
                                          </p:val>
                                        </p:tav>
                                      </p:tavLst>
                                    </p:anim>
                                    <p:anim calcmode="lin" valueType="num">
                                      <p:cBhvr additive="base">
                                        <p:cTn id="4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left)">
                                      <p:cBhvr>
                                        <p:cTn id="45" dur="500"/>
                                        <p:tgtEl>
                                          <p:spTgt spid="30"/>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wipe(left)">
                                      <p:cBhvr>
                                        <p:cTn id="49" dur="500"/>
                                        <p:tgtEl>
                                          <p:spTgt spid="70"/>
                                        </p:tgtEl>
                                      </p:cBhvr>
                                    </p:animEffect>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77"/>
                                        </p:tgtEl>
                                        <p:attrNameLst>
                                          <p:attrName>style.visibility</p:attrName>
                                        </p:attrNameLst>
                                      </p:cBhvr>
                                      <p:to>
                                        <p:strVal val="visible"/>
                                      </p:to>
                                    </p:set>
                                    <p:anim calcmode="lin" valueType="num">
                                      <p:cBhvr additive="base">
                                        <p:cTn id="58" dur="500" fill="hold"/>
                                        <p:tgtEl>
                                          <p:spTgt spid="77"/>
                                        </p:tgtEl>
                                        <p:attrNameLst>
                                          <p:attrName>ppt_x</p:attrName>
                                        </p:attrNameLst>
                                      </p:cBhvr>
                                      <p:tavLst>
                                        <p:tav tm="0">
                                          <p:val>
                                            <p:strVal val="#ppt_x"/>
                                          </p:val>
                                        </p:tav>
                                        <p:tav tm="100000">
                                          <p:val>
                                            <p:strVal val="#ppt_x"/>
                                          </p:val>
                                        </p:tav>
                                      </p:tavLst>
                                    </p:anim>
                                    <p:anim calcmode="lin" valueType="num">
                                      <p:cBhvr additive="base">
                                        <p:cTn id="59"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left)">
                                      <p:cBhvr>
                                        <p:cTn id="64" dur="500"/>
                                        <p:tgtEl>
                                          <p:spTgt spid="31"/>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wipe(left)">
                                      <p:cBhvr>
                                        <p:cTn id="68" dur="500"/>
                                        <p:tgtEl>
                                          <p:spTgt spid="76"/>
                                        </p:tgtEl>
                                      </p:cBhvr>
                                    </p:animEffect>
                                  </p:childTnLst>
                                </p:cTn>
                              </p:par>
                            </p:childTnLst>
                          </p:cTn>
                        </p:par>
                        <p:par>
                          <p:cTn id="69" fill="hold">
                            <p:stCondLst>
                              <p:cond delay="1000"/>
                            </p:stCondLst>
                            <p:childTnLst>
                              <p:par>
                                <p:cTn id="70" presetID="22" presetClass="entr" presetSubtype="8"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left)">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78"/>
                                        </p:tgtEl>
                                        <p:attrNameLst>
                                          <p:attrName>style.visibility</p:attrName>
                                        </p:attrNameLst>
                                      </p:cBhvr>
                                      <p:to>
                                        <p:strVal val="visible"/>
                                      </p:to>
                                    </p:set>
                                    <p:anim calcmode="lin" valueType="num">
                                      <p:cBhvr additive="base">
                                        <p:cTn id="77" dur="500" fill="hold"/>
                                        <p:tgtEl>
                                          <p:spTgt spid="78"/>
                                        </p:tgtEl>
                                        <p:attrNameLst>
                                          <p:attrName>ppt_x</p:attrName>
                                        </p:attrNameLst>
                                      </p:cBhvr>
                                      <p:tavLst>
                                        <p:tav tm="0">
                                          <p:val>
                                            <p:strVal val="#ppt_x"/>
                                          </p:val>
                                        </p:tav>
                                        <p:tav tm="100000">
                                          <p:val>
                                            <p:strVal val="#ppt_x"/>
                                          </p:val>
                                        </p:tav>
                                      </p:tavLst>
                                    </p:anim>
                                    <p:anim calcmode="lin" valueType="num">
                                      <p:cBhvr additive="base">
                                        <p:cTn id="7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13" grpId="0"/>
      <p:bldP spid="14" grpId="0"/>
      <p:bldP spid="34" grpId="0"/>
      <p:bldP spid="35" grpId="0"/>
      <p:bldP spid="65" grpId="0"/>
      <p:bldP spid="69" grpId="0"/>
      <p:bldP spid="70" grpId="0"/>
      <p:bldP spid="76" grpId="0"/>
      <p:bldP spid="77" grpId="0"/>
      <p:bldP spid="7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8|16.4|19.2|12.2|2.1|16.8|14.2|11.1"/>
</p:tagLst>
</file>

<file path=ppt/tags/tag2.xml><?xml version="1.0" encoding="utf-8"?>
<p:tagLst xmlns:a="http://schemas.openxmlformats.org/drawingml/2006/main" xmlns:r="http://schemas.openxmlformats.org/officeDocument/2006/relationships" xmlns:p="http://schemas.openxmlformats.org/presentationml/2006/main">
  <p:tag name="TIMING" val="|0.9|13.1|18.4"/>
</p:tagLst>
</file>

<file path=ppt/tags/tag3.xml><?xml version="1.0" encoding="utf-8"?>
<p:tagLst xmlns:a="http://schemas.openxmlformats.org/drawingml/2006/main" xmlns:r="http://schemas.openxmlformats.org/officeDocument/2006/relationships" xmlns:p="http://schemas.openxmlformats.org/presentationml/2006/main">
  <p:tag name="TIMING" val="|2.5|12.7|39.4|14"/>
</p:tagLst>
</file>

<file path=ppt/tags/tag4.xml><?xml version="1.0" encoding="utf-8"?>
<p:tagLst xmlns:a="http://schemas.openxmlformats.org/drawingml/2006/main" xmlns:r="http://schemas.openxmlformats.org/officeDocument/2006/relationships" xmlns:p="http://schemas.openxmlformats.org/presentationml/2006/main">
  <p:tag name="TIMING" val="|3|6.8|23.8"/>
</p:tagLst>
</file>

<file path=ppt/tags/tag5.xml><?xml version="1.0" encoding="utf-8"?>
<p:tagLst xmlns:a="http://schemas.openxmlformats.org/drawingml/2006/main" xmlns:r="http://schemas.openxmlformats.org/officeDocument/2006/relationships" xmlns:p="http://schemas.openxmlformats.org/presentationml/2006/main">
  <p:tag name="TIMING" val="|0.1|23"/>
</p:tagLst>
</file>

<file path=ppt/theme/theme1.xml><?xml version="1.0" encoding="utf-8"?>
<a:theme xmlns:a="http://schemas.openxmlformats.org/drawingml/2006/main" name="Office 主题​​">
  <a:themeElements>
    <a:clrScheme name="自定义">
      <a:dk1>
        <a:srgbClr val="1C1C1C"/>
      </a:dk1>
      <a:lt1>
        <a:srgbClr val="FFFFFF"/>
      </a:lt1>
      <a:dk2>
        <a:srgbClr val="1C1C1C"/>
      </a:dk2>
      <a:lt2>
        <a:srgbClr val="FFFFFF"/>
      </a:lt2>
      <a:accent1>
        <a:srgbClr val="1C4272"/>
      </a:accent1>
      <a:accent2>
        <a:srgbClr val="1C77C3"/>
      </a:accent2>
      <a:accent3>
        <a:srgbClr val="39A9DB"/>
      </a:accent3>
      <a:accent4>
        <a:srgbClr val="40BCD8"/>
      </a:accent4>
      <a:accent5>
        <a:srgbClr val="F39237"/>
      </a:accent5>
      <a:accent6>
        <a:srgbClr val="D63230"/>
      </a:accent6>
      <a:hlink>
        <a:srgbClr val="0563C1"/>
      </a:hlink>
      <a:folHlink>
        <a:srgbClr val="954F72"/>
      </a:folHlink>
    </a:clrScheme>
    <a:fontScheme name="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TotalTime>
  <Words>3610</Words>
  <Application>Microsoft Office PowerPoint</Application>
  <PresentationFormat>宽屏</PresentationFormat>
  <Paragraphs>339</Paragraphs>
  <Slides>46</Slides>
  <Notes>0</Notes>
  <HiddenSlides>2</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46</vt:i4>
      </vt:variant>
    </vt:vector>
  </HeadingPairs>
  <TitlesOfParts>
    <vt:vector size="55" baseType="lpstr">
      <vt:lpstr>华文楷体</vt:lpstr>
      <vt:lpstr>宋体</vt:lpstr>
      <vt:lpstr>微软雅黑</vt:lpstr>
      <vt:lpstr>Arial</vt:lpstr>
      <vt:lpstr>Cambria</vt:lpstr>
      <vt:lpstr>Cambria Math</vt:lpstr>
      <vt:lpstr>Times New Roman</vt:lpstr>
      <vt:lpstr>Wingdings 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Alyfant</dc:creator>
  <cp:lastModifiedBy>XiaZaiMa.COM</cp:lastModifiedBy>
  <cp:revision>235</cp:revision>
  <dcterms:created xsi:type="dcterms:W3CDTF">2019-05-01T08:28:28Z</dcterms:created>
  <dcterms:modified xsi:type="dcterms:W3CDTF">2021-11-18T00:00:24Z</dcterms:modified>
</cp:coreProperties>
</file>